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6" r:id="rId5"/>
    <p:sldId id="378" r:id="rId6"/>
    <p:sldId id="381" r:id="rId7"/>
    <p:sldId id="383" r:id="rId8"/>
    <p:sldId id="387" r:id="rId9"/>
    <p:sldId id="391" r:id="rId10"/>
    <p:sldId id="392" r:id="rId11"/>
    <p:sldId id="393" r:id="rId12"/>
    <p:sldId id="395" r:id="rId13"/>
    <p:sldId id="39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2" d="100"/>
          <a:sy n="72" d="100"/>
        </p:scale>
        <p:origin x="90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8758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198011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011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540119" y="2677697"/>
                <a:ext cx="11111999" cy="25601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形如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是整式，且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中含有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字母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的式子，叫做分式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叫做分式的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分子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叫做分式的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整式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统称有理式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分式有意义的条件是分母不等于零；分式值为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的条件是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分子等于零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分母不等于零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03" name="yt_shape_1000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77697"/>
                <a:ext cx="11111999" cy="2560188"/>
              </a:xfrm>
              <a:prstGeom prst="rect">
                <a:avLst/>
              </a:prstGeom>
              <a:blipFill>
                <a:blip r:embed="rId3"/>
                <a:stretch>
                  <a:fillRect l="-1701" r="-1153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CC9907-BC76-FB61-99EB-5806A746F7FF}"/>
              </a:ext>
            </a:extLst>
          </p:cNvPr>
          <p:cNvSpPr txBox="1"/>
          <p:nvPr/>
        </p:nvSpPr>
        <p:spPr>
          <a:xfrm>
            <a:off x="5423746" y="2630891"/>
            <a:ext cx="1094486" cy="7782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FECC14-C47C-2F37-A345-DB9B9A870050}"/>
              </a:ext>
            </a:extLst>
          </p:cNvPr>
          <p:cNvSpPr txBox="1"/>
          <p:nvPr/>
        </p:nvSpPr>
        <p:spPr>
          <a:xfrm>
            <a:off x="1974108" y="33154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26F627-0797-9269-BB82-CA233D1D4473}"/>
              </a:ext>
            </a:extLst>
          </p:cNvPr>
          <p:cNvSpPr txBox="1"/>
          <p:nvPr/>
        </p:nvSpPr>
        <p:spPr>
          <a:xfrm>
            <a:off x="5225308" y="33154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D2C8C0-0EC0-9E9F-03D9-84F2DE1B1809}"/>
              </a:ext>
            </a:extLst>
          </p:cNvPr>
          <p:cNvSpPr txBox="1"/>
          <p:nvPr/>
        </p:nvSpPr>
        <p:spPr>
          <a:xfrm>
            <a:off x="983508" y="37909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776843-9EBE-A5AF-E35C-E1D3B46EE708}"/>
              </a:ext>
            </a:extLst>
          </p:cNvPr>
          <p:cNvSpPr txBox="1"/>
          <p:nvPr/>
        </p:nvSpPr>
        <p:spPr>
          <a:xfrm>
            <a:off x="2507508" y="37909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3D60E1-6F6E-AED6-182D-675666DBC8AD}"/>
              </a:ext>
            </a:extLst>
          </p:cNvPr>
          <p:cNvSpPr txBox="1"/>
          <p:nvPr/>
        </p:nvSpPr>
        <p:spPr>
          <a:xfrm>
            <a:off x="8451107" y="426646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分子等于零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0073E4-AD01-58BE-141A-458A84458FD4}"/>
              </a:ext>
            </a:extLst>
          </p:cNvPr>
          <p:cNvSpPr txBox="1"/>
          <p:nvPr/>
        </p:nvSpPr>
        <p:spPr>
          <a:xfrm>
            <a:off x="10889507" y="42664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E78A76-8F4C-21A4-2999-40AD97ADD93B}"/>
              </a:ext>
            </a:extLst>
          </p:cNvPr>
          <p:cNvSpPr txBox="1"/>
          <p:nvPr/>
        </p:nvSpPr>
        <p:spPr>
          <a:xfrm>
            <a:off x="450108" y="4741949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不等于零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9" name="yt_shape_10069"/>
              <p:cNvSpPr txBox="1"/>
              <p:nvPr/>
            </p:nvSpPr>
            <p:spPr>
              <a:xfrm>
                <a:off x="540000" y="1548018"/>
                <a:ext cx="8408969" cy="41219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为实数，且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69" name="yt_shape_10069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8018"/>
                <a:ext cx="8408969" cy="4121962"/>
              </a:xfrm>
              <a:prstGeom prst="rect">
                <a:avLst/>
              </a:prstGeom>
              <a:blipFill>
                <a:blip r:embed="rId2"/>
                <a:stretch>
                  <a:fillRect l="-2248" r="-1088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B1E0A7-E376-9813-A221-3A4A45B9B4A7}"/>
              </a:ext>
            </a:extLst>
          </p:cNvPr>
          <p:cNvSpPr txBox="1"/>
          <p:nvPr/>
        </p:nvSpPr>
        <p:spPr>
          <a:xfrm>
            <a:off x="449989" y="2306011"/>
            <a:ext cx="598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BB818-F35F-4F97-4FEA-119FDCD47055}"/>
              </a:ext>
            </a:extLst>
          </p:cNvPr>
          <p:cNvSpPr txBox="1"/>
          <p:nvPr/>
        </p:nvSpPr>
        <p:spPr>
          <a:xfrm>
            <a:off x="449989" y="2781499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43638C-DB72-98C2-9CD1-4537FCA81D93}"/>
              </a:ext>
            </a:extLst>
          </p:cNvPr>
          <p:cNvSpPr txBox="1"/>
          <p:nvPr/>
        </p:nvSpPr>
        <p:spPr>
          <a:xfrm>
            <a:off x="449989" y="3256987"/>
            <a:ext cx="250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B61272-FAC4-AC26-FF02-F6DA0A9D1642}"/>
              </a:ext>
            </a:extLst>
          </p:cNvPr>
          <p:cNvSpPr txBox="1"/>
          <p:nvPr/>
        </p:nvSpPr>
        <p:spPr>
          <a:xfrm>
            <a:off x="449989" y="373247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5548D6-850A-530E-C4BF-B6D788D99955}"/>
              </a:ext>
            </a:extLst>
          </p:cNvPr>
          <p:cNvSpPr txBox="1"/>
          <p:nvPr/>
        </p:nvSpPr>
        <p:spPr>
          <a:xfrm>
            <a:off x="449989" y="4207963"/>
            <a:ext cx="175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6D0020-265B-734B-91C1-2497EDA521EF}"/>
              </a:ext>
            </a:extLst>
          </p:cNvPr>
          <p:cNvSpPr txBox="1"/>
          <p:nvPr/>
        </p:nvSpPr>
        <p:spPr>
          <a:xfrm>
            <a:off x="449989" y="4683451"/>
            <a:ext cx="145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80CC59-4E8B-5292-1AFD-67A436AF3FA6}"/>
              </a:ext>
            </a:extLst>
          </p:cNvPr>
          <p:cNvSpPr txBox="1"/>
          <p:nvPr/>
        </p:nvSpPr>
        <p:spPr>
          <a:xfrm>
            <a:off x="449989" y="5158939"/>
            <a:ext cx="4185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3" name="yt_shape_10073"/>
          <p:cNvSpPr txBox="1"/>
          <p:nvPr/>
        </p:nvSpPr>
        <p:spPr>
          <a:xfrm>
            <a:off x="540000" y="74778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72" name="yt_image_1007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4778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5" name="yt_shape_10075"/>
          <p:cNvSpPr txBox="1"/>
          <p:nvPr/>
        </p:nvSpPr>
        <p:spPr>
          <a:xfrm>
            <a:off x="540000" y="1445364"/>
            <a:ext cx="57195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观察下列等式：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76" name="yt_shape_10076"/>
              <p:cNvSpPr txBox="1"/>
              <p:nvPr/>
            </p:nvSpPr>
            <p:spPr>
              <a:xfrm>
                <a:off x="540000" y="1836621"/>
                <a:ext cx="4766690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个等式：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76" name="yt_shape_100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36621"/>
                <a:ext cx="4766690" cy="677108"/>
              </a:xfrm>
              <a:prstGeom prst="rect">
                <a:avLst/>
              </a:prstGeom>
              <a:blipFill>
                <a:blip r:embed="rId3"/>
                <a:stretch>
                  <a:fillRect l="-3964" r="-2685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78" name="yt_shape_10078"/>
              <p:cNvSpPr txBox="1"/>
              <p:nvPr/>
            </p:nvSpPr>
            <p:spPr>
              <a:xfrm>
                <a:off x="540000" y="2484693"/>
                <a:ext cx="4726615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个等式：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78" name="yt_shape_100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84693"/>
                <a:ext cx="4726615" cy="677108"/>
              </a:xfrm>
              <a:prstGeom prst="rect">
                <a:avLst/>
              </a:prstGeom>
              <a:blipFill>
                <a:blip r:embed="rId4"/>
                <a:stretch>
                  <a:fillRect l="-4000" r="-2839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0" name="yt_shape_10080"/>
              <p:cNvSpPr txBox="1"/>
              <p:nvPr/>
            </p:nvSpPr>
            <p:spPr>
              <a:xfrm>
                <a:off x="540000" y="3132765"/>
                <a:ext cx="4726615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个等式：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5×7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80" name="yt_shape_10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2765"/>
                <a:ext cx="4726615" cy="677108"/>
              </a:xfrm>
              <a:prstGeom prst="rect">
                <a:avLst/>
              </a:prstGeom>
              <a:blipFill>
                <a:blip r:embed="rId5"/>
                <a:stretch>
                  <a:fillRect l="-4000" r="-2839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2" name="yt_shape_10082"/>
              <p:cNvSpPr txBox="1"/>
              <p:nvPr/>
            </p:nvSpPr>
            <p:spPr>
              <a:xfrm>
                <a:off x="540000" y="3780837"/>
                <a:ext cx="4720203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个等式：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7×9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82" name="yt_shape_100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0837"/>
                <a:ext cx="4720203" cy="677108"/>
              </a:xfrm>
              <a:prstGeom prst="rect">
                <a:avLst/>
              </a:prstGeom>
              <a:blipFill>
                <a:blip r:embed="rId6"/>
                <a:stretch>
                  <a:fillRect l="-4005" r="-2842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4" name="yt_shape_10084"/>
          <p:cNvSpPr txBox="1"/>
          <p:nvPr/>
        </p:nvSpPr>
        <p:spPr>
          <a:xfrm>
            <a:off x="540000" y="4356901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</a:p>
        </p:txBody>
      </p:sp>
      <p:sp>
        <p:nvSpPr>
          <p:cNvPr id="10085" name="yt_shape_10085"/>
          <p:cNvSpPr txBox="1"/>
          <p:nvPr/>
        </p:nvSpPr>
        <p:spPr>
          <a:xfrm>
            <a:off x="540000" y="4707629"/>
            <a:ext cx="24622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请解答下列问题：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6" name="yt_shape_10086"/>
              <p:cNvSpPr txBox="1"/>
              <p:nvPr/>
            </p:nvSpPr>
            <p:spPr>
              <a:xfrm>
                <a:off x="540000" y="5193793"/>
                <a:ext cx="9134873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按以上规律列出第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个等式：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9×11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86" name="yt_shape_10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3793"/>
                <a:ext cx="9134873" cy="677108"/>
              </a:xfrm>
              <a:prstGeom prst="rect">
                <a:avLst/>
              </a:prstGeom>
              <a:blipFill>
                <a:blip r:embed="rId7"/>
                <a:stretch>
                  <a:fillRect l="-2069" r="-1068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28129E-6E9B-A088-D9D6-0F08C1DBF317}"/>
                  </a:ext>
                </a:extLst>
              </p:cNvPr>
              <p:cNvSpPr txBox="1"/>
              <p:nvPr/>
            </p:nvSpPr>
            <p:spPr>
              <a:xfrm>
                <a:off x="5953852" y="5146987"/>
                <a:ext cx="102304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9×11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28129E-6E9B-A088-D9D6-0F08C1DBF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852" y="5146987"/>
                <a:ext cx="1023049" cy="76417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62EBB97-525F-BFBA-2694-FEC4FB5794E1}"/>
              </a:ext>
            </a:extLst>
          </p:cNvPr>
          <p:cNvCxnSpPr/>
          <p:nvPr/>
        </p:nvCxnSpPr>
        <p:spPr>
          <a:xfrm>
            <a:off x="5739063" y="5911159"/>
            <a:ext cx="11478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8EB9D8-0551-855C-B893-B9F72BF66E56}"/>
                  </a:ext>
                </a:extLst>
              </p:cNvPr>
              <p:cNvSpPr txBox="1"/>
              <p:nvPr/>
            </p:nvSpPr>
            <p:spPr>
              <a:xfrm>
                <a:off x="7406414" y="5146987"/>
                <a:ext cx="196538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8EB9D8-0551-855C-B893-B9F72BF66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6414" y="5146987"/>
                <a:ext cx="1965389" cy="76417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D70283A-A327-925F-4024-A4721C3E977D}"/>
              </a:ext>
            </a:extLst>
          </p:cNvPr>
          <p:cNvCxnSpPr/>
          <p:nvPr/>
        </p:nvCxnSpPr>
        <p:spPr>
          <a:xfrm>
            <a:off x="7191625" y="5911159"/>
            <a:ext cx="209016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yt_shape_10088"/>
          <p:cNvSpPr txBox="1"/>
          <p:nvPr/>
        </p:nvSpPr>
        <p:spPr>
          <a:xfrm>
            <a:off x="540000" y="6091549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的代数式表示第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个等式：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0089"/>
              <p:cNvSpPr txBox="1"/>
              <p:nvPr/>
            </p:nvSpPr>
            <p:spPr>
              <a:xfrm>
                <a:off x="5542180" y="5879817"/>
                <a:ext cx="6447599" cy="7723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7" name="yt_shape_10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180" y="5879817"/>
                <a:ext cx="6447599" cy="772391"/>
              </a:xfrm>
              <a:prstGeom prst="rect">
                <a:avLst/>
              </a:prstGeom>
              <a:blipFill>
                <a:blip r:embed="rId10"/>
                <a:stretch>
                  <a:fillRect l="-2836" r="-198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6A57E32-C36E-D40A-728B-29D8E8B858CC}"/>
                  </a:ext>
                </a:extLst>
              </p:cNvPr>
              <p:cNvSpPr txBox="1"/>
              <p:nvPr/>
            </p:nvSpPr>
            <p:spPr>
              <a:xfrm>
                <a:off x="6384032" y="5805264"/>
                <a:ext cx="2413381" cy="858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6A57E32-C36E-D40A-728B-29D8E8B85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5805264"/>
                <a:ext cx="2413381" cy="85853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EEA2381-02D1-2E40-43A7-1D4D397C28F5}"/>
              </a:ext>
            </a:extLst>
          </p:cNvPr>
          <p:cNvCxnSpPr/>
          <p:nvPr/>
        </p:nvCxnSpPr>
        <p:spPr>
          <a:xfrm>
            <a:off x="6169243" y="6663788"/>
            <a:ext cx="25381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21748A3-CFD5-7DF4-DA93-BD3DFAAF31AD}"/>
                  </a:ext>
                </a:extLst>
              </p:cNvPr>
              <p:cNvSpPr txBox="1"/>
              <p:nvPr/>
            </p:nvSpPr>
            <p:spPr>
              <a:xfrm>
                <a:off x="9226927" y="5833011"/>
                <a:ext cx="2714371" cy="858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21748A3-CFD5-7DF4-DA93-BD3DFAAF31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6927" y="5833011"/>
                <a:ext cx="2714371" cy="85853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C8438FA-5DA3-7F4B-4F4A-5B032273C5ED}"/>
              </a:ext>
            </a:extLst>
          </p:cNvPr>
          <p:cNvCxnSpPr/>
          <p:nvPr/>
        </p:nvCxnSpPr>
        <p:spPr>
          <a:xfrm>
            <a:off x="9012138" y="6663788"/>
            <a:ext cx="28391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8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2" name="yt_shape_10092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091" name="yt_image_1009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4" name="yt_shape_10094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求分式值时，必须保证分母不为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；分式值为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时，分子为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且分母不为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；分式有意义时，必须保证分母不为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69981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8" name="yt_shape_10008"/>
          <p:cNvSpPr txBox="1"/>
          <p:nvPr/>
        </p:nvSpPr>
        <p:spPr>
          <a:xfrm>
            <a:off x="540000" y="139649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07" name="yt_image_10007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649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0" name="yt_shape_10010"/>
          <p:cNvSpPr txBox="1"/>
          <p:nvPr/>
        </p:nvSpPr>
        <p:spPr>
          <a:xfrm>
            <a:off x="540000" y="2099793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分式的概念</a:t>
            </a:r>
          </a:p>
        </p:txBody>
      </p:sp>
      <p:sp>
        <p:nvSpPr>
          <p:cNvPr id="10011" name="yt_shape_10011"/>
          <p:cNvSpPr txBox="1"/>
          <p:nvPr/>
        </p:nvSpPr>
        <p:spPr>
          <a:xfrm>
            <a:off x="540000" y="2604103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下列式子中是分式的是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2" name="yt_table_10012" title="H_107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5484428"/>
                  </p:ext>
                </p:extLst>
              </p:nvPr>
            </p:nvGraphicFramePr>
            <p:xfrm>
              <a:off x="540000" y="3083406"/>
              <a:ext cx="3415284" cy="1454595"/>
            </p:xfrm>
            <a:graphic>
              <a:graphicData uri="http://schemas.openxmlformats.org/drawingml/2006/table">
                <a:tbl>
                  <a:tblPr/>
                  <a:tblGrid>
                    <a:gridCol w="1950974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46431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12" name="yt_table_10012" descr="{&quot;rangeId&quot;:4,&quot;type&quot;:&quot;Option&quot;}" title="H_107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5484428"/>
                  </p:ext>
                </p:extLst>
              </p:nvPr>
            </p:nvGraphicFramePr>
            <p:xfrm>
              <a:off x="540000" y="2586910"/>
              <a:ext cx="3415284" cy="1370712"/>
            </p:xfrm>
            <a:graphic>
              <a:graphicData uri="http://schemas.openxmlformats.org/drawingml/2006/table">
                <a:tbl>
                  <a:tblPr/>
                  <a:tblGrid>
                    <a:gridCol w="1950974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46431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313" b="-13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780" b="-131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6777" r="-75313" b="-140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780" t="-86777" b="-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13" name="yt_shape_10013"/>
              <p:cNvSpPr txBox="1"/>
              <p:nvPr/>
            </p:nvSpPr>
            <p:spPr>
              <a:xfrm>
                <a:off x="540119" y="4504603"/>
                <a:ext cx="11111999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，其中是整式的有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，是分式的有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，是有理式的有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013" name="yt_shape_1001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04603"/>
                <a:ext cx="11111999" cy="1316899"/>
              </a:xfrm>
              <a:prstGeom prst="rect">
                <a:avLst/>
              </a:prstGeom>
              <a:blipFill>
                <a:blip r:embed="rId4"/>
                <a:stretch>
                  <a:fillRect l="-1701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05721" title="H_28.801733">
            <a:extLst>
              <a:ext uri="{FF2B5EF4-FFF2-40B4-BE49-F238E27FC236}">
                <a16:creationId xmlns:a16="http://schemas.microsoft.com/office/drawing/2014/main" id="{BD7F4024-5712-6084-168C-7B32656AAD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4147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6E9F94-FD21-09BF-01A4-EFC4D979E5D1}"/>
              </a:ext>
            </a:extLst>
          </p:cNvPr>
          <p:cNvSpPr txBox="1"/>
          <p:nvPr/>
        </p:nvSpPr>
        <p:spPr>
          <a:xfrm>
            <a:off x="4336189" y="25572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990DBD-8172-3C52-4838-50FCCBE46B1E}"/>
                  </a:ext>
                </a:extLst>
              </p:cNvPr>
              <p:cNvSpPr txBox="1"/>
              <p:nvPr/>
            </p:nvSpPr>
            <p:spPr>
              <a:xfrm>
                <a:off x="7702062" y="4457797"/>
                <a:ext cx="230536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990DBD-8172-3C52-4838-50FCCBE46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2062" y="4457797"/>
                <a:ext cx="2305368" cy="765061"/>
              </a:xfrm>
              <a:prstGeom prst="rect">
                <a:avLst/>
              </a:prstGeom>
              <a:blipFill>
                <a:blip r:embed="rId6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9B3861C-BE75-4538-AB8E-1EDB42B6F06A}"/>
              </a:ext>
            </a:extLst>
          </p:cNvPr>
          <p:cNvCxnSpPr/>
          <p:nvPr/>
        </p:nvCxnSpPr>
        <p:spPr>
          <a:xfrm>
            <a:off x="7487273" y="5195102"/>
            <a:ext cx="24301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E227E9-F752-B345-D9C3-F95AEC898684}"/>
                  </a:ext>
                </a:extLst>
              </p:cNvPr>
              <p:cNvSpPr txBox="1"/>
              <p:nvPr/>
            </p:nvSpPr>
            <p:spPr>
              <a:xfrm>
                <a:off x="1059708" y="5129246"/>
                <a:ext cx="111575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6" name="文本框 5" descr="{'rangeId': 5, 'hasSerialNum': 1, 'mathAnswerShape': 1}">
                <a:extLst>
                  <a:ext uri="{FF2B5EF4-FFF2-40B4-BE49-F238E27FC236}">
                    <a16:creationId xmlns:a16="http://schemas.microsoft.com/office/drawing/2014/main" id="{E2E227E9-F752-B345-D9C3-F95AEC8986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129246"/>
                <a:ext cx="1115759" cy="7263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6B57A68-1C87-1A56-3E9D-3979163ECC33}"/>
              </a:ext>
            </a:extLst>
          </p:cNvPr>
          <p:cNvCxnSpPr/>
          <p:nvPr/>
        </p:nvCxnSpPr>
        <p:spPr>
          <a:xfrm>
            <a:off x="844919" y="5827816"/>
            <a:ext cx="124053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520706-9DDD-9AFF-A2C8-889E6B361970}"/>
                  </a:ext>
                </a:extLst>
              </p:cNvPr>
              <p:cNvSpPr txBox="1"/>
              <p:nvPr/>
            </p:nvSpPr>
            <p:spPr>
              <a:xfrm>
                <a:off x="4433781" y="5129246"/>
                <a:ext cx="324104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520706-9DDD-9AFF-A2C8-889E6B361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781" y="5129246"/>
                <a:ext cx="3241040" cy="726326"/>
              </a:xfrm>
              <a:prstGeom prst="rect">
                <a:avLst/>
              </a:prstGeom>
              <a:blipFill>
                <a:blip r:embed="rId8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08E8752-2569-4BC7-586E-402F03563A2C}"/>
              </a:ext>
            </a:extLst>
          </p:cNvPr>
          <p:cNvCxnSpPr/>
          <p:nvPr/>
        </p:nvCxnSpPr>
        <p:spPr>
          <a:xfrm>
            <a:off x="4218992" y="5827816"/>
            <a:ext cx="336581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5" name="yt_shape_10015"/>
          <p:cNvSpPr txBox="1"/>
          <p:nvPr/>
        </p:nvSpPr>
        <p:spPr>
          <a:xfrm>
            <a:off x="540000" y="946982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或无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16" name="yt_shape_10016"/>
              <p:cNvSpPr txBox="1"/>
              <p:nvPr/>
            </p:nvSpPr>
            <p:spPr>
              <a:xfrm>
                <a:off x="540000" y="1451292"/>
                <a:ext cx="8699113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宁波市中考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要使分式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的取值应满足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16" name="yt_shape_1001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1292"/>
                <a:ext cx="8699113" cy="641394"/>
              </a:xfrm>
              <a:prstGeom prst="rect">
                <a:avLst/>
              </a:prstGeom>
              <a:blipFill>
                <a:blip r:embed="rId2"/>
                <a:stretch>
                  <a:fillRect l="-2172" r="-11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18" name="yt_table_10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034612"/>
              </p:ext>
            </p:extLst>
          </p:nvPr>
        </p:nvGraphicFramePr>
        <p:xfrm>
          <a:off x="540000" y="2143474"/>
          <a:ext cx="4470718" cy="950976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0" name="yt_shape_10020"/>
              <p:cNvSpPr txBox="1"/>
              <p:nvPr/>
            </p:nvSpPr>
            <p:spPr>
              <a:xfrm>
                <a:off x="540000" y="3145028"/>
                <a:ext cx="546104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无意义的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20" name="yt_shape_1002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5028"/>
                <a:ext cx="5461047" cy="642292"/>
              </a:xfrm>
              <a:prstGeom prst="rect">
                <a:avLst/>
              </a:prstGeom>
              <a:blipFill>
                <a:blip r:embed="rId3"/>
                <a:stretch>
                  <a:fillRect l="-3464" r="-245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2" name="yt_table_10022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7034130"/>
                  </p:ext>
                </p:extLst>
              </p:nvPr>
            </p:nvGraphicFramePr>
            <p:xfrm>
              <a:off x="540000" y="3838108"/>
              <a:ext cx="4523106" cy="1342898"/>
            </p:xfrm>
            <a:graphic>
              <a:graphicData uri="http://schemas.openxmlformats.org/drawingml/2006/table">
                <a:tbl>
                  <a:tblPr/>
                  <a:tblGrid>
                    <a:gridCol w="2692718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830388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022" name="yt_table_10022" descr="{&quot;rangeId&quot;:8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7034130"/>
                  </p:ext>
                </p:extLst>
              </p:nvPr>
            </p:nvGraphicFramePr>
            <p:xfrm>
              <a:off x="540000" y="3791126"/>
              <a:ext cx="4523106" cy="1265428"/>
            </p:xfrm>
            <a:graphic>
              <a:graphicData uri="http://schemas.openxmlformats.org/drawingml/2006/table">
                <a:tbl>
                  <a:tblPr/>
                  <a:tblGrid>
                    <a:gridCol w="2692718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830388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810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684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6810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6844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3" name="yt_shape_10023"/>
              <p:cNvSpPr txBox="1"/>
              <p:nvPr/>
            </p:nvSpPr>
            <p:spPr>
              <a:xfrm>
                <a:off x="540000" y="5154045"/>
                <a:ext cx="810920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贵港市中考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的值不存在，则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023" name="yt_shape_10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4045"/>
                <a:ext cx="8109208" cy="642292"/>
              </a:xfrm>
              <a:prstGeom prst="rect">
                <a:avLst/>
              </a:prstGeom>
              <a:blipFill>
                <a:blip r:embed="rId5"/>
                <a:stretch>
                  <a:fillRect l="-2331" r="-135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05801" title="H_28.801733">
            <a:extLst>
              <a:ext uri="{FF2B5EF4-FFF2-40B4-BE49-F238E27FC236}">
                <a16:creationId xmlns:a16="http://schemas.microsoft.com/office/drawing/2014/main" id="{47D8EBC2-92E2-BC85-3B8B-1CFD9B0FDE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865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368021-34D5-E40B-3DE8-55C1B2C2FB77}"/>
              </a:ext>
            </a:extLst>
          </p:cNvPr>
          <p:cNvSpPr txBox="1"/>
          <p:nvPr/>
        </p:nvSpPr>
        <p:spPr>
          <a:xfrm>
            <a:off x="8252171" y="1404486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FE2E43-D208-50CD-8683-A4E6E565397C}"/>
              </a:ext>
            </a:extLst>
          </p:cNvPr>
          <p:cNvSpPr txBox="1"/>
          <p:nvPr/>
        </p:nvSpPr>
        <p:spPr>
          <a:xfrm>
            <a:off x="5027958" y="3098222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0AB781-AC2E-8C47-C808-F513343D9E26}"/>
              </a:ext>
            </a:extLst>
          </p:cNvPr>
          <p:cNvSpPr txBox="1"/>
          <p:nvPr/>
        </p:nvSpPr>
        <p:spPr>
          <a:xfrm>
            <a:off x="7642571" y="5107239"/>
            <a:ext cx="9420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540000" y="1772816"/>
                <a:ext cx="4552208" cy="2270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为任意实数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4552208" cy="2270686"/>
              </a:xfrm>
              <a:prstGeom prst="rect">
                <a:avLst/>
              </a:prstGeom>
              <a:blipFill>
                <a:blip r:embed="rId2"/>
                <a:stretch>
                  <a:fillRect l="-4155" r="-3083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67EDA7-1ACE-1FCE-EA64-770D1CA39B3B}"/>
              </a:ext>
            </a:extLst>
          </p:cNvPr>
          <p:cNvSpPr txBox="1"/>
          <p:nvPr/>
        </p:nvSpPr>
        <p:spPr>
          <a:xfrm>
            <a:off x="449989" y="2401015"/>
            <a:ext cx="2220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E2DB74-279C-B82A-B231-751435456D23}"/>
                  </a:ext>
                </a:extLst>
              </p:cNvPr>
              <p:cNvSpPr txBox="1"/>
              <p:nvPr/>
            </p:nvSpPr>
            <p:spPr>
              <a:xfrm>
                <a:off x="449989" y="2876503"/>
                <a:ext cx="37027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E2DB74-279C-B82A-B231-751435456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6503"/>
                <a:ext cx="3702748" cy="767474"/>
              </a:xfrm>
              <a:prstGeom prst="rect">
                <a:avLst/>
              </a:prstGeom>
              <a:blipFill>
                <a:blip r:embed="rId3"/>
                <a:stretch>
                  <a:fillRect l="-2636" r="-26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C6EDB67-C5AA-023F-3FAD-15F4D9F78132}"/>
              </a:ext>
            </a:extLst>
          </p:cNvPr>
          <p:cNvSpPr txBox="1"/>
          <p:nvPr/>
        </p:nvSpPr>
        <p:spPr>
          <a:xfrm>
            <a:off x="449989" y="3550365"/>
            <a:ext cx="443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为任意实数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023"/>
          <p:cNvSpPr txBox="1"/>
          <p:nvPr/>
        </p:nvSpPr>
        <p:spPr>
          <a:xfrm>
            <a:off x="540000" y="1223429"/>
            <a:ext cx="8061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许昌实验中学单元卷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取何值时，下列分式有意义？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000" y="236432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分式值为零的条件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3" name="yt_shape_10033"/>
              <p:cNvSpPr txBox="1"/>
              <p:nvPr/>
            </p:nvSpPr>
            <p:spPr>
              <a:xfrm>
                <a:off x="540000" y="2868636"/>
                <a:ext cx="8864606" cy="765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雅安市中考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33" name="yt_shape_1003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8636"/>
                <a:ext cx="8864606" cy="765787"/>
              </a:xfrm>
              <a:prstGeom prst="rect">
                <a:avLst/>
              </a:prstGeom>
              <a:blipFill>
                <a:blip r:embed="rId2"/>
                <a:stretch>
                  <a:fillRect l="-2132" r="-1100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5" name="yt_table_100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019596"/>
              </p:ext>
            </p:extLst>
          </p:nvPr>
        </p:nvGraphicFramePr>
        <p:xfrm>
          <a:off x="540000" y="3685211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37" name="yt_shape_10037"/>
              <p:cNvSpPr txBox="1"/>
              <p:nvPr/>
            </p:nvSpPr>
            <p:spPr>
              <a:xfrm>
                <a:off x="540000" y="4211382"/>
                <a:ext cx="593072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37" name="yt_shape_1003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1382"/>
                <a:ext cx="5930726" cy="642292"/>
              </a:xfrm>
              <a:prstGeom prst="rect">
                <a:avLst/>
              </a:prstGeom>
              <a:blipFill>
                <a:blip r:embed="rId3"/>
                <a:stretch>
                  <a:fillRect l="-3189" r="-22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05874" title="H_28.801733">
            <a:extLst>
              <a:ext uri="{FF2B5EF4-FFF2-40B4-BE49-F238E27FC236}">
                <a16:creationId xmlns:a16="http://schemas.microsoft.com/office/drawing/2014/main" id="{5A30080A-FE50-97D4-287F-13AFDBEB6E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600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1A0C7A-71D3-1366-7F94-B34B1975179D}"/>
              </a:ext>
            </a:extLst>
          </p:cNvPr>
          <p:cNvSpPr txBox="1"/>
          <p:nvPr/>
        </p:nvSpPr>
        <p:spPr>
          <a:xfrm>
            <a:off x="8398601" y="2821830"/>
            <a:ext cx="400748" cy="851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20AC3B-C7EA-A7CB-B556-2087A7C30E23}"/>
              </a:ext>
            </a:extLst>
          </p:cNvPr>
          <p:cNvSpPr txBox="1"/>
          <p:nvPr/>
        </p:nvSpPr>
        <p:spPr>
          <a:xfrm>
            <a:off x="5789958" y="4164576"/>
            <a:ext cx="637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2661270"/>
            <a:ext cx="937115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在判断分式和讨论分式有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意义时因盲目约分而出错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40" name="yt_shape_10040"/>
              <p:cNvSpPr txBox="1"/>
              <p:nvPr/>
            </p:nvSpPr>
            <p:spPr>
              <a:xfrm>
                <a:off x="540000" y="3165580"/>
                <a:ext cx="7244291" cy="1391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不是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选填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整式；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40" name="yt_shape_1004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5580"/>
                <a:ext cx="7244291" cy="1391150"/>
              </a:xfrm>
              <a:prstGeom prst="rect">
                <a:avLst/>
              </a:prstGeom>
              <a:blipFill>
                <a:blip r:embed="rId2"/>
                <a:stretch>
                  <a:fillRect l="-2609" r="-1515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05947" title="H_28.801733">
            <a:extLst>
              <a:ext uri="{FF2B5EF4-FFF2-40B4-BE49-F238E27FC236}">
                <a16:creationId xmlns:a16="http://schemas.microsoft.com/office/drawing/2014/main" id="{C272F01F-B031-6276-3191-C2A401D688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29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8C28A8-F98F-DA0D-1541-A39EE3160599}"/>
              </a:ext>
            </a:extLst>
          </p:cNvPr>
          <p:cNvSpPr txBox="1"/>
          <p:nvPr/>
        </p:nvSpPr>
        <p:spPr>
          <a:xfrm>
            <a:off x="2137819" y="3118774"/>
            <a:ext cx="1094487" cy="8352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B9224-E06E-7DF0-34B9-A5C640160206}"/>
              </a:ext>
            </a:extLst>
          </p:cNvPr>
          <p:cNvSpPr txBox="1"/>
          <p:nvPr/>
        </p:nvSpPr>
        <p:spPr>
          <a:xfrm>
            <a:off x="2566127" y="3860391"/>
            <a:ext cx="1381824" cy="7296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" name="yt_shape_10045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44" name="yt_image_10044" title="H_50.04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7" name="yt_shape_10047"/>
          <p:cNvSpPr txBox="1"/>
          <p:nvPr/>
        </p:nvSpPr>
        <p:spPr>
          <a:xfrm>
            <a:off x="540000" y="1586155"/>
            <a:ext cx="7189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取何值，下列分式中总有意义的是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8" name="yt_table_10048" title="H_113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2701481"/>
                  </p:ext>
                </p:extLst>
              </p:nvPr>
            </p:nvGraphicFramePr>
            <p:xfrm>
              <a:off x="540000" y="2065458"/>
              <a:ext cx="4847844" cy="1524191"/>
            </p:xfrm>
            <a:graphic>
              <a:graphicData uri="http://schemas.openxmlformats.org/drawingml/2006/table">
                <a:tbl>
                  <a:tblPr/>
                  <a:tblGrid>
                    <a:gridCol w="2827655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2020189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｜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48" name="yt_table_10048" descr="{&quot;rangeId&quot;:16,&quot;type&quot;:&quot;Option&quot;}" title="H_113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2701481"/>
                  </p:ext>
                </p:extLst>
              </p:nvPr>
            </p:nvGraphicFramePr>
            <p:xfrm>
              <a:off x="540000" y="2065458"/>
              <a:ext cx="4847844" cy="1436307"/>
            </p:xfrm>
            <a:graphic>
              <a:graphicData uri="http://schemas.openxmlformats.org/drawingml/2006/table">
                <a:tbl>
                  <a:tblPr/>
                  <a:tblGrid>
                    <a:gridCol w="2827655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2020189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73742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1552" b="-10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759" b="-1073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6087" r="-71552" b="-139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759" t="-106087" b="-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9" name="yt_shape_10049"/>
              <p:cNvSpPr txBox="1"/>
              <p:nvPr/>
            </p:nvSpPr>
            <p:spPr>
              <a:xfrm>
                <a:off x="540000" y="3552236"/>
                <a:ext cx="10392076" cy="766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成章实验中学单元卷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的值等于零，则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049" name="yt_shape_10049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2236"/>
                <a:ext cx="10392076" cy="766428"/>
              </a:xfrm>
              <a:prstGeom prst="rect">
                <a:avLst/>
              </a:prstGeom>
              <a:blipFill>
                <a:blip r:embed="rId4"/>
                <a:stretch>
                  <a:fillRect l="-1819" r="-822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1" name="yt_table_100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164472"/>
              </p:ext>
            </p:extLst>
          </p:nvPr>
        </p:nvGraphicFramePr>
        <p:xfrm>
          <a:off x="540000" y="4369452"/>
          <a:ext cx="4623118" cy="950976"/>
        </p:xfrm>
        <a:graphic>
          <a:graphicData uri="http://schemas.openxmlformats.org/drawingml/2006/table">
            <a:tbl>
              <a:tblPr/>
              <a:tblGrid>
                <a:gridCol w="2827655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53" name="yt_shape_10053"/>
              <p:cNvSpPr txBox="1"/>
              <p:nvPr/>
            </p:nvSpPr>
            <p:spPr>
              <a:xfrm>
                <a:off x="540120" y="5371006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安阳八中单元卷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若一个分式只含有字母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时分式的值为零，这个分式可以是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写出满足条件的一个分式即可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053" name="yt_shape_1005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371006"/>
                <a:ext cx="11111999" cy="1122423"/>
              </a:xfrm>
              <a:prstGeom prst="rect">
                <a:avLst/>
              </a:prstGeom>
              <a:blipFill>
                <a:blip r:embed="rId5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84AA4A-D514-136D-8A87-870D23CE3B4F}"/>
              </a:ext>
            </a:extLst>
          </p:cNvPr>
          <p:cNvSpPr txBox="1"/>
          <p:nvPr/>
        </p:nvSpPr>
        <p:spPr>
          <a:xfrm>
            <a:off x="6757126" y="153934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6C3429-1475-0058-A6F3-FDFBC20D59BF}"/>
              </a:ext>
            </a:extLst>
          </p:cNvPr>
          <p:cNvSpPr txBox="1"/>
          <p:nvPr/>
        </p:nvSpPr>
        <p:spPr>
          <a:xfrm>
            <a:off x="9911298" y="3505430"/>
            <a:ext cx="400748" cy="8526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69BFD7-21C8-E701-F8C6-E4E682CF1B0F}"/>
                  </a:ext>
                </a:extLst>
              </p:cNvPr>
              <p:cNvSpPr txBox="1"/>
              <p:nvPr/>
            </p:nvSpPr>
            <p:spPr>
              <a:xfrm>
                <a:off x="1974109" y="5661248"/>
                <a:ext cx="304673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69BFD7-21C8-E701-F8C6-E4E682CF1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9" y="5661248"/>
                <a:ext cx="3046731" cy="729692"/>
              </a:xfrm>
              <a:prstGeom prst="rect">
                <a:avLst/>
              </a:prstGeom>
              <a:blipFill>
                <a:blip r:embed="rId6"/>
                <a:stretch>
                  <a:fillRect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19" y="1652726"/>
                <a:ext cx="11111999" cy="39125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的值为负数，则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；若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的值为正数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取何值时，下列分式有意义？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为任意实数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55" name="yt_shape_10055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726"/>
                <a:ext cx="11111999" cy="3912546"/>
              </a:xfrm>
              <a:prstGeom prst="rect">
                <a:avLst/>
              </a:prstGeom>
              <a:blipFill>
                <a:blip r:embed="rId2"/>
                <a:stretch>
                  <a:fillRect l="-1701" b="-4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51F246-193A-087B-E325-D4ACB0720436}"/>
              </a:ext>
            </a:extLst>
          </p:cNvPr>
          <p:cNvSpPr txBox="1"/>
          <p:nvPr/>
        </p:nvSpPr>
        <p:spPr>
          <a:xfrm>
            <a:off x="6575889" y="1605920"/>
            <a:ext cx="1973961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6A880B-D2E8-77DE-EA19-FEDB1F1B0C41}"/>
              </a:ext>
            </a:extLst>
          </p:cNvPr>
          <p:cNvSpPr txBox="1"/>
          <p:nvPr/>
        </p:nvSpPr>
        <p:spPr>
          <a:xfrm>
            <a:off x="9284164" y="1605920"/>
            <a:ext cx="1077024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A05380F-D9E2-BA00-A90D-58122A92B628}"/>
                  </a:ext>
                </a:extLst>
              </p:cNvPr>
              <p:cNvSpPr txBox="1"/>
              <p:nvPr/>
            </p:nvSpPr>
            <p:spPr>
              <a:xfrm>
                <a:off x="450108" y="3906335"/>
                <a:ext cx="40075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4A05380F-D9E2-BA00-A90D-58122A92B6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6335"/>
                <a:ext cx="4007548" cy="768045"/>
              </a:xfrm>
              <a:prstGeom prst="rect">
                <a:avLst/>
              </a:prstGeom>
              <a:blipFill>
                <a:blip r:embed="rId3"/>
                <a:stretch>
                  <a:fillRect l="-2435" r="-24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17FA07-612D-5914-966D-8F1C5C98D46C}"/>
              </a:ext>
            </a:extLst>
          </p:cNvPr>
          <p:cNvSpPr txBox="1"/>
          <p:nvPr/>
        </p:nvSpPr>
        <p:spPr>
          <a:xfrm>
            <a:off x="450108" y="4580768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为任意实数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6FFB1B-BEB4-AE61-D14C-D10C5B348A9E}"/>
              </a:ext>
            </a:extLst>
          </p:cNvPr>
          <p:cNvSpPr txBox="1"/>
          <p:nvPr/>
        </p:nvSpPr>
        <p:spPr>
          <a:xfrm>
            <a:off x="450108" y="5056256"/>
            <a:ext cx="367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4" name="yt_shape_10064"/>
              <p:cNvSpPr txBox="1"/>
              <p:nvPr/>
            </p:nvSpPr>
            <p:spPr>
              <a:xfrm>
                <a:off x="540000" y="1262075"/>
                <a:ext cx="6522619" cy="46938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下列各式中，当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为什么数时，分式的值为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时，分式的值为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时，分式的值为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64" name="yt_shape_10064" descr="{&quot;rangeId&quot;:1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2075"/>
                <a:ext cx="6522619" cy="4693849"/>
              </a:xfrm>
              <a:prstGeom prst="rect">
                <a:avLst/>
              </a:prstGeom>
              <a:blipFill>
                <a:blip r:embed="rId2"/>
                <a:stretch>
                  <a:fillRect l="-2897" t="-1039" r="-1869" b="-3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67A9CE-3CAF-AB06-13F6-DF8714325C5D}"/>
              </a:ext>
            </a:extLst>
          </p:cNvPr>
          <p:cNvSpPr txBox="1"/>
          <p:nvPr/>
        </p:nvSpPr>
        <p:spPr>
          <a:xfrm>
            <a:off x="449989" y="2586425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1F531-5162-DBAE-F6DB-B074B5B1E3AC}"/>
              </a:ext>
            </a:extLst>
          </p:cNvPr>
          <p:cNvSpPr txBox="1"/>
          <p:nvPr/>
        </p:nvSpPr>
        <p:spPr>
          <a:xfrm>
            <a:off x="449989" y="3061913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AC5FDE-2781-0FE7-DF13-C55EB1CDA8CC}"/>
              </a:ext>
            </a:extLst>
          </p:cNvPr>
          <p:cNvSpPr txBox="1"/>
          <p:nvPr/>
        </p:nvSpPr>
        <p:spPr>
          <a:xfrm>
            <a:off x="449989" y="3537402"/>
            <a:ext cx="374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时，分式的值为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A9F303-4BD3-5DA5-B28A-D0D6B95F950A}"/>
              </a:ext>
            </a:extLst>
          </p:cNvPr>
          <p:cNvSpPr txBox="1"/>
          <p:nvPr/>
        </p:nvSpPr>
        <p:spPr>
          <a:xfrm>
            <a:off x="449989" y="4012889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969822-F22E-F43B-98E4-9048351A322E}"/>
              </a:ext>
            </a:extLst>
          </p:cNvPr>
          <p:cNvSpPr txBox="1"/>
          <p:nvPr/>
        </p:nvSpPr>
        <p:spPr>
          <a:xfrm>
            <a:off x="449989" y="4488377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6C1CDA-BA42-79D0-C333-375D8DA187A7}"/>
              </a:ext>
            </a:extLst>
          </p:cNvPr>
          <p:cNvSpPr txBox="1"/>
          <p:nvPr/>
        </p:nvSpPr>
        <p:spPr>
          <a:xfrm>
            <a:off x="449989" y="4963865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580C2C-CF2A-F200-3493-3F1C95CBCBC4}"/>
              </a:ext>
            </a:extLst>
          </p:cNvPr>
          <p:cNvSpPr txBox="1"/>
          <p:nvPr/>
        </p:nvSpPr>
        <p:spPr>
          <a:xfrm>
            <a:off x="449989" y="5439353"/>
            <a:ext cx="4048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时，分式的值为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2233</Words>
  <Application>Microsoft Office PowerPoint</Application>
  <PresentationFormat>宽屏</PresentationFormat>
  <Paragraphs>140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2023-11-02T09:59:40Z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