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6" r:id="rId3"/>
    <p:sldId id="380" r:id="rId4"/>
    <p:sldId id="368" r:id="rId5"/>
    <p:sldId id="371" r:id="rId6"/>
    <p:sldId id="381" r:id="rId7"/>
    <p:sldId id="372" r:id="rId8"/>
    <p:sldId id="383" r:id="rId9"/>
    <p:sldId id="374" r:id="rId10"/>
    <p:sldId id="377" r:id="rId11"/>
    <p:sldId id="379" r:id="rId12"/>
    <p:sldId id="386" r:id="rId13"/>
    <p:sldId id="387" r:id="rId14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8" d="100"/>
          <a:sy n="108" d="100"/>
        </p:scale>
        <p:origin x="252" y="7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7"/>
          <p:cNvSpPr/>
          <p:nvPr/>
        </p:nvSpPr>
        <p:spPr>
          <a:xfrm>
            <a:off x="173881" y="548680"/>
            <a:ext cx="11844239" cy="6144683"/>
          </a:xfrm>
          <a:prstGeom prst="roundRect">
            <a:avLst>
              <a:gd name="adj" fmla="val 4549"/>
            </a:avLst>
          </a:prstGeom>
          <a:noFill/>
          <a:ln w="9525">
            <a:solidFill>
              <a:srgbClr val="EE1D25"/>
            </a:solidFill>
          </a:ln>
          <a:effec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90" b="0" i="0" u="none" strike="noStrike" kern="1200" cap="none" spc="0" normalizeH="0" baseline="0" noProof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78435119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bin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bin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bin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7" Type="http://schemas.openxmlformats.org/officeDocument/2006/relationships/image" Target="../media/image34.png"/><Relationship Id="rId2" Type="http://schemas.openxmlformats.org/officeDocument/2006/relationships/image" Target="../media/image27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3.png"/><Relationship Id="rId5" Type="http://schemas.openxmlformats.org/officeDocument/2006/relationships/image" Target="../media/image28.bin"/><Relationship Id="rId4" Type="http://schemas.openxmlformats.org/officeDocument/2006/relationships/image" Target="../media/image31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4.bin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bin"/><Relationship Id="rId4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19" name="yt_shape_12519"/>
          <p:cNvSpPr txBox="1"/>
          <p:nvPr/>
        </p:nvSpPr>
        <p:spPr>
          <a:xfrm>
            <a:off x="540000" y="976724"/>
            <a:ext cx="2431243" cy="560859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050" b="0" i="0" u="none" spc="-3050">
                <a:solidFill>
                  <a:srgbClr val="1EE3CF"/>
                </a:solidFill>
                <a:effectLst/>
                <a:latin typeface="白正" pitchFamily="30"/>
                <a:ea typeface="宋体" pitchFamily="30"/>
              </a:rPr>
              <a:t> </a:t>
            </a:r>
            <a:r>
              <a:rPr lang="en-US" altLang="zh-CN" sz="3050" b="0" i="0" u="none" spc="18271">
                <a:solidFill>
                  <a:srgbClr val="1EE3CF"/>
                </a:solidFill>
                <a:effectLst/>
                <a:latin typeface="白正" pitchFamily="30"/>
                <a:ea typeface="宋体" pitchFamily="30"/>
              </a:rPr>
              <a:t> </a:t>
            </a:r>
          </a:p>
        </p:txBody>
      </p:sp>
      <p:pic>
        <p:nvPicPr>
          <p:cNvPr id="12518" name="yt_image_12518">
            <a:extLst>
              <a:ext uri="">
                <a16:creationId xmlns="" xmlns:p14="http://schemas.microsoft.com/office/powerpoint/2010/main" xmlns:mc="http://schemas.openxmlformats.org/markup-compatibility/2006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76724"/>
            <a:ext cx="2415159" cy="608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521" name="yt_shape_12521"/>
          <p:cNvSpPr txBox="1"/>
          <p:nvPr/>
        </p:nvSpPr>
        <p:spPr>
          <a:xfrm>
            <a:off x="540000" y="1635454"/>
            <a:ext cx="3953005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900" b="0" i="0" u="none">
                <a:solidFill>
                  <a:srgbClr val="1EE3CF"/>
                </a:solidFill>
                <a:effectLst/>
                <a:latin typeface="Times New Roman" pitchFamily="9"/>
                <a:ea typeface="宋体" pitchFamily="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平行四边形的性质</a:t>
            </a:r>
          </a:p>
        </p:txBody>
      </p:sp>
      <p:sp>
        <p:nvSpPr>
          <p:cNvPr id="12522" name="yt_shape_12522"/>
          <p:cNvSpPr txBox="1"/>
          <p:nvPr/>
        </p:nvSpPr>
        <p:spPr>
          <a:xfrm>
            <a:off x="540000" y="2139764"/>
            <a:ext cx="866904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广东省中考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▱ABCD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中，一定正确的是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524" name="yt_table_12524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1497723"/>
              </p:ext>
            </p:extLst>
          </p:nvPr>
        </p:nvGraphicFramePr>
        <p:xfrm>
          <a:off x="540000" y="2619067"/>
          <a:ext cx="6479223" cy="950976"/>
        </p:xfrm>
        <a:graphic>
          <a:graphicData uri="http://schemas.openxmlformats.org/drawingml/2006/table">
            <a:tbl>
              <a:tblPr/>
              <a:tblGrid>
                <a:gridCol w="4463098">
                  <a:extLst>
                    <a:ext uri="{9D8B030D-6E8A-4147-A177-3AD203B41FA5}">
                      <a16:colId xmlns:a16="http://schemas.microsoft.com/office/drawing/2014/main" val="10369"/>
                    </a:ext>
                  </a:extLst>
                </a:gridCol>
                <a:gridCol w="2016125">
                  <a:extLst>
                    <a:ext uri="{9D8B030D-6E8A-4147-A177-3AD203B41FA5}">
                      <a16:colId xmlns:a16="http://schemas.microsoft.com/office/drawing/2014/main" val="1037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A.AD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CD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B.AC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BD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9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C.AB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CD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D.CD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BC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91"/>
                  </a:ext>
                </a:extLst>
              </a:tr>
            </a:tbl>
          </a:graphicData>
        </a:graphic>
      </p:graphicFrame>
      <p:pic>
        <p:nvPicPr>
          <p:cNvPr id="12523" name="yt_image_12523_skip" title="H_101.52">
            <a:extLst>
              <a:ext uri="">
                <a16:creationId xmlns="" xmlns:mc="http://schemas.openxmlformats.org/markup-compatibility/2006" xmlns:a14="http://schemas.microsoft.com/office/drawing/2010/main" xmlns:p14="http://schemas.microsoft.com/office/powerpoint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519401" y="2619067"/>
            <a:ext cx="2130552" cy="1289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526" name="yt_shape_12526"/>
          <p:cNvSpPr txBox="1"/>
          <p:nvPr/>
        </p:nvSpPr>
        <p:spPr>
          <a:xfrm>
            <a:off x="540119" y="395915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衢州市中考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▱ABCD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延长线上的一点，若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135°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的度数是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530" name="yt_table_12530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867345"/>
              </p:ext>
            </p:extLst>
          </p:nvPr>
        </p:nvGraphicFramePr>
        <p:xfrm>
          <a:off x="540000" y="4918594"/>
          <a:ext cx="7994016" cy="475488"/>
        </p:xfrm>
        <a:graphic>
          <a:graphicData uri="http://schemas.openxmlformats.org/drawingml/2006/table">
            <a:tbl>
              <a:tblPr/>
              <a:tblGrid>
                <a:gridCol w="2240280">
                  <a:extLst>
                    <a:ext uri="{9D8B030D-6E8A-4147-A177-3AD203B41FA5}">
                      <a16:colId xmlns:a16="http://schemas.microsoft.com/office/drawing/2014/main" val="10371"/>
                    </a:ext>
                  </a:extLst>
                </a:gridCol>
                <a:gridCol w="2222818">
                  <a:extLst>
                    <a:ext uri="{9D8B030D-6E8A-4147-A177-3AD203B41FA5}">
                      <a16:colId xmlns:a16="http://schemas.microsoft.com/office/drawing/2014/main" val="10372"/>
                    </a:ext>
                  </a:extLst>
                </a:gridCol>
                <a:gridCol w="2222818">
                  <a:extLst>
                    <a:ext uri="{9D8B030D-6E8A-4147-A177-3AD203B41FA5}">
                      <a16:colId xmlns:a16="http://schemas.microsoft.com/office/drawing/2014/main" val="10373"/>
                    </a:ext>
                  </a:extLst>
                </a:gridCol>
                <a:gridCol w="1308100">
                  <a:extLst>
                    <a:ext uri="{9D8B030D-6E8A-4147-A177-3AD203B41FA5}">
                      <a16:colId xmlns:a16="http://schemas.microsoft.com/office/drawing/2014/main" val="1037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A.45°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B.55°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C.65°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D.75°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92"/>
                  </a:ext>
                </a:extLst>
              </a:tr>
            </a:tbl>
          </a:graphicData>
        </a:graphic>
      </p:graphicFrame>
      <p:grpSp>
        <p:nvGrpSpPr>
          <p:cNvPr id="12527" name="yt_shape_12527_skip" title="H_104.171104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923934" y="4918594"/>
            <a:ext cx="1725930" cy="1322973"/>
            <a:chOff x="0" y="0"/>
            <a:chExt cx="1725930" cy="1322973"/>
          </a:xfrm>
        </p:grpSpPr>
        <p:pic>
          <p:nvPicPr>
            <p:cNvPr id="2" name="yt_image_12527">
              <a:extLst>
                <a:ext uri="">
                  <a16:creationId xmlns="" xmlns:mc="http://schemas.openxmlformats.org/markup-compatibility/2006" xmlns:a14="http://schemas.microsoft.com/office/drawing/2010/main" xmlns:p14="http://schemas.microsoft.com/office/powerpoint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1725930" cy="92697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529" name="yt_shape_12529"/>
            <p:cNvSpPr txBox="1"/>
            <p:nvPr/>
          </p:nvSpPr>
          <p:spPr>
            <a:xfrm>
              <a:off x="329684" y="962973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698822168757">
            <a:extLst>
              <a:ext uri="{FF2B5EF4-FFF2-40B4-BE49-F238E27FC236}">
                <a16:creationId xmlns:a16="http://schemas.microsoft.com/office/drawing/2014/main" id="{7C074C51-F24A-DC5C-A025-BBDB1FCFC25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77327"/>
            <a:ext cx="1171767" cy="365390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8DA94421-5FA5-E54F-4ECB-1D7E7034DE11}"/>
              </a:ext>
            </a:extLst>
          </p:cNvPr>
          <p:cNvSpPr txBox="1"/>
          <p:nvPr/>
        </p:nvSpPr>
        <p:spPr>
          <a:xfrm>
            <a:off x="8222389" y="209295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9996FE1-5091-A981-E8AF-E756FA949FE2}"/>
              </a:ext>
            </a:extLst>
          </p:cNvPr>
          <p:cNvSpPr txBox="1"/>
          <p:nvPr/>
        </p:nvSpPr>
        <p:spPr>
          <a:xfrm>
            <a:off x="3261571" y="4387841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83" name="yt_shape_12583"/>
          <p:cNvSpPr txBox="1"/>
          <p:nvPr/>
        </p:nvSpPr>
        <p:spPr>
          <a:xfrm>
            <a:off x="540000" y="764704"/>
            <a:ext cx="2400081" cy="57926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150" b="0" i="0" u="none" spc="-31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150" b="0" i="0" u="none" spc="18003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2582" name="yt_image_12582" title="H_50.04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764704"/>
            <a:ext cx="2384298" cy="635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585" name="yt_shape_12585"/>
          <p:cNvSpPr txBox="1"/>
          <p:nvPr/>
        </p:nvSpPr>
        <p:spPr>
          <a:xfrm>
            <a:off x="540120" y="1450859"/>
            <a:ext cx="11111999" cy="185243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绵阳二中月考卷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如图所示，在四边形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18cm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15cm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，动点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Q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分别从点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同时出发，点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2cm/s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的速度由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向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运动，点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Q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3cm/s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的速度由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向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运动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当其中一个点停止运动时，另一个点也随之停止运动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sp>
        <p:nvSpPr>
          <p:cNvPr id="7" name="yt_shape_12589"/>
          <p:cNvSpPr txBox="1"/>
          <p:nvPr/>
        </p:nvSpPr>
        <p:spPr>
          <a:xfrm>
            <a:off x="384601" y="3733834"/>
            <a:ext cx="11111999" cy="4285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-10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spc="-1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spc="-10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-100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几秒后，四边形</a:t>
            </a:r>
            <a:r>
              <a:rPr lang="en-US" altLang="zh-CN" sz="2400" b="0" i="1" u="none" spc="-1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2400" b="0" i="0" u="none" spc="-1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DC</a:t>
            </a:r>
            <a:r>
              <a:rPr lang="en-US" altLang="zh-CN" sz="2400" b="0" i="1" u="none" spc="-1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Q</a:t>
            </a:r>
            <a:r>
              <a:rPr lang="zh-CN" altLang="zh-CN" sz="2400" b="0" i="0" u="none" spc="-100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为平行四边形？并求出此时四边形</a:t>
            </a:r>
            <a:r>
              <a:rPr lang="en-US" altLang="zh-CN" sz="2400" b="0" i="1" u="none" spc="-1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2400" b="0" i="0" u="none" spc="-1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DC</a:t>
            </a:r>
            <a:r>
              <a:rPr lang="en-US" altLang="zh-CN" sz="2400" b="0" i="1" u="none" spc="-1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Q</a:t>
            </a:r>
            <a:r>
              <a:rPr lang="zh-CN" altLang="zh-CN" sz="2400" b="0" i="0" u="none" spc="-100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的周长</a:t>
            </a:r>
            <a:r>
              <a:rPr lang="en-US" altLang="zh-CN" sz="2400" b="0" i="0" u="none" spc="-100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 </a:t>
            </a:r>
            <a:endParaRPr lang="zh-CN" altLang="zh-CN" sz="100" b="0" i="0" u="none" spc="-100" dirty="0">
              <a:noFill/>
              <a:effectLst/>
              <a:latin typeface="白正"/>
              <a:ea typeface="宋体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9C23688C-42ED-3F3F-6C60-73B1E240ACDB}"/>
              </a:ext>
            </a:extLst>
          </p:cNvPr>
          <p:cNvSpPr txBox="1"/>
          <p:nvPr/>
        </p:nvSpPr>
        <p:spPr>
          <a:xfrm>
            <a:off x="450108" y="4226373"/>
            <a:ext cx="115505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设</a:t>
            </a:r>
            <a:r>
              <a:rPr kumimoji="0" lang="en-US" altLang="zh-CN" sz="2400" b="0" i="1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后，四边形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QP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为平行四边形，由题意易得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，解得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itchFamily="24"/>
                <a:cs typeface="Times New Roman" panose="02020603050405020304" pitchFamily="18" charset="0"/>
              </a:rPr>
              <a:t>3.6,</a:t>
            </a:r>
            <a:endParaRPr lang="zh-CN" altLang="en-US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DBA802B2-9494-B54F-A935-CDA247FF46C3}"/>
              </a:ext>
            </a:extLst>
          </p:cNvPr>
          <p:cNvSpPr txBox="1"/>
          <p:nvPr/>
        </p:nvSpPr>
        <p:spPr>
          <a:xfrm>
            <a:off x="450108" y="4653136"/>
            <a:ext cx="12198620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</a:rPr>
              <a:t>即</a:t>
            </a:r>
            <a:r>
              <a:rPr kumimoji="0" lang="en-US" altLang="zh-CN" sz="2400" b="0" i="0" strike="noStrike" kern="1200" cap="none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3.6s</a:t>
            </a:r>
            <a:r>
              <a:rPr kumimoji="0" lang="zh-CN" altLang="zh-CN" sz="2400" b="0" i="0" strike="noStrike" kern="1200" cap="none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</a:rPr>
              <a:t>后，四边形</a:t>
            </a:r>
            <a:r>
              <a:rPr kumimoji="0" lang="en-US" altLang="zh-CN" sz="2400" b="0" i="0" strike="noStrike" kern="1200" cap="none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AB</a:t>
            </a:r>
            <a:r>
              <a:rPr kumimoji="0" lang="en-US" altLang="zh-CN" sz="2400" b="0" i="1" strike="noStrike" kern="1200" cap="none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QP</a:t>
            </a:r>
            <a:r>
              <a:rPr kumimoji="0" lang="zh-CN" altLang="zh-CN" sz="2400" b="0" i="0" strike="noStrike" kern="1200" cap="none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</a:rPr>
              <a:t>为平行四边形，此时四边形</a:t>
            </a:r>
            <a:r>
              <a:rPr kumimoji="0" lang="en-US" altLang="zh-CN" sz="2400" b="0" i="0" strike="noStrike" kern="1200" cap="none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AB</a:t>
            </a:r>
            <a:r>
              <a:rPr kumimoji="0" lang="en-US" altLang="zh-CN" sz="2400" b="0" i="1" strike="noStrike" kern="1200" cap="none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QP</a:t>
            </a:r>
            <a:r>
              <a:rPr kumimoji="0" lang="zh-CN" altLang="zh-CN" sz="2400" b="0" i="0" strike="noStrike" kern="1200" cap="none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</a:rPr>
              <a:t>的周长</a:t>
            </a:r>
            <a:r>
              <a:rPr kumimoji="0" lang="zh-CN" altLang="zh-CN" sz="2400" b="0" i="0" strike="noStrike" kern="1200" cap="none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</a:rPr>
              <a:t>是</a:t>
            </a:r>
            <a:endParaRPr kumimoji="0" lang="en-US" altLang="zh-CN" sz="2400" b="0" i="0" strike="noStrike" kern="1200" cap="none" normalizeH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白正" pitchFamily="24"/>
              <a:ea typeface="楷体" pitchFamily="24"/>
            </a:endParaRPr>
          </a:p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3.6</a:t>
            </a:r>
            <a:r>
              <a:rPr kumimoji="0" lang="en-US" altLang="zh-CN" sz="2400" b="0" i="0" strike="noStrike" kern="1200" cap="none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×</a:t>
            </a:r>
            <a:r>
              <a:rPr kumimoji="0" lang="en-US" altLang="zh-CN" sz="2400" b="0" i="0" strike="noStrike" kern="1200" cap="none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2</a:t>
            </a:r>
            <a:r>
              <a:rPr kumimoji="0" lang="en-US" altLang="zh-CN" sz="2400" b="0" i="0" strike="noStrike" kern="1200" cap="none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×</a:t>
            </a:r>
            <a:r>
              <a:rPr kumimoji="0" lang="en-US" altLang="zh-CN" sz="2400" b="0" i="0" strike="noStrike" kern="1200" cap="none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2</a:t>
            </a:r>
            <a:r>
              <a:rPr kumimoji="0" lang="zh-CN" altLang="zh-CN" sz="2400" b="0" i="0" strike="noStrike" kern="1200" cap="none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＋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12</a:t>
            </a:r>
            <a:r>
              <a:rPr lang="en-US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×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＝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38.4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（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cm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）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.</a:t>
            </a:r>
            <a:endParaRPr lang="zh-CN" altLang="en-US" sz="2400" dirty="0">
              <a:solidFill>
                <a:srgbClr val="FF0000"/>
              </a:solidFill>
            </a:endParaRPr>
          </a:p>
          <a:p>
            <a:pPr>
              <a:lnSpc>
                <a:spcPct val="129999"/>
              </a:lnSpc>
            </a:pP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B1FF4550-D33C-6650-4195-88422A3AE6A6}"/>
              </a:ext>
            </a:extLst>
          </p:cNvPr>
          <p:cNvSpPr txBox="1"/>
          <p:nvPr/>
        </p:nvSpPr>
        <p:spPr>
          <a:xfrm>
            <a:off x="450108" y="5572081"/>
            <a:ext cx="11160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设</a:t>
            </a:r>
            <a:r>
              <a:rPr kumimoji="0" lang="en-US" altLang="zh-CN" sz="2400" b="0" i="1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后，四边形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Q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为平行四边形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由题意易得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，解得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，即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2s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52F32415-13C3-AEBE-F6B6-C9A3E0C0B11D}"/>
              </a:ext>
            </a:extLst>
          </p:cNvPr>
          <p:cNvSpPr txBox="1"/>
          <p:nvPr/>
        </p:nvSpPr>
        <p:spPr>
          <a:xfrm>
            <a:off x="450108" y="6047569"/>
            <a:ext cx="1098454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后，四边形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Q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为平行四边形，此时四边形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Q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的周长是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15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42(cm).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15" name="yt_image_12586" title="H_108.81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112422" y="2983217"/>
            <a:ext cx="1744218" cy="1381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yt_shape_12588"/>
          <p:cNvSpPr txBox="1"/>
          <p:nvPr/>
        </p:nvSpPr>
        <p:spPr>
          <a:xfrm>
            <a:off x="384482" y="3284984"/>
            <a:ext cx="997388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-10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spc="-1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spc="-10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-100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几秒后，四边形</a:t>
            </a:r>
            <a:r>
              <a:rPr lang="en-US" altLang="zh-CN" sz="2400" b="0" i="0" u="none" spc="-1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2400" b="0" i="1" u="none" spc="-1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QP</a:t>
            </a:r>
            <a:r>
              <a:rPr lang="zh-CN" altLang="zh-CN" sz="2400" b="0" i="0" u="none" spc="-100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为平行四边形？并求出此时四边形</a:t>
            </a:r>
            <a:r>
              <a:rPr lang="en-US" altLang="zh-CN" sz="2400" b="0" i="0" u="none" spc="-1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2400" b="0" i="1" u="none" spc="-1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QP</a:t>
            </a:r>
            <a:r>
              <a:rPr lang="zh-CN" altLang="zh-CN" sz="2400" b="0" i="0" u="none" spc="-100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的周长；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allAtOnce"/>
      <p:bldP spid="10" grpId="0" build="allAtOnce"/>
      <p:bldP spid="12" grpId="0" build="allAtOnce"/>
      <p:bldP spid="1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2" name="yt_shape_12592"/>
          <p:cNvSpPr txBox="1"/>
          <p:nvPr/>
        </p:nvSpPr>
        <p:spPr>
          <a:xfrm>
            <a:off x="540119" y="76470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如图，在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▱ABCD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为边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的中点，把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沿直线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翻折，得到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FBE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，连结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并延长，交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G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72D3DC9-E359-CAF4-A9C4-3DF23C3A2EF5}"/>
              </a:ext>
            </a:extLst>
          </p:cNvPr>
          <p:cNvSpPr txBox="1"/>
          <p:nvPr/>
        </p:nvSpPr>
        <p:spPr>
          <a:xfrm>
            <a:off x="449989" y="2113699"/>
            <a:ext cx="5666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证明：由折叠的性质，得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9FE2637-C2B8-FD53-C178-E5E0A5505335}"/>
              </a:ext>
            </a:extLst>
          </p:cNvPr>
          <p:cNvSpPr txBox="1"/>
          <p:nvPr/>
        </p:nvSpPr>
        <p:spPr>
          <a:xfrm>
            <a:off x="449989" y="2589187"/>
            <a:ext cx="2339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FEB.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920037C7-6F26-ED1E-4A45-4C95B219A1F6}"/>
                  </a:ext>
                </a:extLst>
              </p:cNvPr>
              <p:cNvSpPr txBox="1"/>
              <p:nvPr/>
            </p:nvSpPr>
            <p:spPr>
              <a:xfrm>
                <a:off x="449989" y="3064675"/>
                <a:ext cx="4283773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∴∠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AEB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180°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DEF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920037C7-6F26-ED1E-4A45-4C95B219A1F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064675"/>
                <a:ext cx="4283773" cy="765061"/>
              </a:xfrm>
              <a:prstGeom prst="rect">
                <a:avLst/>
              </a:prstGeom>
              <a:blipFill>
                <a:blip r:embed="rId2"/>
                <a:stretch>
                  <a:fillRect l="-2276" r="-1849" b="-3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4CF5AF98-86E0-1289-D638-12723986C0FF}"/>
              </a:ext>
            </a:extLst>
          </p:cNvPr>
          <p:cNvSpPr txBox="1"/>
          <p:nvPr/>
        </p:nvSpPr>
        <p:spPr>
          <a:xfrm>
            <a:off x="449989" y="3736124"/>
            <a:ext cx="29407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为边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的中点，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F1F33C27-0E15-EB03-9AF0-C19C07F45F63}"/>
              </a:ext>
            </a:extLst>
          </p:cNvPr>
          <p:cNvSpPr txBox="1"/>
          <p:nvPr/>
        </p:nvSpPr>
        <p:spPr>
          <a:xfrm>
            <a:off x="449989" y="4211612"/>
            <a:ext cx="555002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EDF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EFD.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DFE86736-2165-6DE7-F329-6F144A04A96D}"/>
                  </a:ext>
                </a:extLst>
              </p:cNvPr>
              <p:cNvSpPr txBox="1"/>
              <p:nvPr/>
            </p:nvSpPr>
            <p:spPr>
              <a:xfrm>
                <a:off x="449989" y="4687100"/>
                <a:ext cx="4250436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∴∠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EDF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180°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DEF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DFE86736-2165-6DE7-F329-6F144A04A96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687100"/>
                <a:ext cx="4250436" cy="765061"/>
              </a:xfrm>
              <a:prstGeom prst="rect">
                <a:avLst/>
              </a:prstGeom>
              <a:blipFill>
                <a:blip r:embed="rId3"/>
                <a:stretch>
                  <a:fillRect l="-2296" r="-2009" b="-3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文本框 9">
            <a:extLst>
              <a:ext uri="{FF2B5EF4-FFF2-40B4-BE49-F238E27FC236}">
                <a16:creationId xmlns:a16="http://schemas.microsoft.com/office/drawing/2014/main" id="{B9ACB832-3BD8-6942-4FF4-A866A0D502D4}"/>
              </a:ext>
            </a:extLst>
          </p:cNvPr>
          <p:cNvSpPr txBox="1"/>
          <p:nvPr/>
        </p:nvSpPr>
        <p:spPr>
          <a:xfrm>
            <a:off x="449989" y="5358549"/>
            <a:ext cx="415302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EDF.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2984573B-B466-379E-A0CC-B72555F74FD3}"/>
              </a:ext>
            </a:extLst>
          </p:cNvPr>
          <p:cNvSpPr txBox="1"/>
          <p:nvPr/>
        </p:nvSpPr>
        <p:spPr>
          <a:xfrm>
            <a:off x="449989" y="5834037"/>
            <a:ext cx="58966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是平行四边形，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71674A90-0232-14DC-5F65-5D4A0A3E9284}"/>
              </a:ext>
            </a:extLst>
          </p:cNvPr>
          <p:cNvSpPr txBox="1"/>
          <p:nvPr/>
        </p:nvSpPr>
        <p:spPr>
          <a:xfrm>
            <a:off x="449989" y="6309525"/>
            <a:ext cx="41345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BED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为平行四边形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yt_shape_12595"/>
          <p:cNvSpPr txBox="1"/>
          <p:nvPr/>
        </p:nvSpPr>
        <p:spPr>
          <a:xfrm>
            <a:off x="540000" y="1628800"/>
            <a:ext cx="5608908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求证：四边形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BED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G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为平行四边形；</a:t>
            </a:r>
          </a:p>
        </p:txBody>
      </p:sp>
      <p:pic>
        <p:nvPicPr>
          <p:cNvPr id="14" name="yt_image_12593" title="H_122.51559">
            <a:extLs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832304" y="1729507"/>
            <a:ext cx="2441448" cy="15559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599" name="yt_shape_12599"/>
              <p:cNvSpPr txBox="1"/>
              <p:nvPr/>
            </p:nvSpPr>
            <p:spPr>
              <a:xfrm>
                <a:off x="540000" y="1121378"/>
                <a:ext cx="5677836" cy="569559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解：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四边形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BED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G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为平行四边形，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G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G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四边形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是平行四边形，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▱ABCD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的面积为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16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6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ABE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16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▱ABCD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15.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如图，连结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AF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交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于点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H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则易得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H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H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H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16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6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ABE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BE·A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H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15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H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3.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AF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G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AF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G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在</a:t>
                </a:r>
                <a:r>
                  <a:rPr lang="en-US" altLang="zh-CN" sz="2400" b="0" i="0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en-US" altLang="zh-CN" sz="2400" b="0" i="0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0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ADF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中，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2599" name="yt_shape_1259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121378"/>
                <a:ext cx="5677836" cy="5695598"/>
              </a:xfrm>
              <a:prstGeom prst="rect">
                <a:avLst/>
              </a:prstGeom>
              <a:blipFill>
                <a:blip r:embed="rId2"/>
                <a:stretch>
                  <a:fillRect l="-3330" t="-964" r="-2041" b="-117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F51418FA-8A7B-52FB-43CE-74E9F29035EE}"/>
              </a:ext>
            </a:extLst>
          </p:cNvPr>
          <p:cNvSpPr txBox="1"/>
          <p:nvPr/>
        </p:nvSpPr>
        <p:spPr>
          <a:xfrm>
            <a:off x="449989" y="1002564"/>
            <a:ext cx="57347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BED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为平行四边形，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6994F5F-0655-3158-7BFC-9DE733BD7186}"/>
              </a:ext>
            </a:extLst>
          </p:cNvPr>
          <p:cNvSpPr txBox="1"/>
          <p:nvPr/>
        </p:nvSpPr>
        <p:spPr>
          <a:xfrm>
            <a:off x="449989" y="1412776"/>
            <a:ext cx="37456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8EFAC51-D2E6-FC5C-EDA7-92B92523D559}"/>
              </a:ext>
            </a:extLst>
          </p:cNvPr>
          <p:cNvSpPr txBox="1"/>
          <p:nvPr/>
        </p:nvSpPr>
        <p:spPr>
          <a:xfrm>
            <a:off x="449989" y="1844824"/>
            <a:ext cx="58030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是平行四边形，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F6EAF55-0A26-B71B-33D1-9304DC917E24}"/>
              </a:ext>
            </a:extLst>
          </p:cNvPr>
          <p:cNvSpPr txBox="1"/>
          <p:nvPr/>
        </p:nvSpPr>
        <p:spPr>
          <a:xfrm>
            <a:off x="449989" y="2276872"/>
            <a:ext cx="3151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▱ABCD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的面积为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1A291F6B-307E-EF99-55EC-006B5406A6EF}"/>
                  </a:ext>
                </a:extLst>
              </p:cNvPr>
              <p:cNvSpPr txBox="1"/>
              <p:nvPr/>
            </p:nvSpPr>
            <p:spPr>
              <a:xfrm>
                <a:off x="449989" y="2564904"/>
                <a:ext cx="3275711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en-US" altLang="zh-CN" sz="2400" b="0" i="0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2400" b="0" i="0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ABE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en-US" altLang="zh-CN" sz="2400" b="0" i="0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▱ABCD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15.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1A291F6B-307E-EF99-55EC-006B5406A6E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564904"/>
                <a:ext cx="3275711" cy="765061"/>
              </a:xfrm>
              <a:prstGeom prst="rect">
                <a:avLst/>
              </a:prstGeom>
              <a:blipFill>
                <a:blip r:embed="rId3"/>
                <a:stretch>
                  <a:fillRect l="-2980" r="-2421" b="-3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03E6C958-235D-FA90-5B58-448D8E63821C}"/>
              </a:ext>
            </a:extLst>
          </p:cNvPr>
          <p:cNvSpPr txBox="1"/>
          <p:nvPr/>
        </p:nvSpPr>
        <p:spPr>
          <a:xfrm>
            <a:off x="449989" y="3212976"/>
            <a:ext cx="39234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如图，连结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交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于点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H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DD96CFFE-B481-7F90-C1DB-21372CCD66F9}"/>
              </a:ext>
            </a:extLst>
          </p:cNvPr>
          <p:cNvSpPr txBox="1"/>
          <p:nvPr/>
        </p:nvSpPr>
        <p:spPr>
          <a:xfrm>
            <a:off x="449989" y="3645024"/>
            <a:ext cx="372281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则易得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H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H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H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A8EAD6A2-E1BA-D3F1-CA5F-DF7CB46D1F09}"/>
              </a:ext>
            </a:extLst>
          </p:cNvPr>
          <p:cNvSpPr txBox="1"/>
          <p:nvPr/>
        </p:nvSpPr>
        <p:spPr>
          <a:xfrm>
            <a:off x="449989" y="4077072"/>
            <a:ext cx="17882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C1978175-6184-5D5D-CA2D-D282578BD481}"/>
                  </a:ext>
                </a:extLst>
              </p:cNvPr>
              <p:cNvSpPr txBox="1"/>
              <p:nvPr/>
            </p:nvSpPr>
            <p:spPr>
              <a:xfrm>
                <a:off x="449989" y="4392131"/>
                <a:ext cx="5728398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en-US" altLang="zh-CN" sz="2400" b="0" i="0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2400" b="0" i="0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ABE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BE·A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H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15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H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3.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AF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C1978175-6184-5D5D-CA2D-D282578BD48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392131"/>
                <a:ext cx="5728398" cy="765061"/>
              </a:xfrm>
              <a:prstGeom prst="rect">
                <a:avLst/>
              </a:prstGeom>
              <a:blipFill>
                <a:blip r:embed="rId4"/>
                <a:stretch>
                  <a:fillRect l="-1702" r="-1170" b="-31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文本框 10">
            <a:extLst>
              <a:ext uri="{FF2B5EF4-FFF2-40B4-BE49-F238E27FC236}">
                <a16:creationId xmlns:a16="http://schemas.microsoft.com/office/drawing/2014/main" id="{D8D65399-3989-209C-9FCD-ACC8F7E0F095}"/>
              </a:ext>
            </a:extLst>
          </p:cNvPr>
          <p:cNvSpPr txBox="1"/>
          <p:nvPr/>
        </p:nvSpPr>
        <p:spPr>
          <a:xfrm>
            <a:off x="449989" y="5013176"/>
            <a:ext cx="34423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42ED6D99-2F2F-31A9-5309-E8455545BF21}"/>
              </a:ext>
            </a:extLst>
          </p:cNvPr>
          <p:cNvSpPr txBox="1"/>
          <p:nvPr/>
        </p:nvSpPr>
        <p:spPr>
          <a:xfrm>
            <a:off x="449989" y="5445224"/>
            <a:ext cx="26026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0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en-US" altLang="zh-CN" sz="2400" b="0" i="0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0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ADF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中，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4" name="yt_shape_12597"/>
          <p:cNvSpPr txBox="1"/>
          <p:nvPr/>
        </p:nvSpPr>
        <p:spPr>
          <a:xfrm>
            <a:off x="540000" y="620688"/>
            <a:ext cx="784990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，且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▱ABCD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的面积为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，求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G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的长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Times New Roman" pitchFamily="24"/>
              <a:ea typeface="Times New Roman" pitchFamily="24"/>
            </a:endParaRPr>
          </a:p>
        </p:txBody>
      </p:sp>
      <p:pic>
        <p:nvPicPr>
          <p:cNvPr id="16" name="yt_image_12601" title="H_101.88">
            <a:extLs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832304" y="1290359"/>
            <a:ext cx="2376264" cy="15180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7" name="yt_shape_2">
                <a:extLst>
                  <a:ext uri="{FF2B5EF4-FFF2-40B4-BE49-F238E27FC236}">
                    <a16:creationId xmlns:a16="http://schemas.microsoft.com/office/drawing/2014/main" id="{113E32DE-43C3-32BC-B578-F5FCE4D06C0A}"/>
                  </a:ext>
                </a:extLst>
              </p:cNvPr>
              <p:cNvSpPr txBox="1"/>
              <p:nvPr/>
            </p:nvSpPr>
            <p:spPr>
              <a:xfrm>
                <a:off x="540000" y="6019108"/>
                <a:ext cx="2913105" cy="972895"/>
              </a:xfrm>
              <a:prstGeom prst="rect">
                <a:avLst/>
              </a:prstGeom>
              <a:noFill/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none" lIns="0" tIns="0" rIns="0" bIns="0" rtlCol="0">
                <a:spAutoFit/>
              </a:bodyPr>
              <a:lstStyle/>
              <a:p>
                <a:pPr lvl="0" hangingPunct="0">
                  <a:lnSpc>
                    <a:spcPct val="129999"/>
                  </a:lnSpc>
                </a:pP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DF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lang="en-US" altLang="zh-CN" sz="240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</m:t>
                            </m:r>
                          </m:e>
                          <m:sup>
                            <m:r>
                              <a:rPr lang="en-US" altLang="zh-CN" sz="240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lang="en-US" altLang="zh-CN" sz="240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𝐹</m:t>
                            </m:r>
                          </m:e>
                          <m:sup>
                            <m:r>
                              <a:rPr lang="en-US" altLang="zh-CN" sz="240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8.</a:t>
                </a:r>
                <a:r>
                  <a:rPr lang="zh-CN" altLang="zh-CN" sz="100">
                    <a:noFill/>
                    <a:latin typeface="白正"/>
                    <a:ea typeface="宋体"/>
                  </a:rPr>
                  <a:t>⁠</a:t>
                </a:r>
              </a:p>
              <a:p>
                <a:pPr lvl="0" hangingPunct="0">
                  <a:lnSpc>
                    <a:spcPct val="129999"/>
                  </a:lnSpc>
                </a:pP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en-US" altLang="zh-CN" sz="24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G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24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G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FD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2.</a:t>
                </a:r>
                <a:r>
                  <a:rPr lang="zh-CN" altLang="zh-CN" sz="100">
                    <a:noFill/>
                    <a:latin typeface="白正"/>
                    <a:ea typeface="宋体"/>
                  </a:rPr>
                  <a:t>⁠</a:t>
                </a:r>
                <a:endParaRPr lang="zh-CN" altLang="en-US"/>
              </a:p>
            </p:txBody>
          </p:sp>
        </mc:Choice>
        <mc:Fallback xmlns="">
          <p:sp>
            <p:nvSpPr>
              <p:cNvPr id="17" name="yt_shape_2">
                <a:extLst>
                  <a:ext uri="{FF2B5EF4-FFF2-40B4-BE49-F238E27FC236}">
                    <a16:creationId xmlns:a16="http://schemas.microsoft.com/office/drawing/2014/main" id="{113E32DE-43C3-32BC-B578-F5FCE4D06C0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6019108"/>
                <a:ext cx="2913105" cy="972895"/>
              </a:xfrm>
              <a:prstGeom prst="rect">
                <a:avLst/>
              </a:prstGeom>
              <a:blipFill>
                <a:blip r:embed="rId6"/>
                <a:stretch>
                  <a:fillRect l="-6499" t="-625" r="-5451" b="-18750"/>
                </a:stretch>
              </a:blipFill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50143FD4-6950-EB1D-6F82-60EF50823D43}"/>
                  </a:ext>
                </a:extLst>
              </p:cNvPr>
              <p:cNvSpPr txBox="1"/>
              <p:nvPr/>
            </p:nvSpPr>
            <p:spPr>
              <a:xfrm>
                <a:off x="449989" y="5877272"/>
                <a:ext cx="3065019" cy="63272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DF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𝐹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8.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50143FD4-6950-EB1D-6F82-60EF50823D4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877272"/>
                <a:ext cx="3065019" cy="632727"/>
              </a:xfrm>
              <a:prstGeom prst="rect">
                <a:avLst/>
              </a:prstGeom>
              <a:blipFill>
                <a:blip r:embed="rId7"/>
                <a:stretch>
                  <a:fillRect l="-3181" r="-2982" b="-115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" name="文本框 18">
            <a:extLst>
              <a:ext uri="{FF2B5EF4-FFF2-40B4-BE49-F238E27FC236}">
                <a16:creationId xmlns:a16="http://schemas.microsoft.com/office/drawing/2014/main" id="{6DE2E047-98CA-8CFC-C817-C850CAC6402A}"/>
              </a:ext>
            </a:extLst>
          </p:cNvPr>
          <p:cNvSpPr txBox="1"/>
          <p:nvPr/>
        </p:nvSpPr>
        <p:spPr>
          <a:xfrm>
            <a:off x="449989" y="6367401"/>
            <a:ext cx="28502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8" grpId="0" build="allAtOnce"/>
      <p:bldP spid="19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3BF94A87-590B-1D75-9681-85BD32918BA2}"/>
              </a:ext>
            </a:extLst>
          </p:cNvPr>
          <p:cNvSpPr txBox="1"/>
          <p:nvPr/>
        </p:nvSpPr>
        <p:spPr>
          <a:xfrm>
            <a:off x="0" y="794677"/>
            <a:ext cx="12192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dirty="0">
                <a:latin typeface="黑体" panose="02010609060101010101" charset="-122"/>
                <a:ea typeface="黑体" panose="02010609060101010101" charset="-122"/>
              </a:rPr>
              <a:t>课件使用说明</a:t>
            </a:r>
          </a:p>
        </p:txBody>
      </p:sp>
      <p:sp>
        <p:nvSpPr>
          <p:cNvPr id="3" name="TextBox 6">
            <a:extLst>
              <a:ext uri="{FF2B5EF4-FFF2-40B4-BE49-F238E27FC236}">
                <a16:creationId xmlns:a16="http://schemas.microsoft.com/office/drawing/2014/main" id="{D8EE0A1C-7F66-B500-0ACD-246CD80A40B9}"/>
              </a:ext>
            </a:extLst>
          </p:cNvPr>
          <p:cNvSpPr txBox="1"/>
          <p:nvPr/>
        </p:nvSpPr>
        <p:spPr>
          <a:xfrm>
            <a:off x="558139" y="1731714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indent="-457200">
              <a:lnSpc>
                <a:spcPct val="250000"/>
              </a:lnSpc>
              <a:buAutoNum type="arabicPeriod"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本</a:t>
            </a:r>
            <a:r>
              <a:rPr lang="zh-CN" altLang="zh-CN" sz="2000" dirty="0">
                <a:latin typeface="微软雅黑" panose="020B0503020204020204" charset="-122"/>
                <a:ea typeface="微软雅黑" panose="020B0503020204020204" charset="-122"/>
              </a:rPr>
              <a:t>课件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使用</a:t>
            </a:r>
            <a:r>
              <a:rPr lang="en-US" altLang="zh-CN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Office2016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制作</a:t>
            </a:r>
            <a:r>
              <a:rPr lang="zh-CN" altLang="zh-CN" sz="2000" dirty="0">
                <a:latin typeface="微软雅黑" panose="020B0503020204020204" charset="-122"/>
                <a:ea typeface="微软雅黑" panose="020B0503020204020204" charset="-122"/>
              </a:rPr>
              <a:t>，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请使用相应软件打开并使用。</a:t>
            </a:r>
            <a:endParaRPr lang="en-US" altLang="zh-CN" sz="20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457200" indent="-457200">
              <a:lnSpc>
                <a:spcPct val="250000"/>
              </a:lnSpc>
              <a:buAutoNum type="arabicPeriod"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本课件文本框内容可编辑，单击文本框即可进行修改和编辑。</a:t>
            </a:r>
            <a:endParaRPr lang="en-US" altLang="zh-CN" sz="20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457200" indent="-457200">
              <a:lnSpc>
                <a:spcPct val="250000"/>
              </a:lnSpc>
              <a:buAutoNum type="arabicPeriod"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本课件理科公式均采用微软公式制作，</a:t>
            </a:r>
            <a:r>
              <a:rPr lang="zh-CN" altLang="zh-CN" sz="2000" dirty="0">
                <a:latin typeface="微软雅黑" panose="020B0503020204020204" charset="-122"/>
                <a:ea typeface="微软雅黑" panose="020B0503020204020204" charset="-122"/>
              </a:rPr>
              <a:t>如果您是</a:t>
            </a:r>
            <a:r>
              <a:rPr lang="en-US" altLang="zh-CN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Office2007</a:t>
            </a:r>
            <a:r>
              <a:rPr lang="zh-CN" altLang="en-US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或</a:t>
            </a:r>
            <a:r>
              <a:rPr lang="en-US" altLang="zh-CN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WPS</a:t>
            </a:r>
            <a:r>
              <a:rPr lang="zh-CN" altLang="en-US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en-US" altLang="zh-CN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2021</a:t>
            </a:r>
            <a:r>
              <a:rPr lang="zh-CN" altLang="en-US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年</a:t>
            </a:r>
            <a:r>
              <a:rPr lang="en-US" altLang="zh-CN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4</a:t>
            </a:r>
            <a:r>
              <a:rPr lang="zh-CN" altLang="en-US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月份以前的版本，会</a:t>
            </a:r>
            <a:r>
              <a:rPr lang="zh-CN" altLang="zh-CN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出现</a:t>
            </a:r>
            <a:r>
              <a:rPr lang="zh-CN" altLang="en-US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包含公式及数字无法编辑的情况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，请您升级软件享受更优质体验。</a:t>
            </a:r>
            <a:endParaRPr lang="en-US" altLang="zh-CN" sz="20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457200" indent="-457200">
              <a:lnSpc>
                <a:spcPct val="250000"/>
              </a:lnSpc>
              <a:buAutoNum type="arabicPeriod"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由于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</a:rPr>
              <a:t>WPS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软件原因，少量电脑可能存在理科公式无动画的问题，请您安装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</a:rPr>
              <a:t>Office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</a:rPr>
              <a:t>2016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或以上版本即可解决该问题。</a:t>
            </a:r>
            <a:endParaRPr lang="en-US" altLang="zh-CN" sz="20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8234689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32" name="yt_shape_12532"/>
          <p:cNvSpPr txBox="1"/>
          <p:nvPr/>
        </p:nvSpPr>
        <p:spPr>
          <a:xfrm>
            <a:off x="540119" y="207076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梧州市中考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▱ABCD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119°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于点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于点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H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61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度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2536" name="yt_shape_12536"/>
          <p:cNvSpPr txBox="1"/>
          <p:nvPr/>
        </p:nvSpPr>
        <p:spPr>
          <a:xfrm>
            <a:off x="540000" y="4824580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533" name="yt_shape_12533" title="H_125.321106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923853" y="3182565"/>
            <a:ext cx="2344293" cy="1591578"/>
            <a:chOff x="0" y="0"/>
            <a:chExt cx="2344293" cy="1591578"/>
          </a:xfrm>
        </p:grpSpPr>
        <p:pic>
          <p:nvPicPr>
            <p:cNvPr id="2" name="yt_image_12533">
              <a:extLst>
                <a:ext uri="">
                  <a16:creationId xmlns="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344293" cy="11955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535" name="yt_shape_12535"/>
            <p:cNvSpPr txBox="1"/>
            <p:nvPr/>
          </p:nvSpPr>
          <p:spPr>
            <a:xfrm>
              <a:off x="638865" y="123157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31F7F845-37D7-0BE4-3532-265A02EB8E94}"/>
              </a:ext>
            </a:extLst>
          </p:cNvPr>
          <p:cNvSpPr txBox="1"/>
          <p:nvPr/>
        </p:nvSpPr>
        <p:spPr>
          <a:xfrm>
            <a:off x="5261821" y="2499448"/>
            <a:ext cx="7896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61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42" name="yt_shape_12542"/>
          <p:cNvSpPr txBox="1"/>
          <p:nvPr/>
        </p:nvSpPr>
        <p:spPr>
          <a:xfrm>
            <a:off x="540000" y="2064381"/>
            <a:ext cx="471590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BF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 </a:t>
            </a:r>
            <a:r>
              <a:rPr lang="en-US" altLang="zh-CN" sz="2400" b="0" i="0" u="none" dirty="0" smtClean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F.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BF.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0D4CBA7-3663-0884-E212-AD99F7F31FFE}"/>
              </a:ext>
            </a:extLst>
          </p:cNvPr>
          <p:cNvSpPr txBox="1"/>
          <p:nvPr/>
        </p:nvSpPr>
        <p:spPr>
          <a:xfrm>
            <a:off x="449989" y="2395024"/>
            <a:ext cx="55490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证明：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为对角线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的中点，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E5328F1-19DC-0C71-6F73-91A43BA47F22}"/>
              </a:ext>
            </a:extLst>
          </p:cNvPr>
          <p:cNvSpPr txBox="1"/>
          <p:nvPr/>
        </p:nvSpPr>
        <p:spPr>
          <a:xfrm>
            <a:off x="449989" y="2870512"/>
            <a:ext cx="17310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00FDAEE-B755-1D8F-466A-B4BB47F374C9}"/>
              </a:ext>
            </a:extLst>
          </p:cNvPr>
          <p:cNvSpPr txBox="1"/>
          <p:nvPr/>
        </p:nvSpPr>
        <p:spPr>
          <a:xfrm>
            <a:off x="449989" y="3400201"/>
            <a:ext cx="43806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是平行四边形，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61A9863-298B-1822-2973-D0566C02C3E5}"/>
              </a:ext>
            </a:extLst>
          </p:cNvPr>
          <p:cNvSpPr txBox="1"/>
          <p:nvPr/>
        </p:nvSpPr>
        <p:spPr>
          <a:xfrm>
            <a:off x="449989" y="3821488"/>
            <a:ext cx="428002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BEF.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465F5367-A247-EACE-6004-4A52879B7E46}"/>
                  </a:ext>
                </a:extLst>
              </p:cNvPr>
              <p:cNvSpPr txBox="1"/>
              <p:nvPr/>
            </p:nvSpPr>
            <p:spPr>
              <a:xfrm>
                <a:off x="449989" y="3876790"/>
                <a:ext cx="5620766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在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F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和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E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𝐷𝐹𝑂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𝐵𝐸𝑂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𝐷𝑂𝐹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𝐵𝑂𝐸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𝐷𝑂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𝐵𝑂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465F5367-A247-EACE-6004-4A52879B7E4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876790"/>
                <a:ext cx="5620766" cy="1611643"/>
              </a:xfrm>
              <a:prstGeom prst="rect">
                <a:avLst/>
              </a:prstGeom>
              <a:blipFill>
                <a:blip r:embed="rId2"/>
                <a:stretch>
                  <a:fillRect l="-17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D47CDE03-97BC-34B9-EC28-1909696E79C4}"/>
              </a:ext>
            </a:extLst>
          </p:cNvPr>
          <p:cNvSpPr txBox="1"/>
          <p:nvPr/>
        </p:nvSpPr>
        <p:spPr>
          <a:xfrm>
            <a:off x="449989" y="5344417"/>
            <a:ext cx="26962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73F271EF-7F9E-65EA-9F50-4F9BC45606F9}"/>
              </a:ext>
            </a:extLst>
          </p:cNvPr>
          <p:cNvSpPr txBox="1"/>
          <p:nvPr/>
        </p:nvSpPr>
        <p:spPr>
          <a:xfrm>
            <a:off x="449989" y="5819905"/>
            <a:ext cx="51695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A7C72830-4255-8BE8-5146-31675B085108}"/>
              </a:ext>
            </a:extLst>
          </p:cNvPr>
          <p:cNvSpPr txBox="1"/>
          <p:nvPr/>
        </p:nvSpPr>
        <p:spPr>
          <a:xfrm>
            <a:off x="449989" y="6295393"/>
            <a:ext cx="472236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易证得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BF.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yt_shape_12540"/>
          <p:cNvSpPr txBox="1"/>
          <p:nvPr/>
        </p:nvSpPr>
        <p:spPr>
          <a:xfrm>
            <a:off x="540000" y="1625472"/>
            <a:ext cx="3233257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；</a:t>
            </a:r>
          </a:p>
        </p:txBody>
      </p:sp>
      <p:pic>
        <p:nvPicPr>
          <p:cNvPr id="12" name="yt_image_12538" title="H_101.07">
            <a:extLst>
              <a:ext uri="">
                <a16:creationId xmlns="" xmlns:a14="http://schemas.microsoft.com/office/drawing/2010/main" xmlns:mc="http://schemas.openxmlformats.org/markup-compatibility/2006" xmlns:m="http://schemas.openxmlformats.org/officeDocument/2006/math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76320" y="1564835"/>
            <a:ext cx="2354580" cy="12835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yt_shape_12537"/>
          <p:cNvSpPr txBox="1"/>
          <p:nvPr/>
        </p:nvSpPr>
        <p:spPr>
          <a:xfrm>
            <a:off x="540120" y="727541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无锡市中考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如图，在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▱ABCD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为对角线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的中点，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过点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且分别交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、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于点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、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，连结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、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BF.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求证：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45" name="yt_shape_12545"/>
          <p:cNvSpPr txBox="1"/>
          <p:nvPr/>
        </p:nvSpPr>
        <p:spPr>
          <a:xfrm>
            <a:off x="540000" y="1101159"/>
            <a:ext cx="3953005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900" b="0" i="0" u="none">
                <a:solidFill>
                  <a:srgbClr val="1EE3CF"/>
                </a:solidFill>
                <a:effectLst/>
                <a:latin typeface="Times New Roman" pitchFamily="9"/>
                <a:ea typeface="宋体" pitchFamily="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平行四边形的判定</a:t>
            </a:r>
          </a:p>
        </p:txBody>
      </p:sp>
      <p:sp>
        <p:nvSpPr>
          <p:cNvPr id="12546" name="yt_shape_12546"/>
          <p:cNvSpPr txBox="1"/>
          <p:nvPr/>
        </p:nvSpPr>
        <p:spPr>
          <a:xfrm>
            <a:off x="540119" y="160546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绵阳市中考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如图，在四边形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添加下列条件不能判定四边形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是平行四边形的是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550" name="yt_table_12550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61482"/>
              </p:ext>
            </p:extLst>
          </p:nvPr>
        </p:nvGraphicFramePr>
        <p:xfrm>
          <a:off x="540000" y="2564904"/>
          <a:ext cx="5185093" cy="950976"/>
        </p:xfrm>
        <a:graphic>
          <a:graphicData uri="http://schemas.openxmlformats.org/drawingml/2006/table">
            <a:tbl>
              <a:tblPr/>
              <a:tblGrid>
                <a:gridCol w="2965768">
                  <a:extLst>
                    <a:ext uri="{9D8B030D-6E8A-4147-A177-3AD203B41FA5}">
                      <a16:colId xmlns:a16="http://schemas.microsoft.com/office/drawing/2014/main" val="10375"/>
                    </a:ext>
                  </a:extLst>
                </a:gridCol>
                <a:gridCol w="2219325">
                  <a:extLst>
                    <a:ext uri="{9D8B030D-6E8A-4147-A177-3AD203B41FA5}">
                      <a16:colId xmlns:a16="http://schemas.microsoft.com/office/drawing/2014/main" val="1037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A.AD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BC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B.AB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∥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DC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C.AB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DC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94"/>
                  </a:ext>
                </a:extLst>
              </a:tr>
            </a:tbl>
          </a:graphicData>
        </a:graphic>
      </p:graphicFrame>
      <p:grpSp>
        <p:nvGrpSpPr>
          <p:cNvPr id="12547" name="yt_shape_12547_skip" title="H_119.741104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8744617" y="2276872"/>
            <a:ext cx="2905506" cy="1520712"/>
            <a:chOff x="0" y="0"/>
            <a:chExt cx="2905506" cy="1520712"/>
          </a:xfrm>
        </p:grpSpPr>
        <p:pic>
          <p:nvPicPr>
            <p:cNvPr id="2" name="yt_image_12547">
              <a:extLst>
                <a:ext uri="">
                  <a16:creationId xmlns="" xmlns:mc="http://schemas.openxmlformats.org/markup-compatibility/2006" xmlns:a14="http://schemas.microsoft.com/office/drawing/2010/main" xmlns:p14="http://schemas.microsoft.com/office/powerpoint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905506" cy="11247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549" name="yt_shape_12549"/>
            <p:cNvSpPr txBox="1"/>
            <p:nvPr/>
          </p:nvSpPr>
          <p:spPr>
            <a:xfrm>
              <a:off x="919472" y="116071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698822168831">
            <a:extLst>
              <a:ext uri="{FF2B5EF4-FFF2-40B4-BE49-F238E27FC236}">
                <a16:creationId xmlns:a16="http://schemas.microsoft.com/office/drawing/2014/main" id="{F03D7C9C-B1C2-7B77-86FA-9D6A9E45D0E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143032"/>
            <a:ext cx="1171767" cy="365390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75E2D9E2-2F66-61B1-C093-88C6BBF95E75}"/>
              </a:ext>
            </a:extLst>
          </p:cNvPr>
          <p:cNvSpPr txBox="1"/>
          <p:nvPr/>
        </p:nvSpPr>
        <p:spPr>
          <a:xfrm>
            <a:off x="5260233" y="203415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yt_shape_12552"/>
          <p:cNvSpPr txBox="1"/>
          <p:nvPr/>
        </p:nvSpPr>
        <p:spPr>
          <a:xfrm>
            <a:off x="540119" y="414908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如图，在平行四边形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分别在边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上，且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BF.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EBF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45°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EDF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的度数是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45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度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grpSp>
        <p:nvGrpSpPr>
          <p:cNvPr id="12" name="yt_shape_12553" title="H_127.93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048328" y="4836753"/>
            <a:ext cx="2028825" cy="1624725"/>
            <a:chOff x="0" y="0"/>
            <a:chExt cx="2028825" cy="1624725"/>
          </a:xfrm>
        </p:grpSpPr>
        <p:pic>
          <p:nvPicPr>
            <p:cNvPr id="13" name="yt_image_12553">
              <a:extLst>
                <a:ext uri="">
                  <a16:creationId xmlns="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2028825" cy="12287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" name="yt_shape_12555"/>
            <p:cNvSpPr txBox="1"/>
            <p:nvPr/>
          </p:nvSpPr>
          <p:spPr>
            <a:xfrm>
              <a:off x="481131" y="1264725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15" name="文本框 14">
            <a:extLst>
              <a:ext uri="{FF2B5EF4-FFF2-40B4-BE49-F238E27FC236}">
                <a16:creationId xmlns:a16="http://schemas.microsoft.com/office/drawing/2014/main" id="{F34F272E-4297-7D92-331A-91B2555BE5E0}"/>
              </a:ext>
            </a:extLst>
          </p:cNvPr>
          <p:cNvSpPr txBox="1"/>
          <p:nvPr/>
        </p:nvSpPr>
        <p:spPr>
          <a:xfrm>
            <a:off x="4196608" y="4577762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1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57" name="yt_shape_12557"/>
          <p:cNvSpPr txBox="1"/>
          <p:nvPr/>
        </p:nvSpPr>
        <p:spPr>
          <a:xfrm>
            <a:off x="540119" y="180031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菏泽市中考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内一点，连结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，并将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的中点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依次连结，得到四边形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DEF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G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2558" name="yt_image_12558" title="H_121.77">
            <a:extLs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29034" y="2912113"/>
            <a:ext cx="1733931" cy="15464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yt_shape_12560"/>
          <p:cNvSpPr txBox="1"/>
          <p:nvPr/>
        </p:nvSpPr>
        <p:spPr>
          <a:xfrm>
            <a:off x="540000" y="4661744"/>
            <a:ext cx="9347111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求证：四边形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DEF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G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是平行四边形；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的中点，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互余，求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G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的长度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yt_shape_12562">
                <a:extLst>
                  <a:ext uri="{FF2B5EF4-FFF2-40B4-BE49-F238E27FC236}">
                    <a16:creationId xmlns:a16="http://schemas.microsoft.com/office/drawing/2014/main" id="{F3D15904-C368-05D0-4712-0FCBF5460709}"/>
                  </a:ext>
                </a:extLst>
              </p:cNvPr>
              <p:cNvSpPr txBox="1"/>
              <p:nvPr/>
            </p:nvSpPr>
            <p:spPr>
              <a:xfrm>
                <a:off x="540000" y="1595920"/>
                <a:ext cx="8518358" cy="514544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证明：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、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、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、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G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分别是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、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、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、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的中点，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G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EF􀱀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G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􀱀EF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四边形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DEF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G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是平行四边形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与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互余，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的中点，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G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2" name="yt_shape_12562">
                <a:extLst>
                  <a:ext uri="{FF2B5EF4-FFF2-40B4-BE49-F238E27FC236}">
                    <a16:creationId xmlns:a16="http://schemas.microsoft.com/office/drawing/2014/main" id="{F3D15904-C368-05D0-4712-0FCBF546070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595920"/>
                <a:ext cx="8518358" cy="5145448"/>
              </a:xfrm>
              <a:prstGeom prst="rect">
                <a:avLst/>
              </a:prstGeom>
              <a:blipFill>
                <a:blip r:embed="rId2"/>
                <a:stretch>
                  <a:fillRect l="-2219" t="-1066" r="-859" b="-27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80BC8641-B381-7B21-DD04-0E4118FF065C}"/>
              </a:ext>
            </a:extLst>
          </p:cNvPr>
          <p:cNvSpPr txBox="1"/>
          <p:nvPr/>
        </p:nvSpPr>
        <p:spPr>
          <a:xfrm>
            <a:off x="449989" y="1549114"/>
            <a:ext cx="86160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、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、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、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分别是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、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、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、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的中点，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6F5BF948-D80E-8B50-4F71-F0A0B4B2FCC6}"/>
                  </a:ext>
                </a:extLst>
              </p:cNvPr>
              <p:cNvSpPr txBox="1"/>
              <p:nvPr/>
            </p:nvSpPr>
            <p:spPr>
              <a:xfrm>
                <a:off x="449989" y="2024602"/>
                <a:ext cx="3907536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G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􀱀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EF􀱀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6F5BF948-D80E-8B50-4F71-F0A0B4B2FCC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024602"/>
                <a:ext cx="3907536" cy="765061"/>
              </a:xfrm>
              <a:prstGeom prst="rect">
                <a:avLst/>
              </a:prstGeom>
              <a:blipFill>
                <a:blip r:embed="rId3"/>
                <a:stretch>
                  <a:fillRect l="-2496" r="-2184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B1504F5F-950C-770B-8C23-2D67B36A3C62}"/>
              </a:ext>
            </a:extLst>
          </p:cNvPr>
          <p:cNvSpPr txBox="1"/>
          <p:nvPr/>
        </p:nvSpPr>
        <p:spPr>
          <a:xfrm>
            <a:off x="449989" y="2696051"/>
            <a:ext cx="205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􀱀EF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60B580F-3E44-C9FA-DFF7-2288345FA7EA}"/>
              </a:ext>
            </a:extLst>
          </p:cNvPr>
          <p:cNvSpPr txBox="1"/>
          <p:nvPr/>
        </p:nvSpPr>
        <p:spPr>
          <a:xfrm>
            <a:off x="449989" y="3171539"/>
            <a:ext cx="41012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DEF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是平行四边形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4D8356F-B0E8-3A5C-184D-352193A2C217}"/>
              </a:ext>
            </a:extLst>
          </p:cNvPr>
          <p:cNvSpPr txBox="1"/>
          <p:nvPr/>
        </p:nvSpPr>
        <p:spPr>
          <a:xfrm>
            <a:off x="449989" y="3647027"/>
            <a:ext cx="49394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互余，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BC60A25-EA56-11FD-A7BA-BBDF49979482}"/>
              </a:ext>
            </a:extLst>
          </p:cNvPr>
          <p:cNvSpPr txBox="1"/>
          <p:nvPr/>
        </p:nvSpPr>
        <p:spPr>
          <a:xfrm>
            <a:off x="449989" y="4122515"/>
            <a:ext cx="24533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EEBB4F56-3CC0-CF6F-E42D-5C704959D71A}"/>
              </a:ext>
            </a:extLst>
          </p:cNvPr>
          <p:cNvSpPr txBox="1"/>
          <p:nvPr/>
        </p:nvSpPr>
        <p:spPr>
          <a:xfrm>
            <a:off x="449989" y="4598003"/>
            <a:ext cx="2618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的中点，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13710E2A-2BE6-E954-CBF9-51ABADE5DCE5}"/>
                  </a:ext>
                </a:extLst>
              </p:cNvPr>
              <p:cNvSpPr txBox="1"/>
              <p:nvPr/>
            </p:nvSpPr>
            <p:spPr>
              <a:xfrm>
                <a:off x="449989" y="5073491"/>
                <a:ext cx="2053336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EF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13710E2A-2BE6-E954-CBF9-51ABADE5DCE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073491"/>
                <a:ext cx="2053336" cy="765061"/>
              </a:xfrm>
              <a:prstGeom prst="rect">
                <a:avLst/>
              </a:prstGeom>
              <a:blipFill>
                <a:blip r:embed="rId4"/>
                <a:stretch>
                  <a:fillRect l="-4748" r="-4451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文本框 10">
            <a:extLst>
              <a:ext uri="{FF2B5EF4-FFF2-40B4-BE49-F238E27FC236}">
                <a16:creationId xmlns:a16="http://schemas.microsoft.com/office/drawing/2014/main" id="{2C9784FE-6B97-9EC0-2B8D-2FB301CC623C}"/>
              </a:ext>
            </a:extLst>
          </p:cNvPr>
          <p:cNvSpPr txBox="1"/>
          <p:nvPr/>
        </p:nvSpPr>
        <p:spPr>
          <a:xfrm>
            <a:off x="449989" y="5744940"/>
            <a:ext cx="25343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1E9DC523-0452-BC1B-67AA-495A7EF5C878}"/>
              </a:ext>
            </a:extLst>
          </p:cNvPr>
          <p:cNvSpPr txBox="1"/>
          <p:nvPr/>
        </p:nvSpPr>
        <p:spPr>
          <a:xfrm>
            <a:off x="449989" y="6220428"/>
            <a:ext cx="21200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yt_shape_12560"/>
          <p:cNvSpPr txBox="1"/>
          <p:nvPr/>
        </p:nvSpPr>
        <p:spPr>
          <a:xfrm>
            <a:off x="540000" y="708022"/>
            <a:ext cx="9347111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求证：四边形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DEF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G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是平行四边形；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的中点，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互余，求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G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的长度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4" name="yt_image_12558" title="H_121.77">
            <a:extLs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480376" y="1969418"/>
            <a:ext cx="1733931" cy="15464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66" name="yt_shape_12566"/>
          <p:cNvSpPr txBox="1"/>
          <p:nvPr/>
        </p:nvSpPr>
        <p:spPr>
          <a:xfrm>
            <a:off x="540000" y="908466"/>
            <a:ext cx="6107441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900" b="0" i="0" u="none">
                <a:solidFill>
                  <a:srgbClr val="1EE3CF"/>
                </a:solidFill>
                <a:effectLst/>
                <a:latin typeface="Times New Roman" pitchFamily="9"/>
                <a:ea typeface="宋体" pitchFamily="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平行四边形性质与判定的综合应用</a:t>
            </a:r>
          </a:p>
        </p:txBody>
      </p:sp>
      <p:sp>
        <p:nvSpPr>
          <p:cNvPr id="12567" name="yt_shape_12567"/>
          <p:cNvSpPr txBox="1"/>
          <p:nvPr/>
        </p:nvSpPr>
        <p:spPr>
          <a:xfrm>
            <a:off x="540120" y="141277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永州市中考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如图，四边形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为平行四边形，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的平分线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交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于点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，交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的延长线于点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E.</a:t>
            </a:r>
          </a:p>
        </p:txBody>
      </p:sp>
      <p:pic>
        <p:nvPicPr>
          <p:cNvPr id="12568" name="yt_image_12568" title="H_107.1">
            <a:extLs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40416" y="2524575"/>
            <a:ext cx="1585341" cy="13601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98822168904" title="H_28.770866">
            <a:extLst>
              <a:ext uri="{FF2B5EF4-FFF2-40B4-BE49-F238E27FC236}">
                <a16:creationId xmlns:a16="http://schemas.microsoft.com/office/drawing/2014/main" id="{D3EAFFEA-8B69-0F36-426F-2902C350924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339"/>
            <a:ext cx="1171767" cy="365390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01C0BA21-2194-85B0-FDB9-F881DD69C553}"/>
              </a:ext>
            </a:extLst>
          </p:cNvPr>
          <p:cNvSpPr txBox="1"/>
          <p:nvPr/>
        </p:nvSpPr>
        <p:spPr>
          <a:xfrm>
            <a:off x="449989" y="2860206"/>
            <a:ext cx="60570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是平行四边形，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63352A4-D19A-4B55-F168-20AFA667DCEC}"/>
              </a:ext>
            </a:extLst>
          </p:cNvPr>
          <p:cNvSpPr txBox="1"/>
          <p:nvPr/>
        </p:nvSpPr>
        <p:spPr>
          <a:xfrm>
            <a:off x="449989" y="3335694"/>
            <a:ext cx="33995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81D080D-F8D1-EE7E-4D61-8FCAD8B05536}"/>
              </a:ext>
            </a:extLst>
          </p:cNvPr>
          <p:cNvSpPr txBox="1"/>
          <p:nvPr/>
        </p:nvSpPr>
        <p:spPr>
          <a:xfrm>
            <a:off x="449989" y="3811182"/>
            <a:ext cx="2516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B4D7F446-AC73-090F-ED66-593F2352D470}"/>
              </a:ext>
            </a:extLst>
          </p:cNvPr>
          <p:cNvSpPr txBox="1"/>
          <p:nvPr/>
        </p:nvSpPr>
        <p:spPr>
          <a:xfrm>
            <a:off x="449989" y="4286670"/>
            <a:ext cx="27550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平分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5A67D671-188E-F6F9-71EE-D6D86B7C1FEC}"/>
              </a:ext>
            </a:extLst>
          </p:cNvPr>
          <p:cNvSpPr txBox="1"/>
          <p:nvPr/>
        </p:nvSpPr>
        <p:spPr>
          <a:xfrm>
            <a:off x="449989" y="4762158"/>
            <a:ext cx="29407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662A1073-6377-9155-8210-C5574D654F65}"/>
              </a:ext>
            </a:extLst>
          </p:cNvPr>
          <p:cNvSpPr txBox="1"/>
          <p:nvPr/>
        </p:nvSpPr>
        <p:spPr>
          <a:xfrm>
            <a:off x="449989" y="5237646"/>
            <a:ext cx="24994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E35EF47C-A5F1-8E5B-2DD4-62A6E1F0F8C1}"/>
              </a:ext>
            </a:extLst>
          </p:cNvPr>
          <p:cNvSpPr txBox="1"/>
          <p:nvPr/>
        </p:nvSpPr>
        <p:spPr>
          <a:xfrm>
            <a:off x="449989" y="5713134"/>
            <a:ext cx="190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9D41E6F0-2B19-ACF2-CF91-A179AA1FFE63}"/>
              </a:ext>
            </a:extLst>
          </p:cNvPr>
          <p:cNvSpPr txBox="1"/>
          <p:nvPr/>
        </p:nvSpPr>
        <p:spPr>
          <a:xfrm>
            <a:off x="449989" y="6188622"/>
            <a:ext cx="1678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yt_shape_12570"/>
          <p:cNvSpPr txBox="1"/>
          <p:nvPr/>
        </p:nvSpPr>
        <p:spPr>
          <a:xfrm>
            <a:off x="540000" y="2343377"/>
            <a:ext cx="3129062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求证：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；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573" name="yt_shape_12573"/>
              <p:cNvSpPr txBox="1"/>
              <p:nvPr/>
            </p:nvSpPr>
            <p:spPr>
              <a:xfrm>
                <a:off x="540000" y="1586458"/>
                <a:ext cx="6807954" cy="404508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BF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BEA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EBF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30°.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DAF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CEF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ECF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∴△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AFD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≌△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EFC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▱ABCD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中，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▱ABCD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AE·BF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 xmlns:a16="http://schemas.microsoft.com/office/drawing/2014/main">
          <p:sp>
            <p:nvSpPr>
              <p:cNvPr id="12573" name="yt_shape_12573" descr="{&quot;rangeId&quot;:22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586458"/>
                <a:ext cx="6807954" cy="4045082"/>
              </a:xfrm>
              <a:prstGeom prst="rect">
                <a:avLst/>
              </a:prstGeom>
              <a:blipFill>
                <a:blip r:embed="rId2"/>
                <a:stretch>
                  <a:fillRect l="-2778" t="-1205" r="-1344" b="-165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A837C552-0926-4F14-E17C-59601779395C}"/>
              </a:ext>
            </a:extLst>
          </p:cNvPr>
          <p:cNvSpPr txBox="1"/>
          <p:nvPr/>
        </p:nvSpPr>
        <p:spPr>
          <a:xfrm>
            <a:off x="449989" y="1539652"/>
            <a:ext cx="66189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69C4B53-FA75-5B2A-8CF2-DD0348978088}"/>
              </a:ext>
            </a:extLst>
          </p:cNvPr>
          <p:cNvSpPr txBox="1"/>
          <p:nvPr/>
        </p:nvSpPr>
        <p:spPr>
          <a:xfrm>
            <a:off x="449989" y="2015140"/>
            <a:ext cx="47155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EBF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AE68B52-E586-C878-F05F-90994943FDFA}"/>
              </a:ext>
            </a:extLst>
          </p:cNvPr>
          <p:cNvSpPr txBox="1"/>
          <p:nvPr/>
        </p:nvSpPr>
        <p:spPr>
          <a:xfrm>
            <a:off x="449989" y="2490628"/>
            <a:ext cx="69221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ECF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D8317DC-274F-E57C-77CA-5D04DA66A5BF}"/>
              </a:ext>
            </a:extLst>
          </p:cNvPr>
          <p:cNvSpPr txBox="1"/>
          <p:nvPr/>
        </p:nvSpPr>
        <p:spPr>
          <a:xfrm>
            <a:off x="449989" y="2966116"/>
            <a:ext cx="28740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7DFF9C3-DDF9-3BDA-7ADD-853EA084B399}"/>
              </a:ext>
            </a:extLst>
          </p:cNvPr>
          <p:cNvSpPr txBox="1"/>
          <p:nvPr/>
        </p:nvSpPr>
        <p:spPr>
          <a:xfrm>
            <a:off x="449989" y="3441604"/>
            <a:ext cx="27661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▱ABCD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B8B171F-D64A-5C91-BAAD-151246DCF3C1}"/>
              </a:ext>
            </a:extLst>
          </p:cNvPr>
          <p:cNvSpPr txBox="1"/>
          <p:nvPr/>
        </p:nvSpPr>
        <p:spPr>
          <a:xfrm>
            <a:off x="449989" y="3917092"/>
            <a:ext cx="22803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中，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8879C156-27F8-A814-B39B-F1EEFF33636B}"/>
                  </a:ext>
                </a:extLst>
              </p:cNvPr>
              <p:cNvSpPr txBox="1"/>
              <p:nvPr/>
            </p:nvSpPr>
            <p:spPr>
              <a:xfrm>
                <a:off x="449989" y="4392580"/>
                <a:ext cx="6033326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ABF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30°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AF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BF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8" name="文本框 7" descr="{'rangeId': 22, 'mathAnswerShape': 1}">
                <a:extLst>
                  <a:ext uri="{FF2B5EF4-FFF2-40B4-BE49-F238E27FC236}">
                    <a16:creationId xmlns:a16="http://schemas.microsoft.com/office/drawing/2014/main" id="{8879C156-27F8-A814-B39B-F1EEFF33636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392580"/>
                <a:ext cx="6033326" cy="613931"/>
              </a:xfrm>
              <a:prstGeom prst="rect">
                <a:avLst/>
              </a:prstGeom>
              <a:blipFill>
                <a:blip r:embed="rId3"/>
                <a:stretch>
                  <a:fillRect l="-1616" r="-1010" b="-19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8E65D570-59CF-2A9D-C01A-B96A5F3AFFFA}"/>
                  </a:ext>
                </a:extLst>
              </p:cNvPr>
              <p:cNvSpPr txBox="1"/>
              <p:nvPr/>
            </p:nvSpPr>
            <p:spPr>
              <a:xfrm>
                <a:off x="449989" y="4912899"/>
                <a:ext cx="4677601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▱ABCD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AE·BF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9" name="文本框 8" descr="{'rangeId': 22, 'mathAnswerShape': 1}">
                <a:extLst>
                  <a:ext uri="{FF2B5EF4-FFF2-40B4-BE49-F238E27FC236}">
                    <a16:creationId xmlns:a16="http://schemas.microsoft.com/office/drawing/2014/main" id="{8E65D570-59CF-2A9D-C01A-B96A5F3AFFF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912899"/>
                <a:ext cx="4677601" cy="726326"/>
              </a:xfrm>
              <a:prstGeom prst="rect">
                <a:avLst/>
              </a:prstGeom>
              <a:blipFill>
                <a:blip r:embed="rId4"/>
                <a:stretch>
                  <a:fillRect l="-2086" r="-1434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yt_shape_12571">
            <a:extLst>
              <a:ext uri="{FF2B5EF4-FFF2-40B4-BE49-F238E27FC236}">
                <a16:creationId xmlns:a16="http://schemas.microsoft.com/office/drawing/2014/main" id="{2503AA94-D9DA-DE2F-31B3-42E6A3DB21DA}"/>
              </a:ext>
            </a:extLst>
          </p:cNvPr>
          <p:cNvSpPr txBox="1"/>
          <p:nvPr/>
        </p:nvSpPr>
        <p:spPr>
          <a:xfrm>
            <a:off x="540000" y="1111137"/>
            <a:ext cx="1063432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连结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BF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60°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，求平行四边形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的面积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Times New Roman" pitchFamily="24"/>
              <a:ea typeface="Times New Roman" pitchFamily="24"/>
            </a:endParaRPr>
          </a:p>
        </p:txBody>
      </p:sp>
      <p:pic>
        <p:nvPicPr>
          <p:cNvPr id="12" name="yt_image_12568" title="H_107.1">
            <a:extLs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904312" y="1858561"/>
            <a:ext cx="1585341" cy="13601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76" name="yt_shape_12576"/>
          <p:cNvSpPr txBox="1"/>
          <p:nvPr/>
        </p:nvSpPr>
        <p:spPr>
          <a:xfrm>
            <a:off x="540000" y="1831104"/>
            <a:ext cx="2416239" cy="57926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150" b="0" i="0" u="none" spc="-31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150" b="0" i="0" u="none" spc="18129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2575" name="yt_image_12575" title="H_50.04">
            <a:extLst>
              <a:ext uri="">
                <a16:creationId xmlns="" xmlns:p14="http://schemas.microsoft.com/office/powerpoint/2010/main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831104"/>
            <a:ext cx="2400300" cy="635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578" name="yt_shape_12578"/>
          <p:cNvSpPr txBox="1"/>
          <p:nvPr/>
        </p:nvSpPr>
        <p:spPr>
          <a:xfrm>
            <a:off x="540120" y="2517259"/>
            <a:ext cx="11651880" cy="48013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spc="-1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</a:t>
            </a:r>
            <a:r>
              <a:rPr lang="zh-CN" altLang="zh-CN" sz="2400" b="0" i="0" u="none" spc="-100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若点</a:t>
            </a:r>
            <a:r>
              <a:rPr lang="en-US" altLang="zh-CN" sz="2400" b="0" i="0" u="none" spc="-1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spc="-100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、</a:t>
            </a:r>
            <a:r>
              <a:rPr lang="en-US" altLang="zh-CN" sz="2400" b="0" i="0" u="none" spc="-1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spc="-100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、</a:t>
            </a:r>
            <a:r>
              <a:rPr lang="en-US" altLang="zh-CN" sz="2400" b="0" i="0" u="none" spc="-1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 spc="-100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三点不在同一条直线上，则以这三个点为顶点，可画平行四边形</a:t>
            </a:r>
            <a:r>
              <a:rPr lang="zh-CN" altLang="zh-CN" sz="2400" b="0" i="0" u="none" spc="-10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spc="-100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 spc="-1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spc="-100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 spc="-10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579" name="yt_table_12579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57484321"/>
              </p:ext>
            </p:extLst>
          </p:nvPr>
        </p:nvGraphicFramePr>
        <p:xfrm>
          <a:off x="540000" y="2931502"/>
          <a:ext cx="3592830" cy="950976"/>
        </p:xfrm>
        <a:graphic>
          <a:graphicData uri="http://schemas.openxmlformats.org/drawingml/2006/table">
            <a:tbl>
              <a:tblPr/>
              <a:tblGrid>
                <a:gridCol w="2262505">
                  <a:extLst>
                    <a:ext uri="{9D8B030D-6E8A-4147-A177-3AD203B41FA5}">
                      <a16:colId xmlns:a16="http://schemas.microsoft.com/office/drawing/2014/main" val="10377"/>
                    </a:ext>
                  </a:extLst>
                </a:gridCol>
                <a:gridCol w="1330325">
                  <a:extLst>
                    <a:ext uri="{9D8B030D-6E8A-4147-A177-3AD203B41FA5}">
                      <a16:colId xmlns:a16="http://schemas.microsoft.com/office/drawing/2014/main" val="103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9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96"/>
                  </a:ext>
                </a:extLst>
              </a:tr>
            </a:tbl>
          </a:graphicData>
        </a:graphic>
      </p:graphicFrame>
      <p:sp>
        <p:nvSpPr>
          <p:cNvPr id="12581" name="yt_shape_12581"/>
          <p:cNvSpPr txBox="1"/>
          <p:nvPr/>
        </p:nvSpPr>
        <p:spPr>
          <a:xfrm>
            <a:off x="540119" y="393305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在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▱ABCD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平分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BAD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交边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于点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平分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交边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于点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，则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或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CB6A67B-FD21-42B6-8D8C-650546C97022}"/>
              </a:ext>
            </a:extLst>
          </p:cNvPr>
          <p:cNvSpPr txBox="1"/>
          <p:nvPr/>
        </p:nvSpPr>
        <p:spPr>
          <a:xfrm>
            <a:off x="11136560" y="246661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55ACA3F-0641-0B33-CA22-66BE9AC9E870}"/>
              </a:ext>
            </a:extLst>
          </p:cNvPr>
          <p:cNvSpPr txBox="1"/>
          <p:nvPr/>
        </p:nvSpPr>
        <p:spPr>
          <a:xfrm>
            <a:off x="3809068" y="4361738"/>
            <a:ext cx="1094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</TotalTime>
  <Words>2099</Words>
  <Application>Microsoft Office PowerPoint</Application>
  <PresentationFormat>宽屏</PresentationFormat>
  <Paragraphs>154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5" baseType="lpstr">
      <vt:lpstr>Finished</vt:lpstr>
      <vt:lpstr>白正</vt:lpstr>
      <vt:lpstr>等线 Light</vt:lpstr>
      <vt:lpstr>黑体</vt:lpstr>
      <vt:lpstr>楷体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DELL</cp:lastModifiedBy>
  <cp:revision>49</cp:revision>
  <dcterms:created xsi:type="dcterms:W3CDTF">2023-05-05T05:33:04Z</dcterms:created>
  <dcterms:modified xsi:type="dcterms:W3CDTF">2023-11-02T11:45:37Z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