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8" r:id="rId3"/>
    <p:sldId id="370" r:id="rId4"/>
    <p:sldId id="371" r:id="rId5"/>
    <p:sldId id="373" r:id="rId6"/>
    <p:sldId id="375" r:id="rId7"/>
    <p:sldId id="376" r:id="rId8"/>
    <p:sldId id="378" r:id="rId9"/>
    <p:sldId id="387" r:id="rId10"/>
    <p:sldId id="382" r:id="rId11"/>
    <p:sldId id="389" r:id="rId12"/>
    <p:sldId id="390" r:id="rId13"/>
    <p:sldId id="388" r:id="rId14"/>
    <p:sldId id="391"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4" name="圆角矩形 7"/>
          <p:cNvSpPr/>
          <p:nvPr/>
        </p:nvSpPr>
        <p:spPr>
          <a:xfrm>
            <a:off x="173881" y="548680"/>
            <a:ext cx="11844239" cy="6144683"/>
          </a:xfrm>
          <a:prstGeom prst="roundRect">
            <a:avLst>
              <a:gd name="adj" fmla="val 4549"/>
            </a:avLst>
          </a:prstGeom>
          <a:noFill/>
          <a:ln w="9525">
            <a:solidFill>
              <a:srgbClr val="EE1D25"/>
            </a:solidFill>
          </a:ln>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0" dirty="0">
              <a:ln w="18415" cmpd="sng">
                <a:solidFill>
                  <a:srgbClr val="FFFFFF"/>
                </a:solidFill>
                <a:prstDash val="solid"/>
              </a:ln>
              <a:solidFill>
                <a:srgbClr val="FF0000"/>
              </a:solidFill>
              <a:effectLst>
                <a:outerShdw blurRad="63500" dir="3600000" algn="tl" rotWithShape="0">
                  <a:srgbClr val="000000">
                    <a:alpha val="70000"/>
                  </a:srgbClr>
                </a:outerShdw>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202412683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bin"/><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bin"/><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bin"/><Relationship Id="rId2" Type="http://schemas.openxmlformats.org/officeDocument/2006/relationships/image" Target="../media/image19.bin"/><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bin"/><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bin"/><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bin"/><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2164" name="yt_shape_12164"/>
          <p:cNvSpPr txBox="1"/>
          <p:nvPr/>
        </p:nvSpPr>
        <p:spPr>
          <a:xfrm>
            <a:off x="540000" y="2325753"/>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2163" name="yt_image_12163" title="H_50.94">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2325753"/>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2166" name="yt_shape_12166"/>
          <p:cNvSpPr txBox="1"/>
          <p:nvPr/>
        </p:nvSpPr>
        <p:spPr>
          <a:xfrm>
            <a:off x="540119" y="3023336"/>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平行四边形的面积等于</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底</a:t>
            </a:r>
            <a:r>
              <a:rPr lang="en-US" altLang="zh-CN" sz="2400" b="0" i="0" u="sng">
                <a:solidFill>
                  <a:srgbClr val="FF0000">
                    <a:alpha val="0"/>
                  </a:srgbClr>
                </a:solidFill>
                <a:effectLst/>
                <a:uFill>
                  <a:solidFill>
                    <a:srgbClr val="000000"/>
                  </a:solidFill>
                </a:uFill>
                <a:latin typeface="宋体" pitchFamily="24"/>
                <a:ea typeface="宋体" pitchFamily="24"/>
              </a:rPr>
              <a:t>×</a:t>
            </a:r>
            <a:r>
              <a:rPr lang="zh-CN" altLang="zh-CN" sz="2400" b="0" i="0" u="sng">
                <a:solidFill>
                  <a:srgbClr val="FF0000">
                    <a:alpha val="0"/>
                  </a:srgbClr>
                </a:solidFill>
                <a:effectLst/>
                <a:uFill>
                  <a:solidFill>
                    <a:srgbClr val="000000"/>
                  </a:solidFill>
                </a:uFill>
                <a:latin typeface="白正" pitchFamily="24"/>
                <a:ea typeface="楷体" pitchFamily="24"/>
              </a:rPr>
              <a:t>高</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平行四边形的周长等于邻边和的</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倍</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rPr>
              <a:t>3.</a:t>
            </a:r>
            <a:r>
              <a:rPr lang="zh-CN" altLang="zh-CN" sz="2400" b="0" i="0" u="none" spc="150">
                <a:solidFill>
                  <a:srgbClr val="000000"/>
                </a:solidFill>
                <a:effectLst/>
                <a:latin typeface="白正" pitchFamily="24"/>
                <a:ea typeface="宋体" pitchFamily="24"/>
              </a:rPr>
              <a:t>平行四边形中以对角线的一半为公共边的两个三角形周长之差等于两邻边长度之差</a:t>
            </a:r>
            <a:r>
              <a:rPr lang="en-US" altLang="zh-CN" sz="2400" b="0" i="0" u="none" spc="15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798BF748-717A-30FA-A8D9-E8C2D3309444}"/>
              </a:ext>
            </a:extLst>
          </p:cNvPr>
          <p:cNvSpPr txBox="1"/>
          <p:nvPr/>
        </p:nvSpPr>
        <p:spPr>
          <a:xfrm>
            <a:off x="4031508" y="2976530"/>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底</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高</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24" name="yt_shape_12224"/>
          <p:cNvSpPr txBox="1"/>
          <p:nvPr/>
        </p:nvSpPr>
        <p:spPr>
          <a:xfrm>
            <a:off x="540119" y="1639349"/>
            <a:ext cx="5385833" cy="349455"/>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73">
                <a:solidFill>
                  <a:srgbClr val="1EE3CF"/>
                </a:solidFill>
                <a:effectLst/>
                <a:latin typeface="白正" pitchFamily="19"/>
                <a:ea typeface="宋体" pitchFamily="19"/>
              </a:rPr>
              <a:t> </a:t>
            </a:r>
          </a:p>
        </p:txBody>
      </p:sp>
      <p:pic>
        <p:nvPicPr>
          <p:cNvPr id="12223" name="yt_image_12223" title="H_29.7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3370431" y="1688748"/>
            <a:ext cx="5338953" cy="378333"/>
          </a:xfrm>
          <a:prstGeom prst="rect">
            <a:avLst/>
          </a:prstGeom>
          <a:noFill/>
          <a:extLst>
            <a:ext uri="{909E8E84-426E-40DD-AFC4-6F175D3DCCD1}">
              <a14:hiddenFill xmlns:a14="http://schemas.microsoft.com/office/drawing/2010/main">
                <a:solidFill>
                  <a:srgbClr val="FFFFFF"/>
                </a:solidFill>
              </a14:hiddenFill>
            </a:ext>
          </a:extLst>
        </p:spPr>
      </p:pic>
      <p:sp>
        <p:nvSpPr>
          <p:cNvPr id="12226" name="yt_shape_12226"/>
          <p:cNvSpPr txBox="1"/>
          <p:nvPr/>
        </p:nvSpPr>
        <p:spPr>
          <a:xfrm>
            <a:off x="540119" y="2117774"/>
            <a:ext cx="11111999" cy="13887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黑体" pitchFamily="24"/>
              </a:rPr>
              <a:t>利用平行四边形的对角线性质探究面积</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探究：如图</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，过点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的直线交</a:t>
            </a:r>
            <a:r>
              <a:rPr lang="en-US" altLang="zh-CN" sz="2400" b="0" i="0"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于点</a:t>
            </a:r>
            <a:r>
              <a:rPr lang="en-US" altLang="zh-CN" sz="2400" b="0" i="0" u="none">
                <a:solidFill>
                  <a:srgbClr val="000000"/>
                </a:solidFill>
                <a:effectLst/>
                <a:latin typeface="Times New Roman" pitchFamily="24"/>
                <a:ea typeface="Times New Roman" pitchFamily="24"/>
              </a:rPr>
              <a:t>E</a:t>
            </a:r>
            <a:r>
              <a:rPr lang="zh-CN" altLang="zh-CN" sz="2400" b="0" i="0" u="none">
                <a:solidFill>
                  <a:srgbClr val="000000"/>
                </a:solidFill>
                <a:effectLst/>
                <a:latin typeface="白正" pitchFamily="24"/>
                <a:ea typeface="宋体" pitchFamily="24"/>
              </a:rPr>
              <a:t>，交</a:t>
            </a:r>
            <a:r>
              <a:rPr lang="en-US" altLang="zh-CN" sz="2400" b="0" i="0"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于点</a:t>
            </a:r>
            <a:r>
              <a:rPr lang="en-US" altLang="zh-CN" sz="2400" b="0" i="0" u="none">
                <a:solidFill>
                  <a:srgbClr val="000000"/>
                </a:solidFill>
                <a:effectLst/>
                <a:latin typeface="Times New Roman" pitchFamily="24"/>
                <a:ea typeface="Times New Roman" pitchFamily="24"/>
              </a:rPr>
              <a:t>F.</a:t>
            </a:r>
          </a:p>
        </p:txBody>
      </p:sp>
      <p:pic>
        <p:nvPicPr>
          <p:cNvPr id="12228" name="yt_image_12228" title="H_108.9696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4776374" y="3644650"/>
            <a:ext cx="2527065" cy="1770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35" name="yt_shape_12235"/>
          <p:cNvSpPr txBox="1"/>
          <p:nvPr/>
        </p:nvSpPr>
        <p:spPr>
          <a:xfrm>
            <a:off x="540000" y="1486743"/>
            <a:ext cx="5934317" cy="474969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证明：</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DC</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AD</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EA</a:t>
            </a:r>
            <a:r>
              <a:rPr lang="en-US" altLang="zh-CN" sz="2400" b="0" i="1" u="none">
                <a:solidFill>
                  <a:srgbClr val="FF0000">
                    <a:alpha val="0"/>
                  </a:srgbClr>
                </a:solidFill>
                <a:effectLst/>
                <a:latin typeface="Times New Roman" pitchFamily="24"/>
                <a:ea typeface="Times New Roman" pitchFamily="24"/>
              </a:rPr>
              <a:t>O</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FC</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E</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F.</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CF.</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同理可证</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D</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E</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BF.</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DC</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DC.</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0" u="none">
                <a:solidFill>
                  <a:srgbClr val="FF0000">
                    <a:alpha val="0"/>
                  </a:srgbClr>
                </a:solidFill>
                <a:effectLst/>
                <a:latin typeface="Times New Roman" pitchFamily="24"/>
                <a:ea typeface="Times New Roman" pitchFamily="24"/>
              </a:rPr>
              <a:t>AEFB</a:t>
            </a:r>
            <a:r>
              <a:rPr lang="zh-CN" altLang="zh-CN" sz="2400" b="0" i="0" u="none">
                <a:solidFill>
                  <a:srgbClr val="FF0000">
                    <a:alpha val="0"/>
                  </a:srgbClr>
                </a:solidFill>
                <a:effectLst/>
                <a:latin typeface="白正" pitchFamily="24"/>
                <a:ea typeface="楷体" pitchFamily="24"/>
              </a:rPr>
              <a:t>与四边形</a:t>
            </a:r>
            <a:r>
              <a:rPr lang="en-US" altLang="zh-CN" sz="2400" b="0" i="0" u="none">
                <a:solidFill>
                  <a:srgbClr val="FF0000">
                    <a:alpha val="0"/>
                  </a:srgbClr>
                </a:solidFill>
                <a:effectLst/>
                <a:latin typeface="Times New Roman" pitchFamily="24"/>
                <a:ea typeface="Times New Roman" pitchFamily="24"/>
              </a:rPr>
              <a:t>DEFC</a:t>
            </a:r>
            <a:r>
              <a:rPr lang="zh-CN" altLang="zh-CN" sz="2400" b="0" i="0" u="none">
                <a:solidFill>
                  <a:srgbClr val="FF0000">
                    <a:alpha val="0"/>
                  </a:srgbClr>
                </a:solidFill>
                <a:effectLst/>
                <a:latin typeface="白正" pitchFamily="24"/>
                <a:ea typeface="楷体" pitchFamily="24"/>
              </a:rPr>
              <a:t>的周长相等</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1EDA07E3-EC08-BED5-6D5B-A80EB6DFE8CF}"/>
              </a:ext>
            </a:extLst>
          </p:cNvPr>
          <p:cNvSpPr txBox="1"/>
          <p:nvPr/>
        </p:nvSpPr>
        <p:spPr>
          <a:xfrm>
            <a:off x="449989" y="1439937"/>
            <a:ext cx="60570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3" name="文本框 2">
            <a:extLst>
              <a:ext uri="{FF2B5EF4-FFF2-40B4-BE49-F238E27FC236}">
                <a16:creationId xmlns:a16="http://schemas.microsoft.com/office/drawing/2014/main" id="{6601777F-C340-C116-075C-06D9EA59B60B}"/>
              </a:ext>
            </a:extLst>
          </p:cNvPr>
          <p:cNvSpPr txBox="1"/>
          <p:nvPr/>
        </p:nvSpPr>
        <p:spPr>
          <a:xfrm>
            <a:off x="449989" y="1915425"/>
            <a:ext cx="48743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A92AD38F-0CA2-B4B4-C23F-922B52665C76}"/>
              </a:ext>
            </a:extLst>
          </p:cNvPr>
          <p:cNvSpPr txBox="1"/>
          <p:nvPr/>
        </p:nvSpPr>
        <p:spPr>
          <a:xfrm>
            <a:off x="449989" y="2390913"/>
            <a:ext cx="26962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EA</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FC</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2A1A4303-6C0A-ED62-29BF-29BC54D6EC1C}"/>
              </a:ext>
            </a:extLst>
          </p:cNvPr>
          <p:cNvSpPr txBox="1"/>
          <p:nvPr/>
        </p:nvSpPr>
        <p:spPr>
          <a:xfrm>
            <a:off x="449989" y="2866401"/>
            <a:ext cx="32296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4F4B60F1-03B8-A7AA-38CC-B1C9D031A3B4}"/>
              </a:ext>
            </a:extLst>
          </p:cNvPr>
          <p:cNvSpPr txBox="1"/>
          <p:nvPr/>
        </p:nvSpPr>
        <p:spPr>
          <a:xfrm>
            <a:off x="449989" y="3341889"/>
            <a:ext cx="411276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CF.</a:t>
            </a:r>
            <a:endParaRPr lang="zh-CN" altLang="en-US">
              <a:solidFill>
                <a:srgbClr val="FF0000"/>
              </a:solidFill>
            </a:endParaRPr>
          </a:p>
        </p:txBody>
      </p:sp>
      <p:sp>
        <p:nvSpPr>
          <p:cNvPr id="7" name="文本框 6">
            <a:extLst>
              <a:ext uri="{FF2B5EF4-FFF2-40B4-BE49-F238E27FC236}">
                <a16:creationId xmlns:a16="http://schemas.microsoft.com/office/drawing/2014/main" id="{89B08EC5-BD40-ED2A-538A-6DF32B261437}"/>
              </a:ext>
            </a:extLst>
          </p:cNvPr>
          <p:cNvSpPr txBox="1"/>
          <p:nvPr/>
        </p:nvSpPr>
        <p:spPr>
          <a:xfrm>
            <a:off x="449989" y="3817377"/>
            <a:ext cx="38392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同理可证</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657DFF7C-03DB-112B-A7F9-D4F9C7578B84}"/>
              </a:ext>
            </a:extLst>
          </p:cNvPr>
          <p:cNvSpPr txBox="1"/>
          <p:nvPr/>
        </p:nvSpPr>
        <p:spPr>
          <a:xfrm>
            <a:off x="449989" y="4292865"/>
            <a:ext cx="162096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BF.</a:t>
            </a:r>
            <a:endParaRPr lang="zh-CN" altLang="en-US">
              <a:solidFill>
                <a:srgbClr val="FF0000"/>
              </a:solidFill>
            </a:endParaRPr>
          </a:p>
        </p:txBody>
      </p:sp>
      <p:sp>
        <p:nvSpPr>
          <p:cNvPr id="9" name="文本框 8">
            <a:extLst>
              <a:ext uri="{FF2B5EF4-FFF2-40B4-BE49-F238E27FC236}">
                <a16:creationId xmlns:a16="http://schemas.microsoft.com/office/drawing/2014/main" id="{50E102A6-9803-A500-EC37-6323BDFEB539}"/>
              </a:ext>
            </a:extLst>
          </p:cNvPr>
          <p:cNvSpPr txBox="1"/>
          <p:nvPr/>
        </p:nvSpPr>
        <p:spPr>
          <a:xfrm>
            <a:off x="449989" y="4768353"/>
            <a:ext cx="22470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27701AD7-0052-FD25-4C0C-C897F011D07B}"/>
              </a:ext>
            </a:extLst>
          </p:cNvPr>
          <p:cNvSpPr txBox="1"/>
          <p:nvPr/>
        </p:nvSpPr>
        <p:spPr>
          <a:xfrm>
            <a:off x="449989" y="5243841"/>
            <a:ext cx="58125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DC.</a:t>
            </a:r>
            <a:endParaRPr lang="zh-CN" altLang="en-US">
              <a:solidFill>
                <a:srgbClr val="FF0000"/>
              </a:solidFill>
            </a:endParaRPr>
          </a:p>
        </p:txBody>
      </p:sp>
      <p:sp>
        <p:nvSpPr>
          <p:cNvPr id="11" name="文本框 10">
            <a:extLst>
              <a:ext uri="{FF2B5EF4-FFF2-40B4-BE49-F238E27FC236}">
                <a16:creationId xmlns:a16="http://schemas.microsoft.com/office/drawing/2014/main" id="{930107AA-3D4F-6E3E-BE9E-C4937DBB1DA8}"/>
              </a:ext>
            </a:extLst>
          </p:cNvPr>
          <p:cNvSpPr txBox="1"/>
          <p:nvPr/>
        </p:nvSpPr>
        <p:spPr>
          <a:xfrm>
            <a:off x="449989" y="5719329"/>
            <a:ext cx="57776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AEFB</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与四边形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DEFC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的周长相等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3" name="yt_shape_12230"/>
          <p:cNvSpPr txBox="1"/>
          <p:nvPr/>
        </p:nvSpPr>
        <p:spPr>
          <a:xfrm>
            <a:off x="540119" y="1052315"/>
            <a:ext cx="703718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求证：四边形</a:t>
            </a:r>
            <a:r>
              <a:rPr lang="en-US" altLang="zh-CN" sz="2400" b="0" i="0" u="none">
                <a:solidFill>
                  <a:srgbClr val="000000"/>
                </a:solidFill>
                <a:effectLst/>
                <a:latin typeface="Times New Roman" pitchFamily="24"/>
                <a:ea typeface="Times New Roman" pitchFamily="24"/>
              </a:rPr>
              <a:t>AEFB</a:t>
            </a:r>
            <a:r>
              <a:rPr lang="zh-CN" altLang="zh-CN" sz="2400" b="0" i="0" u="none">
                <a:solidFill>
                  <a:srgbClr val="000000"/>
                </a:solidFill>
                <a:effectLst/>
                <a:latin typeface="白正" pitchFamily="24"/>
                <a:ea typeface="宋体" pitchFamily="24"/>
              </a:rPr>
              <a:t>与四边形</a:t>
            </a:r>
            <a:r>
              <a:rPr lang="en-US" altLang="zh-CN" sz="2400" b="0" i="0" u="none">
                <a:solidFill>
                  <a:srgbClr val="000000"/>
                </a:solidFill>
                <a:effectLst/>
                <a:latin typeface="Times New Roman" pitchFamily="24"/>
                <a:ea typeface="Times New Roman" pitchFamily="24"/>
              </a:rPr>
              <a:t>DEFC</a:t>
            </a:r>
            <a:r>
              <a:rPr lang="zh-CN" altLang="zh-CN" sz="2400" b="0" i="0" u="none">
                <a:solidFill>
                  <a:srgbClr val="000000"/>
                </a:solidFill>
                <a:effectLst/>
                <a:latin typeface="白正" pitchFamily="24"/>
                <a:ea typeface="宋体" pitchFamily="24"/>
              </a:rPr>
              <a:t>的周长相等</a:t>
            </a:r>
            <a:r>
              <a:rPr lang="en-US" altLang="zh-CN" sz="2400" b="0" i="0" u="none">
                <a:solidFill>
                  <a:srgbClr val="000000"/>
                </a:solidFill>
                <a:effectLst/>
                <a:latin typeface="Times New Roman" pitchFamily="24"/>
                <a:ea typeface="Times New Roman" pitchFamily="24"/>
              </a:rPr>
              <a:t>.</a:t>
            </a:r>
          </a:p>
        </p:txBody>
      </p:sp>
      <p:pic>
        <p:nvPicPr>
          <p:cNvPr id="14" name="yt_image_12228" title="H_108.9696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336360" y="1064486"/>
            <a:ext cx="1975104" cy="1383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36" name="yt_shape_12236"/>
          <p:cNvSpPr txBox="1"/>
          <p:nvPr/>
        </p:nvSpPr>
        <p:spPr>
          <a:xfrm>
            <a:off x="540000" y="1367522"/>
            <a:ext cx="6908943" cy="522983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解：是</a:t>
            </a:r>
            <a:r>
              <a:rPr lang="en-US"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白正" pitchFamily="24"/>
                <a:ea typeface="楷体" pitchFamily="24"/>
              </a:rPr>
              <a:t>理由如下：</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AB</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CD.</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CD.</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又</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B</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D.</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C</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D</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由</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知，</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E</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D</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E</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C</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D</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B</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B</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C</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F</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C</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D</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E</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即直线</a:t>
            </a:r>
            <a:r>
              <a:rPr lang="en-US" altLang="zh-CN" sz="2400" b="0" i="0" u="none">
                <a:solidFill>
                  <a:srgbClr val="FF0000">
                    <a:alpha val="0"/>
                  </a:srgbClr>
                </a:solidFill>
                <a:effectLst/>
                <a:latin typeface="Times New Roman" pitchFamily="24"/>
                <a:ea typeface="Times New Roman" pitchFamily="24"/>
              </a:rPr>
              <a:t>EF</a:t>
            </a:r>
            <a:r>
              <a:rPr lang="zh-CN" altLang="zh-CN" sz="2400" b="0" i="0" u="none">
                <a:solidFill>
                  <a:srgbClr val="FF0000">
                    <a:alpha val="0"/>
                  </a:srgbClr>
                </a:solidFill>
                <a:effectLst/>
                <a:latin typeface="白正" pitchFamily="24"/>
                <a:ea typeface="楷体" pitchFamily="24"/>
              </a:rPr>
              <a:t>将</a:t>
            </a:r>
            <a:r>
              <a:rPr lang="en-US" altLang="zh-CN" sz="24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的面积分成二等份</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F0C84B35-C736-9E84-1415-C11C58D3394B}"/>
              </a:ext>
            </a:extLst>
          </p:cNvPr>
          <p:cNvSpPr txBox="1"/>
          <p:nvPr/>
        </p:nvSpPr>
        <p:spPr>
          <a:xfrm>
            <a:off x="449989" y="1320716"/>
            <a:ext cx="3456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理由如下：</a:t>
            </a:r>
            <a:endParaRPr lang="zh-CN" altLang="en-US">
              <a:solidFill>
                <a:srgbClr val="FF0000"/>
              </a:solidFill>
            </a:endParaRPr>
          </a:p>
        </p:txBody>
      </p:sp>
      <p:sp>
        <p:nvSpPr>
          <p:cNvPr id="3" name="文本框 2">
            <a:extLst>
              <a:ext uri="{FF2B5EF4-FFF2-40B4-BE49-F238E27FC236}">
                <a16:creationId xmlns:a16="http://schemas.microsoft.com/office/drawing/2014/main" id="{F027749F-9636-3B6A-A438-7577D0F8EF98}"/>
              </a:ext>
            </a:extLst>
          </p:cNvPr>
          <p:cNvSpPr txBox="1"/>
          <p:nvPr/>
        </p:nvSpPr>
        <p:spPr>
          <a:xfrm>
            <a:off x="449989" y="1796204"/>
            <a:ext cx="43806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4" name="文本框 3">
            <a:extLst>
              <a:ext uri="{FF2B5EF4-FFF2-40B4-BE49-F238E27FC236}">
                <a16:creationId xmlns:a16="http://schemas.microsoft.com/office/drawing/2014/main" id="{D412A688-83C9-2F77-533F-320979881D51}"/>
              </a:ext>
            </a:extLst>
          </p:cNvPr>
          <p:cNvSpPr txBox="1"/>
          <p:nvPr/>
        </p:nvSpPr>
        <p:spPr>
          <a:xfrm>
            <a:off x="449989" y="2271692"/>
            <a:ext cx="31709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CD.</a:t>
            </a:r>
            <a:endParaRPr lang="zh-CN" altLang="en-US">
              <a:solidFill>
                <a:srgbClr val="FF0000"/>
              </a:solidFill>
            </a:endParaRPr>
          </a:p>
        </p:txBody>
      </p:sp>
      <p:sp>
        <p:nvSpPr>
          <p:cNvPr id="5" name="文本框 4">
            <a:extLst>
              <a:ext uri="{FF2B5EF4-FFF2-40B4-BE49-F238E27FC236}">
                <a16:creationId xmlns:a16="http://schemas.microsoft.com/office/drawing/2014/main" id="{C9390AE4-1EC7-D6A1-1E61-CF1FA3DBF411}"/>
              </a:ext>
            </a:extLst>
          </p:cNvPr>
          <p:cNvSpPr txBox="1"/>
          <p:nvPr/>
        </p:nvSpPr>
        <p:spPr>
          <a:xfrm>
            <a:off x="449989" y="2747180"/>
            <a:ext cx="27645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CD.</a:t>
            </a:r>
            <a:endParaRPr lang="zh-CN" altLang="en-US">
              <a:solidFill>
                <a:srgbClr val="FF0000"/>
              </a:solidFill>
            </a:endParaRPr>
          </a:p>
        </p:txBody>
      </p:sp>
      <p:sp>
        <p:nvSpPr>
          <p:cNvPr id="6" name="文本框 5">
            <a:extLst>
              <a:ext uri="{FF2B5EF4-FFF2-40B4-BE49-F238E27FC236}">
                <a16:creationId xmlns:a16="http://schemas.microsoft.com/office/drawing/2014/main" id="{22CB00E9-191F-1F4E-47BE-22999103BE4F}"/>
              </a:ext>
            </a:extLst>
          </p:cNvPr>
          <p:cNvSpPr txBox="1"/>
          <p:nvPr/>
        </p:nvSpPr>
        <p:spPr>
          <a:xfrm>
            <a:off x="449989" y="3222668"/>
            <a:ext cx="32979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5FE9070D-8CB4-9ECC-951D-38D4FE8710F8}"/>
              </a:ext>
            </a:extLst>
          </p:cNvPr>
          <p:cNvSpPr txBox="1"/>
          <p:nvPr/>
        </p:nvSpPr>
        <p:spPr>
          <a:xfrm>
            <a:off x="449989" y="3698156"/>
            <a:ext cx="27645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8" name="文本框 7">
            <a:extLst>
              <a:ext uri="{FF2B5EF4-FFF2-40B4-BE49-F238E27FC236}">
                <a16:creationId xmlns:a16="http://schemas.microsoft.com/office/drawing/2014/main" id="{DDE641C4-04EE-8F86-138A-48571A1FB701}"/>
              </a:ext>
            </a:extLst>
          </p:cNvPr>
          <p:cNvSpPr txBox="1"/>
          <p:nvPr/>
        </p:nvSpPr>
        <p:spPr>
          <a:xfrm>
            <a:off x="449989" y="4173644"/>
            <a:ext cx="24311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7BCBA99F-CEA8-1E6B-EA2F-376F582561EE}"/>
              </a:ext>
            </a:extLst>
          </p:cNvPr>
          <p:cNvSpPr txBox="1"/>
          <p:nvPr/>
        </p:nvSpPr>
        <p:spPr>
          <a:xfrm>
            <a:off x="449989" y="4649132"/>
            <a:ext cx="67364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由</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知，</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B3786096-FC71-3E09-C958-026273519CAE}"/>
              </a:ext>
            </a:extLst>
          </p:cNvPr>
          <p:cNvSpPr txBox="1"/>
          <p:nvPr/>
        </p:nvSpPr>
        <p:spPr>
          <a:xfrm>
            <a:off x="449989" y="5124620"/>
            <a:ext cx="47457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D</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B</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512EAB8E-7960-364C-6495-068B89AC190A}"/>
              </a:ext>
            </a:extLst>
          </p:cNvPr>
          <p:cNvSpPr txBox="1"/>
          <p:nvPr/>
        </p:nvSpPr>
        <p:spPr>
          <a:xfrm>
            <a:off x="449989" y="5600109"/>
            <a:ext cx="6920612"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B</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C</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D</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8B02CC68-35A4-0B96-8F42-98A2F4A183E3}"/>
              </a:ext>
            </a:extLst>
          </p:cNvPr>
          <p:cNvSpPr txBox="1"/>
          <p:nvPr/>
        </p:nvSpPr>
        <p:spPr>
          <a:xfrm>
            <a:off x="449989" y="6075596"/>
            <a:ext cx="5412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即直线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的面积分成二等份</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4" name="yt_shape_12231"/>
          <p:cNvSpPr txBox="1"/>
          <p:nvPr/>
        </p:nvSpPr>
        <p:spPr>
          <a:xfrm>
            <a:off x="540119" y="908720"/>
            <a:ext cx="11111999"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直线</a:t>
            </a:r>
            <a:r>
              <a:rPr lang="en-US" altLang="zh-CN" sz="2400" b="0" i="0" u="none" dirty="0">
                <a:solidFill>
                  <a:srgbClr val="000000"/>
                </a:solidFill>
                <a:effectLst/>
                <a:latin typeface="Times New Roman" pitchFamily="24"/>
                <a:ea typeface="Times New Roman" pitchFamily="24"/>
              </a:rPr>
              <a:t>EF</a:t>
            </a:r>
            <a:r>
              <a:rPr lang="zh-CN" altLang="zh-CN" sz="2400" b="0" i="0" u="none" dirty="0">
                <a:solidFill>
                  <a:srgbClr val="000000"/>
                </a:solidFill>
                <a:effectLst/>
                <a:latin typeface="白正" pitchFamily="24"/>
                <a:ea typeface="宋体" pitchFamily="24"/>
              </a:rPr>
              <a:t>是否将</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的面积分成二等份？试说明理由</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pic>
        <p:nvPicPr>
          <p:cNvPr id="15" name="yt_image_12228" title="H_108.9696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336360" y="1064486"/>
            <a:ext cx="1975104" cy="1383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xEl>
                                              <p:pRg st="0" end="0"/>
                                            </p:txEl>
                                          </p:spTgt>
                                        </p:tgtEl>
                                        <p:attrNameLst>
                                          <p:attrName>style.visibility</p:attrName>
                                        </p:attrNameLst>
                                      </p:cBhvr>
                                      <p:to>
                                        <p:strVal val="visible"/>
                                      </p:to>
                                    </p:set>
                                    <p:animEffect transition="in" filter="blinds(horizontal)">
                                      <p:cBhvr>
                                        <p:cTn id="5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31" name="yt_shape_12231"/>
          <p:cNvSpPr txBox="1"/>
          <p:nvPr/>
        </p:nvSpPr>
        <p:spPr>
          <a:xfrm>
            <a:off x="540119" y="124813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smtClean="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黑体" pitchFamily="24"/>
              </a:rPr>
              <a:t>拓展应用</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张大爷家有一块平行四边形的菜园，园中有一口水井</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白正" pitchFamily="24"/>
                <a:ea typeface="宋体" pitchFamily="24"/>
              </a:rPr>
              <a:t>，如图</a:t>
            </a:r>
            <a:r>
              <a:rPr lang="en-US" altLang="zh-CN" sz="2400" b="0" i="0" u="none" dirty="0">
                <a:solidFill>
                  <a:srgbClr val="000000"/>
                </a:solidFill>
                <a:effectLst/>
                <a:latin typeface="宋体" pitchFamily="24"/>
                <a:ea typeface="宋体" pitchFamily="24"/>
              </a:rPr>
              <a:t>②</a:t>
            </a:r>
            <a:r>
              <a:rPr lang="zh-CN" altLang="zh-CN" sz="2400" b="0" i="0" u="none" dirty="0">
                <a:solidFill>
                  <a:srgbClr val="000000"/>
                </a:solidFill>
                <a:effectLst/>
                <a:latin typeface="白正" pitchFamily="24"/>
                <a:ea typeface="宋体" pitchFamily="24"/>
              </a:rPr>
              <a:t>所示，张大爷计划把菜园平均分成两块分别种植西红柿和茄子，且使两块地共用这口水井，请你帮助张大爷把地分开</a:t>
            </a:r>
            <a:r>
              <a:rPr lang="en-US" altLang="zh-CN" sz="2400" b="0" i="0" u="none" dirty="0">
                <a:solidFill>
                  <a:srgbClr val="000000"/>
                </a:solidFill>
                <a:effectLst/>
                <a:latin typeface="Times New Roman" pitchFamily="24"/>
                <a:ea typeface="Times New Roman" pitchFamily="24"/>
              </a:rPr>
              <a:t>.</a:t>
            </a:r>
          </a:p>
        </p:txBody>
      </p:sp>
      <p:pic>
        <p:nvPicPr>
          <p:cNvPr id="12233" name="yt_image_12233" title="H_122.2467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423412" y="2452530"/>
            <a:ext cx="2194560" cy="1552534"/>
          </a:xfrm>
          <a:prstGeom prst="rect">
            <a:avLst/>
          </a:prstGeom>
          <a:noFill/>
          <a:extLst>
            <a:ext uri="{909E8E84-426E-40DD-AFC4-6F175D3DCCD1}">
              <a14:hiddenFill xmlns:a14="http://schemas.microsoft.com/office/drawing/2010/main">
                <a:solidFill>
                  <a:srgbClr val="FFFFFF"/>
                </a:solidFill>
              </a14:hiddenFill>
            </a:ext>
          </a:extLst>
        </p:spPr>
      </p:pic>
      <p:sp>
        <p:nvSpPr>
          <p:cNvPr id="5" name="yt_shape_12239"/>
          <p:cNvSpPr txBox="1"/>
          <p:nvPr/>
        </p:nvSpPr>
        <p:spPr>
          <a:xfrm>
            <a:off x="3833571" y="3228175"/>
            <a:ext cx="4128118" cy="1287275"/>
          </a:xfrm>
          <a:prstGeom prst="rect">
            <a:avLst/>
          </a:prstGeom>
        </p:spPr>
        <p:txBody>
          <a:bodyPr vert="horz" wrap="none" lIns="0" tIns="0" rIns="0" bIns="0" rtlCol="0">
            <a:spAutoFit/>
          </a:bodyPr>
          <a:lstStyle/>
          <a:p>
            <a:pPr algn="l" eaLnBrk="1" latinLnBrk="0" hangingPunct="0">
              <a:lnSpc>
                <a:spcPct val="129999"/>
              </a:lnSpc>
            </a:pPr>
            <a:r>
              <a:rPr lang="en-US" altLang="zh-CN" sz="7000" b="0" i="0" u="none" spc="-7000">
                <a:solidFill>
                  <a:srgbClr val="1EE3CF"/>
                </a:solidFill>
                <a:effectLst/>
                <a:latin typeface="白正" pitchFamily="70"/>
                <a:ea typeface="宋体" pitchFamily="70"/>
              </a:rPr>
              <a:t> </a:t>
            </a:r>
            <a:r>
              <a:rPr lang="en-US" altLang="zh-CN" sz="7000" b="0" i="0" u="none" spc="30603">
                <a:solidFill>
                  <a:srgbClr val="1EE3CF"/>
                </a:solidFill>
                <a:effectLst/>
                <a:latin typeface="白正" pitchFamily="70"/>
                <a:ea typeface="宋体" pitchFamily="70"/>
              </a:rPr>
              <a:t> </a:t>
            </a:r>
            <a:r>
              <a:rPr lang="zh-CN" altLang="zh-CN" sz="100" b="0" i="0" u="none">
                <a:noFill/>
                <a:effectLst/>
                <a:latin typeface="白正"/>
                <a:ea typeface="宋体"/>
              </a:rPr>
              <a:t>⁠</a:t>
            </a:r>
          </a:p>
        </p:txBody>
      </p:sp>
      <p:pic>
        <p:nvPicPr>
          <p:cNvPr id="6" name="yt_image_12238" title="H_109.71">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rotWithShape="1">
          <a:blip r:embed="rId3" cstate="print"/>
          <a:srcRect l="49816"/>
          <a:stretch/>
        </p:blipFill>
        <p:spPr bwMode="auto">
          <a:xfrm>
            <a:off x="9423412" y="4293096"/>
            <a:ext cx="2061537" cy="1393317"/>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4CF93AE9-325A-F1B0-57FE-E86A3A86E0D4}"/>
              </a:ext>
            </a:extLst>
          </p:cNvPr>
          <p:cNvSpPr txBox="1"/>
          <p:nvPr/>
        </p:nvSpPr>
        <p:spPr>
          <a:xfrm>
            <a:off x="449989" y="2694993"/>
            <a:ext cx="5646011" cy="1678404"/>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拓展应用</a:t>
            </a:r>
            <a:r>
              <a:rPr kumimoji="0" lang="zh-CN" altLang="zh-CN" sz="2400" b="0" i="0" strike="noStrike" kern="1200" cap="none" spc="0" normalizeH="0" baseline="0" noProof="0" dirty="0" smtClean="0">
                <a:ln>
                  <a:noFill/>
                </a:ln>
                <a:solidFill>
                  <a:srgbClr val="FF0000"/>
                </a:solidFill>
                <a:effectLst/>
                <a:uLnTx/>
                <a:uFillTx/>
                <a:latin typeface="白正" pitchFamily="24"/>
                <a:ea typeface="楷体" pitchFamily="24"/>
                <a:cs typeface="+mn-cs"/>
              </a:rPr>
              <a:t>：</a:t>
            </a:r>
            <a:endParaRPr kumimoji="0" lang="en-US" altLang="zh-CN" sz="2400" b="0" i="0" strike="noStrike" kern="1200" cap="none" spc="0" normalizeH="0" baseline="0" noProof="0" dirty="0" smtClean="0">
              <a:ln>
                <a:noFill/>
              </a:ln>
              <a:solidFill>
                <a:srgbClr val="FF0000"/>
              </a:solidFill>
              <a:effectLst/>
              <a:uLnTx/>
              <a:uFillTx/>
              <a:latin typeface="白正" pitchFamily="24"/>
              <a:ea typeface="楷体" pitchFamily="24"/>
              <a:cs typeface="+mn-cs"/>
            </a:endParaRPr>
          </a:p>
          <a:p>
            <a:pPr>
              <a:lnSpc>
                <a:spcPct val="129999"/>
              </a:lnSpc>
            </a:pPr>
            <a:r>
              <a:rPr kumimoji="0" lang="zh-CN" altLang="zh-CN" sz="2400" b="0" i="0" strike="noStrike" kern="1200" cap="none" spc="0" normalizeH="0" baseline="0" noProof="0" dirty="0" smtClean="0">
                <a:ln>
                  <a:noFill/>
                </a:ln>
                <a:solidFill>
                  <a:srgbClr val="FF0000"/>
                </a:solidFill>
                <a:effectLst/>
                <a:uLnTx/>
                <a:uFillTx/>
                <a:latin typeface="白正" pitchFamily="24"/>
                <a:ea typeface="楷体" pitchFamily="24"/>
                <a:cs typeface="+mn-cs"/>
              </a:rPr>
              <a:t>连结</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BD</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交于点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，作直线</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OP</a:t>
            </a:r>
            <a:r>
              <a:rPr kumimoji="0" lang="zh-CN" altLang="zh-CN" sz="2400" b="0" i="0" strike="noStrike" kern="1200" cap="none" spc="0" normalizeH="0" baseline="0" noProof="0" dirty="0" smtClean="0">
                <a:ln>
                  <a:noFill/>
                </a:ln>
                <a:solidFill>
                  <a:srgbClr val="FF0000"/>
                </a:solidFill>
                <a:effectLst/>
                <a:uLnTx/>
                <a:uFillTx/>
                <a:latin typeface="白正" pitchFamily="24"/>
                <a:ea typeface="楷体" pitchFamily="24"/>
                <a:cs typeface="+mn-cs"/>
              </a:rPr>
              <a:t>，</a:t>
            </a:r>
            <a:endParaRPr kumimoji="0" lang="en-US" altLang="zh-CN" sz="2400" b="0" i="0" strike="noStrike" kern="1200" cap="none" spc="0" normalizeH="0" baseline="0" noProof="0" dirty="0" smtClean="0">
              <a:ln>
                <a:noFill/>
              </a:ln>
              <a:solidFill>
                <a:srgbClr val="FF0000"/>
              </a:solidFill>
              <a:effectLst/>
              <a:uLnTx/>
              <a:uFillTx/>
              <a:latin typeface="白正" pitchFamily="24"/>
              <a:ea typeface="楷体" pitchFamily="24"/>
              <a:cs typeface="+mn-cs"/>
            </a:endParaRPr>
          </a:p>
          <a:p>
            <a:pPr>
              <a:lnSpc>
                <a:spcPct val="129999"/>
              </a:lnSpc>
            </a:pPr>
            <a:r>
              <a:rPr kumimoji="0" lang="zh-CN" altLang="zh-CN" sz="2400" b="0" i="0" strike="noStrike" kern="1200" cap="none" spc="0" normalizeH="0" baseline="0" noProof="0" dirty="0" smtClean="0">
                <a:ln>
                  <a:noFill/>
                </a:ln>
                <a:solidFill>
                  <a:srgbClr val="FF0000"/>
                </a:solidFill>
                <a:effectLst/>
                <a:uLnTx/>
                <a:uFillTx/>
                <a:latin typeface="白正" pitchFamily="24"/>
                <a:ea typeface="楷体" pitchFamily="24"/>
                <a:cs typeface="+mn-cs"/>
              </a:rPr>
              <a:t>则</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直线</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OP</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两旁的四边形面积相等</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blinds(horizontal)">
                                      <p:cBhvr>
                                        <p:cTn id="10" dur="500"/>
                                        <p:tgtEl>
                                          <p:spTgt spid="7">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blinds(horizontal)">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3BF94A87-590B-1D75-9681-85BD32918BA2}"/>
              </a:ext>
            </a:extLst>
          </p:cNvPr>
          <p:cNvSpPr txBox="1"/>
          <p:nvPr/>
        </p:nvSpPr>
        <p:spPr>
          <a:xfrm>
            <a:off x="0" y="794677"/>
            <a:ext cx="12192000" cy="830997"/>
          </a:xfrm>
          <a:prstGeom prst="rect">
            <a:avLst/>
          </a:prstGeom>
          <a:noFill/>
        </p:spPr>
        <p:txBody>
          <a:bodyPr wrap="square" rtlCol="0">
            <a:spAutoFit/>
          </a:bodyPr>
          <a:lstStyle/>
          <a:p>
            <a:pPr algn="ctr"/>
            <a:r>
              <a:rPr lang="zh-CN" altLang="en-US" sz="4800" b="1" dirty="0">
                <a:latin typeface="黑体" panose="02010609060101010101" charset="-122"/>
                <a:ea typeface="黑体" panose="02010609060101010101" charset="-122"/>
              </a:rPr>
              <a:t>课件使用说明</a:t>
            </a:r>
          </a:p>
        </p:txBody>
      </p:sp>
      <p:sp>
        <p:nvSpPr>
          <p:cNvPr id="3" name="TextBox 6">
            <a:extLst>
              <a:ext uri="{FF2B5EF4-FFF2-40B4-BE49-F238E27FC236}">
                <a16:creationId xmlns:a16="http://schemas.microsoft.com/office/drawing/2014/main" id="{D8EE0A1C-7F66-B500-0ACD-246CD80A40B9}"/>
              </a:ext>
            </a:extLst>
          </p:cNvPr>
          <p:cNvSpPr txBox="1"/>
          <p:nvPr/>
        </p:nvSpPr>
        <p:spPr>
          <a:xfrm>
            <a:off x="558139" y="1731714"/>
            <a:ext cx="11162805" cy="4577663"/>
          </a:xfrm>
          <a:prstGeom prst="rect">
            <a:avLst/>
          </a:prstGeom>
          <a:noFill/>
          <a:ln>
            <a:solidFill>
              <a:schemeClr val="tx1"/>
            </a:solidFill>
          </a:ln>
        </p:spPr>
        <p:txBody>
          <a:bodyPr wrap="square" rtlCol="0">
            <a:spAutoFit/>
          </a:bodyPr>
          <a:lstStyle/>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a:t>
            </a:r>
            <a:r>
              <a:rPr lang="zh-CN" altLang="zh-CN" sz="2000" dirty="0">
                <a:latin typeface="微软雅黑" panose="020B0503020204020204" charset="-122"/>
                <a:ea typeface="微软雅黑" panose="020B0503020204020204" charset="-122"/>
              </a:rPr>
              <a:t>课件</a:t>
            </a:r>
            <a:r>
              <a:rPr lang="zh-CN" altLang="en-US" sz="2000" dirty="0">
                <a:latin typeface="微软雅黑" panose="020B0503020204020204" charset="-122"/>
                <a:ea typeface="微软雅黑" panose="020B0503020204020204" charset="-122"/>
              </a:rPr>
              <a:t>使用</a:t>
            </a:r>
            <a:r>
              <a:rPr lang="en-US" altLang="zh-CN" sz="2000" dirty="0">
                <a:solidFill>
                  <a:srgbClr val="C00000"/>
                </a:solidFill>
                <a:latin typeface="微软雅黑" panose="020B0503020204020204" charset="-122"/>
                <a:ea typeface="微软雅黑" panose="020B0503020204020204" charset="-122"/>
              </a:rPr>
              <a:t>Office2016</a:t>
            </a:r>
            <a:r>
              <a:rPr lang="zh-CN" altLang="en-US" sz="2000" dirty="0">
                <a:latin typeface="微软雅黑" panose="020B0503020204020204" charset="-122"/>
                <a:ea typeface="微软雅黑" panose="020B0503020204020204" charset="-122"/>
              </a:rPr>
              <a:t>制作</a:t>
            </a:r>
            <a:r>
              <a:rPr lang="zh-CN"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请使用相应软件打开并使用。</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本课件文本框内容可编辑，单击文本框即可进行修改和编辑。</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本课件理科公式均采用微软公式制作，</a:t>
            </a:r>
            <a:r>
              <a:rPr lang="zh-CN" altLang="zh-CN" sz="2000" dirty="0">
                <a:latin typeface="微软雅黑" panose="020B0503020204020204" charset="-122"/>
                <a:ea typeface="微软雅黑" panose="020B0503020204020204" charset="-122"/>
              </a:rPr>
              <a:t>如果您是</a:t>
            </a:r>
            <a:r>
              <a:rPr lang="en-US" altLang="zh-CN" sz="2000" dirty="0">
                <a:solidFill>
                  <a:srgbClr val="C00000"/>
                </a:solidFill>
                <a:latin typeface="微软雅黑" panose="020B0503020204020204" charset="-122"/>
                <a:ea typeface="微软雅黑" panose="020B0503020204020204" charset="-122"/>
              </a:rPr>
              <a:t>Office2007</a:t>
            </a:r>
            <a:r>
              <a:rPr lang="zh-CN" altLang="en-US" sz="2000" dirty="0">
                <a:solidFill>
                  <a:srgbClr val="C00000"/>
                </a:solidFill>
                <a:latin typeface="微软雅黑" panose="020B0503020204020204" charset="-122"/>
                <a:ea typeface="微软雅黑" panose="020B0503020204020204" charset="-122"/>
              </a:rPr>
              <a:t>或</a:t>
            </a:r>
            <a:r>
              <a:rPr lang="en-US" altLang="zh-CN" sz="2000" dirty="0">
                <a:solidFill>
                  <a:srgbClr val="C00000"/>
                </a:solidFill>
                <a:latin typeface="微软雅黑" panose="020B0503020204020204" charset="-122"/>
                <a:ea typeface="微软雅黑" panose="020B0503020204020204" charset="-122"/>
              </a:rPr>
              <a:t>WPS</a:t>
            </a:r>
            <a:r>
              <a:rPr lang="zh-CN" altLang="en-US" sz="2000" dirty="0">
                <a:solidFill>
                  <a:srgbClr val="C00000"/>
                </a:solidFill>
                <a:latin typeface="微软雅黑" panose="020B0503020204020204" charset="-122"/>
                <a:ea typeface="微软雅黑" panose="020B0503020204020204" charset="-122"/>
              </a:rPr>
              <a:t> </a:t>
            </a:r>
            <a:r>
              <a:rPr lang="en-US" altLang="zh-CN" sz="2000" dirty="0">
                <a:solidFill>
                  <a:srgbClr val="C00000"/>
                </a:solidFill>
                <a:latin typeface="微软雅黑" panose="020B0503020204020204" charset="-122"/>
                <a:ea typeface="微软雅黑" panose="020B0503020204020204" charset="-122"/>
              </a:rPr>
              <a:t>2021</a:t>
            </a:r>
            <a:r>
              <a:rPr lang="zh-CN" altLang="en-US" sz="2000" dirty="0">
                <a:solidFill>
                  <a:srgbClr val="C00000"/>
                </a:solidFill>
                <a:latin typeface="微软雅黑" panose="020B0503020204020204" charset="-122"/>
                <a:ea typeface="微软雅黑" panose="020B0503020204020204" charset="-122"/>
              </a:rPr>
              <a:t>年</a:t>
            </a:r>
            <a:r>
              <a:rPr lang="en-US" altLang="zh-CN" sz="2000" dirty="0">
                <a:solidFill>
                  <a:srgbClr val="C00000"/>
                </a:solidFill>
                <a:latin typeface="微软雅黑" panose="020B0503020204020204" charset="-122"/>
                <a:ea typeface="微软雅黑" panose="020B0503020204020204" charset="-122"/>
              </a:rPr>
              <a:t>4</a:t>
            </a:r>
            <a:r>
              <a:rPr lang="zh-CN" altLang="en-US" sz="2000" dirty="0">
                <a:solidFill>
                  <a:srgbClr val="C00000"/>
                </a:solidFill>
                <a:latin typeface="微软雅黑" panose="020B0503020204020204" charset="-122"/>
                <a:ea typeface="微软雅黑" panose="020B0503020204020204" charset="-122"/>
              </a:rPr>
              <a:t>月份以前的版本，会</a:t>
            </a:r>
            <a:r>
              <a:rPr lang="zh-CN" altLang="zh-CN" sz="2000" dirty="0">
                <a:solidFill>
                  <a:srgbClr val="C00000"/>
                </a:solidFill>
                <a:latin typeface="微软雅黑" panose="020B0503020204020204" charset="-122"/>
                <a:ea typeface="微软雅黑" panose="020B0503020204020204" charset="-122"/>
              </a:rPr>
              <a:t>出现</a:t>
            </a:r>
            <a:r>
              <a:rPr lang="zh-CN" altLang="en-US" sz="2000" dirty="0">
                <a:solidFill>
                  <a:srgbClr val="C00000"/>
                </a:solidFill>
                <a:latin typeface="微软雅黑" panose="020B0503020204020204" charset="-122"/>
                <a:ea typeface="微软雅黑" panose="020B0503020204020204" charset="-122"/>
              </a:rPr>
              <a:t>包含公式及数字无法编辑的情况</a:t>
            </a:r>
            <a:r>
              <a:rPr lang="zh-CN" altLang="en-US" sz="2000" dirty="0">
                <a:latin typeface="微软雅黑" panose="020B0503020204020204" charset="-122"/>
                <a:ea typeface="微软雅黑" panose="020B0503020204020204" charset="-122"/>
              </a:rPr>
              <a:t>，请您升级软件享受更优质体验。</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由于</a:t>
            </a:r>
            <a:r>
              <a:rPr lang="en-US" altLang="zh-CN" sz="2000" dirty="0">
                <a:latin typeface="微软雅黑" panose="020B0503020204020204" charset="-122"/>
                <a:ea typeface="微软雅黑" panose="020B0503020204020204" charset="-122"/>
              </a:rPr>
              <a:t>WPS</a:t>
            </a:r>
            <a:r>
              <a:rPr lang="zh-CN" altLang="en-US" sz="2000" dirty="0">
                <a:latin typeface="微软雅黑" panose="020B0503020204020204" charset="-122"/>
                <a:ea typeface="微软雅黑" panose="020B0503020204020204" charset="-122"/>
              </a:rPr>
              <a:t>软件原因，少量电脑可能存在理科公式无动画的问题，请您安装</a:t>
            </a:r>
            <a:r>
              <a:rPr lang="en-US" altLang="zh-CN" sz="2000" dirty="0">
                <a:latin typeface="微软雅黑" panose="020B0503020204020204" charset="-122"/>
                <a:ea typeface="微软雅黑" panose="020B0503020204020204" charset="-122"/>
              </a:rPr>
              <a:t>Office</a:t>
            </a:r>
            <a:r>
              <a:rPr lang="zh-CN" altLang="en-US" sz="2000" dirty="0">
                <a:latin typeface="微软雅黑" panose="020B0503020204020204" charset="-122"/>
                <a:ea typeface="微软雅黑" panose="020B0503020204020204" charset="-122"/>
              </a:rPr>
              <a:t> </a:t>
            </a:r>
            <a:r>
              <a:rPr lang="en-US" altLang="zh-CN" sz="2000" dirty="0">
                <a:latin typeface="微软雅黑" panose="020B0503020204020204" charset="-122"/>
                <a:ea typeface="微软雅黑" panose="020B0503020204020204" charset="-122"/>
              </a:rPr>
              <a:t>2016</a:t>
            </a:r>
            <a:r>
              <a:rPr lang="zh-CN" altLang="en-US" sz="2000" dirty="0">
                <a:latin typeface="微软雅黑" panose="020B0503020204020204" charset="-122"/>
                <a:ea typeface="微软雅黑" panose="020B0503020204020204" charset="-122"/>
              </a:rPr>
              <a:t>或以上版本即可解决该问题。</a:t>
            </a:r>
            <a:endParaRPr lang="en-US" altLang="zh-CN" sz="2000" dirty="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403693090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70" name="yt_shape_12170"/>
          <p:cNvSpPr txBox="1"/>
          <p:nvPr/>
        </p:nvSpPr>
        <p:spPr>
          <a:xfrm>
            <a:off x="540000" y="2081423"/>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2169" name="yt_image_12169" title="H_51.39">
            <a:extLst>
              <a:ext uri="">
                <a16:creationId xmlns="" xmlns:a14="http://schemas.microsoft.com/office/drawing/2010/main" xmlns:a16="http://schemas.microsoft.com/office/drawing/2014/main" xmlns:mc="http://schemas.openxmlformats.org/markup-compatibility/2006"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540000" y="2081423"/>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2172" name="yt_shape_12172"/>
          <p:cNvSpPr txBox="1"/>
          <p:nvPr/>
        </p:nvSpPr>
        <p:spPr>
          <a:xfrm>
            <a:off x="540000" y="2784720"/>
            <a:ext cx="5677836"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平行四边形中周长的有关计算</a:t>
            </a:r>
          </a:p>
        </p:txBody>
      </p:sp>
      <p:sp>
        <p:nvSpPr>
          <p:cNvPr id="12173" name="yt_shape_12173"/>
          <p:cNvSpPr txBox="1"/>
          <p:nvPr/>
        </p:nvSpPr>
        <p:spPr>
          <a:xfrm>
            <a:off x="540120" y="328903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丽水市中考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的对角线</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，已知</a:t>
            </a:r>
            <a:r>
              <a:rPr lang="en-US" altLang="zh-CN" sz="2400" b="0" i="0"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O</a:t>
            </a:r>
            <a:r>
              <a:rPr lang="en-US" altLang="zh-CN" sz="2400" b="0" i="0"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的周长为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175" name="yt_table_12175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165695108"/>
              </p:ext>
            </p:extLst>
          </p:nvPr>
        </p:nvGraphicFramePr>
        <p:xfrm>
          <a:off x="540000" y="4248465"/>
          <a:ext cx="7505066" cy="475488"/>
        </p:xfrm>
        <a:graphic>
          <a:graphicData uri="http://schemas.openxmlformats.org/drawingml/2006/table">
            <a:tbl>
              <a:tblPr/>
              <a:tblGrid>
                <a:gridCol w="2118043">
                  <a:extLst>
                    <a:ext uri="{9D8B030D-6E8A-4147-A177-3AD203B41FA5}">
                      <a16:colId xmlns:a16="http://schemas.microsoft.com/office/drawing/2014/main" val="10333"/>
                    </a:ext>
                  </a:extLst>
                </a:gridCol>
                <a:gridCol w="2100580">
                  <a:extLst>
                    <a:ext uri="{9D8B030D-6E8A-4147-A177-3AD203B41FA5}">
                      <a16:colId xmlns:a16="http://schemas.microsoft.com/office/drawing/2014/main" val="10334"/>
                    </a:ext>
                  </a:extLst>
                </a:gridCol>
                <a:gridCol w="2100580">
                  <a:extLst>
                    <a:ext uri="{9D8B030D-6E8A-4147-A177-3AD203B41FA5}">
                      <a16:colId xmlns:a16="http://schemas.microsoft.com/office/drawing/2014/main" val="10335"/>
                    </a:ext>
                  </a:extLst>
                </a:gridCol>
                <a:gridCol w="1185863">
                  <a:extLst>
                    <a:ext uri="{9D8B030D-6E8A-4147-A177-3AD203B41FA5}">
                      <a16:colId xmlns:a16="http://schemas.microsoft.com/office/drawing/2014/main" val="1033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B.17</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D.26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6"/>
                  </a:ext>
                </a:extLst>
              </a:tr>
            </a:tbl>
          </a:graphicData>
        </a:graphic>
      </p:graphicFrame>
      <p:pic>
        <p:nvPicPr>
          <p:cNvPr id="12174" name="yt_image_12174_skip" title="H_69.93">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9741093" y="4248465"/>
            <a:ext cx="1908810" cy="888111"/>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8822130999" title="H_28.801733">
            <a:extLst>
              <a:ext uri="{FF2B5EF4-FFF2-40B4-BE49-F238E27FC236}">
                <a16:creationId xmlns:a16="http://schemas.microsoft.com/office/drawing/2014/main" id="{78678E85-53EE-B5B9-56EC-4EC72FA164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2826397"/>
            <a:ext cx="1355917" cy="365782"/>
          </a:xfrm>
          <a:prstGeom prst="rect">
            <a:avLst/>
          </a:prstGeom>
        </p:spPr>
      </p:pic>
      <p:sp>
        <p:nvSpPr>
          <p:cNvPr id="2" name="文本框 1">
            <a:extLst>
              <a:ext uri="{FF2B5EF4-FFF2-40B4-BE49-F238E27FC236}">
                <a16:creationId xmlns:a16="http://schemas.microsoft.com/office/drawing/2014/main" id="{AD06635A-14D1-211C-0757-9E756B298652}"/>
              </a:ext>
            </a:extLst>
          </p:cNvPr>
          <p:cNvSpPr txBox="1"/>
          <p:nvPr/>
        </p:nvSpPr>
        <p:spPr>
          <a:xfrm>
            <a:off x="5311034" y="371771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77" name="yt_shape_12177"/>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如图，已知</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的对角线</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，其周长为</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白正" pitchFamily="24"/>
                <a:ea typeface="宋体" pitchFamily="24"/>
              </a:rPr>
              <a:t>，且</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O</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的周长比</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O</a:t>
            </a: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的周长大</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，求</a:t>
            </a:r>
            <a:r>
              <a:rPr lang="en-US" altLang="zh-CN" sz="2400" b="0" i="0" u="none">
                <a:solidFill>
                  <a:srgbClr val="000000"/>
                </a:solidFill>
                <a:effectLst/>
                <a:latin typeface="Times New Roman" pitchFamily="24"/>
                <a:ea typeface="Times New Roman" pitchFamily="24"/>
              </a:rPr>
              <a:t>AB</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的长</a:t>
            </a:r>
            <a:r>
              <a:rPr lang="en-US" altLang="zh-CN" sz="2400" b="0" i="0" u="none">
                <a:solidFill>
                  <a:srgbClr val="000000"/>
                </a:solidFill>
                <a:effectLst/>
                <a:latin typeface="Times New Roman" pitchFamily="24"/>
                <a:ea typeface="Times New Roman" pitchFamily="24"/>
              </a:rPr>
              <a:t>.</a:t>
            </a:r>
          </a:p>
        </p:txBody>
      </p:sp>
      <p:pic>
        <p:nvPicPr>
          <p:cNvPr id="12178" name="yt_image_12178" title="H_91.53">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10056440" y="1628800"/>
            <a:ext cx="1251585" cy="1162431"/>
          </a:xfrm>
          <a:prstGeom prst="rect">
            <a:avLst/>
          </a:prstGeom>
          <a:noFill/>
          <a:extLst>
            <a:ext uri="{909E8E84-426E-40DD-AFC4-6F175D3DCCD1}">
              <a14:hiddenFill xmlns:a14="http://schemas.microsoft.com/office/drawing/2010/main">
                <a:solidFill>
                  <a:srgbClr val="FFFFFF"/>
                </a:solidFill>
              </a14:hiddenFill>
            </a:ext>
          </a:extLst>
        </p:spPr>
      </p:pic>
      <p:sp>
        <p:nvSpPr>
          <p:cNvPr id="12180" name="yt_shape_12180"/>
          <p:cNvSpPr txBox="1"/>
          <p:nvPr/>
        </p:nvSpPr>
        <p:spPr>
          <a:xfrm>
            <a:off x="540000" y="1855453"/>
            <a:ext cx="8080738" cy="3309304"/>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alpha val="0"/>
                  </a:srgbClr>
                </a:solidFill>
                <a:effectLst/>
                <a:latin typeface="白正" pitchFamily="24"/>
                <a:ea typeface="楷体" pitchFamily="24"/>
              </a:rPr>
              <a:t>解：</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的对角线</a:t>
            </a:r>
            <a:r>
              <a:rPr lang="en-US" altLang="zh-CN" sz="2400" b="0" i="0"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BD</a:t>
            </a:r>
            <a:r>
              <a:rPr lang="zh-CN" altLang="zh-CN" sz="2400" b="0" i="0" u="none">
                <a:solidFill>
                  <a:srgbClr val="FF0000">
                    <a:alpha val="0"/>
                  </a:srgbClr>
                </a:solidFill>
                <a:effectLst/>
                <a:latin typeface="白正" pitchFamily="24"/>
                <a:ea typeface="楷体" pitchFamily="24"/>
              </a:rPr>
              <a:t>相交于点</a:t>
            </a:r>
            <a:r>
              <a:rPr lang="en-US" altLang="zh-CN" sz="2400" b="0" i="1" u="none">
                <a:solidFill>
                  <a:srgbClr val="FF0000">
                    <a:alpha val="0"/>
                  </a:srgbClr>
                </a:solidFill>
                <a:effectLst/>
                <a:latin typeface="Times New Roman" pitchFamily="24"/>
                <a:ea typeface="Times New Roman" pitchFamily="24"/>
              </a:rPr>
              <a:t>O</a:t>
            </a:r>
            <a:r>
              <a:rPr lang="zh-CN" altLang="zh-CN" sz="2400" b="0" i="0" u="none">
                <a:solidFill>
                  <a:srgbClr val="FF0000">
                    <a:alpha val="0"/>
                  </a:srgbClr>
                </a:solidFill>
                <a:effectLst/>
                <a:latin typeface="白正" pitchFamily="24"/>
                <a:ea typeface="楷体" pitchFamily="24"/>
              </a:rPr>
              <a:t>，其周长为</a:t>
            </a:r>
            <a:r>
              <a:rPr lang="en-US" altLang="zh-CN" sz="2400" b="0" i="0" u="none">
                <a:solidFill>
                  <a:srgbClr val="FF0000">
                    <a:alpha val="0"/>
                  </a:srgbClr>
                </a:solidFill>
                <a:effectLst/>
                <a:latin typeface="Times New Roman" pitchFamily="24"/>
                <a:ea typeface="Times New Roman" pitchFamily="24"/>
              </a:rPr>
              <a:t>20</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CB.</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en-US" altLang="zh-CN" sz="2400" b="0" i="0" u="none">
                <a:solidFill>
                  <a:srgbClr val="FF0000">
                    <a:alpha val="0"/>
                  </a:srgbClr>
                </a:solidFill>
                <a:effectLst/>
                <a:latin typeface="宋体" pitchFamily="24"/>
                <a:ea typeface="宋体" pitchFamily="24"/>
              </a:rPr>
              <a:t>①</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白正" pitchFamily="24"/>
                <a:ea typeface="楷体" pitchFamily="24"/>
              </a:rPr>
              <a:t>的周长比</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白正" pitchFamily="24"/>
                <a:ea typeface="楷体" pitchFamily="24"/>
              </a:rPr>
              <a:t>的周长大</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en-US" altLang="zh-CN" sz="2400" b="0" i="0" u="none">
                <a:solidFill>
                  <a:srgbClr val="FF0000">
                    <a:alpha val="0"/>
                  </a:srgbClr>
                </a:solidFill>
                <a:effectLst/>
                <a:latin typeface="宋体" pitchFamily="24"/>
                <a:ea typeface="宋体" pitchFamily="24"/>
              </a:rPr>
              <a:t>②</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7E53B377-D3D0-D287-C10F-0341CD654C5D}"/>
              </a:ext>
            </a:extLst>
          </p:cNvPr>
          <p:cNvSpPr txBox="1"/>
          <p:nvPr/>
        </p:nvSpPr>
        <p:spPr>
          <a:xfrm>
            <a:off x="449989" y="1808647"/>
            <a:ext cx="8182673"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的对角线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相交于点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，其周长为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3394211B-F385-B002-3760-704554F6CDC4}"/>
              </a:ext>
            </a:extLst>
          </p:cNvPr>
          <p:cNvSpPr txBox="1"/>
          <p:nvPr/>
        </p:nvSpPr>
        <p:spPr>
          <a:xfrm>
            <a:off x="449989" y="2284135"/>
            <a:ext cx="48917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4C6C75E0-11D0-F838-0AB3-B4B2DE4438DE}"/>
              </a:ext>
            </a:extLst>
          </p:cNvPr>
          <p:cNvSpPr txBox="1"/>
          <p:nvPr/>
        </p:nvSpPr>
        <p:spPr>
          <a:xfrm>
            <a:off x="449989" y="2759623"/>
            <a:ext cx="1408812"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CB.</a:t>
            </a:r>
            <a:endParaRPr lang="zh-CN" altLang="en-US">
              <a:solidFill>
                <a:srgbClr val="FF0000"/>
              </a:solidFill>
            </a:endParaRPr>
          </a:p>
        </p:txBody>
      </p:sp>
      <p:sp>
        <p:nvSpPr>
          <p:cNvPr id="5" name="文本框 4">
            <a:extLst>
              <a:ext uri="{FF2B5EF4-FFF2-40B4-BE49-F238E27FC236}">
                <a16:creationId xmlns:a16="http://schemas.microsoft.com/office/drawing/2014/main" id="{FC69B469-CA42-1CF9-7ACA-22E45A21F6B8}"/>
              </a:ext>
            </a:extLst>
          </p:cNvPr>
          <p:cNvSpPr txBox="1"/>
          <p:nvPr/>
        </p:nvSpPr>
        <p:spPr>
          <a:xfrm>
            <a:off x="449989" y="3235111"/>
            <a:ext cx="2610549"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①</a:t>
            </a:r>
            <a:endParaRPr lang="zh-CN" altLang="en-US">
              <a:solidFill>
                <a:srgbClr val="FF0000"/>
              </a:solidFill>
            </a:endParaRPr>
          </a:p>
        </p:txBody>
      </p:sp>
      <p:sp>
        <p:nvSpPr>
          <p:cNvPr id="6" name="文本框 5">
            <a:extLst>
              <a:ext uri="{FF2B5EF4-FFF2-40B4-BE49-F238E27FC236}">
                <a16:creationId xmlns:a16="http://schemas.microsoft.com/office/drawing/2014/main" id="{47135EEC-9EE4-3039-920D-49E84AE2F3FD}"/>
              </a:ext>
            </a:extLst>
          </p:cNvPr>
          <p:cNvSpPr txBox="1"/>
          <p:nvPr/>
        </p:nvSpPr>
        <p:spPr>
          <a:xfrm>
            <a:off x="449989" y="3710599"/>
            <a:ext cx="5261673"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的周长比</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的周长大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57F42F81-3A9D-0E49-6094-21A37BD87475}"/>
              </a:ext>
            </a:extLst>
          </p:cNvPr>
          <p:cNvSpPr txBox="1"/>
          <p:nvPr/>
        </p:nvSpPr>
        <p:spPr>
          <a:xfrm>
            <a:off x="449989" y="4186087"/>
            <a:ext cx="5695061"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endParaRPr lang="zh-CN" altLang="en-US">
              <a:solidFill>
                <a:srgbClr val="FF0000"/>
              </a:solidFill>
            </a:endParaRPr>
          </a:p>
        </p:txBody>
      </p:sp>
      <p:sp>
        <p:nvSpPr>
          <p:cNvPr id="8" name="文本框 7">
            <a:extLst>
              <a:ext uri="{FF2B5EF4-FFF2-40B4-BE49-F238E27FC236}">
                <a16:creationId xmlns:a16="http://schemas.microsoft.com/office/drawing/2014/main" id="{EC1B6331-2F44-98E5-DAE4-CAEAE4D58745}"/>
              </a:ext>
            </a:extLst>
          </p:cNvPr>
          <p:cNvSpPr txBox="1"/>
          <p:nvPr/>
        </p:nvSpPr>
        <p:spPr>
          <a:xfrm>
            <a:off x="449989" y="4661575"/>
            <a:ext cx="2458149"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endParaRPr lang="zh-CN" altLang="en-US">
              <a:solidFill>
                <a:srgbClr val="FF0000"/>
              </a:solidFill>
            </a:endParaRPr>
          </a:p>
        </p:txBody>
      </p:sp>
      <p:sp>
        <p:nvSpPr>
          <p:cNvPr id="12" name="yt_shape_12183"/>
          <p:cNvSpPr txBox="1"/>
          <p:nvPr/>
        </p:nvSpPr>
        <p:spPr>
          <a:xfrm>
            <a:off x="540000" y="5137063"/>
            <a:ext cx="2813271" cy="1388778"/>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①</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②</a:t>
            </a:r>
            <a:r>
              <a:rPr lang="zh-CN" altLang="zh-CN" sz="2400" b="0" i="0" u="none">
                <a:solidFill>
                  <a:srgbClr val="FF0000">
                    <a:alpha val="0"/>
                  </a:srgbClr>
                </a:solidFill>
                <a:effectLst/>
                <a:latin typeface="白正" pitchFamily="24"/>
                <a:ea typeface="楷体" pitchFamily="24"/>
              </a:rPr>
              <a:t>，得</a:t>
            </a:r>
            <a:r>
              <a:rPr lang="en-US" altLang="zh-CN" sz="2400" b="0" i="0" u="none">
                <a:solidFill>
                  <a:srgbClr val="FF0000">
                    <a:alpha val="0"/>
                  </a:srgbClr>
                </a:solidFill>
                <a:effectLst/>
                <a:latin typeface="Times New Roman" pitchFamily="24"/>
                <a:ea typeface="Times New Roman" pitchFamily="24"/>
              </a:rPr>
              <a:t>2AB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a:t>
            </a:r>
            <a:r>
              <a:rPr lang="zh-CN" altLang="zh-CN" sz="100" b="0" i="0" u="none">
                <a:noFill/>
                <a:effectLst/>
                <a:latin typeface="白正"/>
                <a:ea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100" b="0" i="0" u="none">
                <a:noFill/>
                <a:effectLst/>
                <a:latin typeface="白正"/>
                <a:ea typeface="宋体"/>
              </a:rPr>
              <a:t>⁠</a:t>
            </a:r>
          </a:p>
        </p:txBody>
      </p:sp>
      <p:sp>
        <p:nvSpPr>
          <p:cNvPr id="13" name="文本框 12">
            <a:extLst>
              <a:ext uri="{FF2B5EF4-FFF2-40B4-BE49-F238E27FC236}">
                <a16:creationId xmlns:a16="http://schemas.microsoft.com/office/drawing/2014/main" id="{48FD71FC-BDD1-7562-C04A-B1F4444168AF}"/>
              </a:ext>
            </a:extLst>
          </p:cNvPr>
          <p:cNvSpPr txBox="1"/>
          <p:nvPr/>
        </p:nvSpPr>
        <p:spPr>
          <a:xfrm>
            <a:off x="449989" y="5090257"/>
            <a:ext cx="2966149"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①</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a:t>
            </a:r>
            <a:endParaRPr lang="zh-CN" altLang="en-US">
              <a:solidFill>
                <a:srgbClr val="FF0000"/>
              </a:solidFill>
            </a:endParaRPr>
          </a:p>
        </p:txBody>
      </p:sp>
      <p:sp>
        <p:nvSpPr>
          <p:cNvPr id="14" name="文本框 13">
            <a:extLst>
              <a:ext uri="{FF2B5EF4-FFF2-40B4-BE49-F238E27FC236}">
                <a16:creationId xmlns:a16="http://schemas.microsoft.com/office/drawing/2014/main" id="{A1D55966-5322-E387-9A78-EC1D77547818}"/>
              </a:ext>
            </a:extLst>
          </p:cNvPr>
          <p:cNvSpPr txBox="1"/>
          <p:nvPr/>
        </p:nvSpPr>
        <p:spPr>
          <a:xfrm>
            <a:off x="449989" y="5565745"/>
            <a:ext cx="1442149"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a:t>
            </a:r>
            <a:endParaRPr lang="zh-CN" altLang="en-US">
              <a:solidFill>
                <a:srgbClr val="FF0000"/>
              </a:solidFill>
            </a:endParaRPr>
          </a:p>
        </p:txBody>
      </p:sp>
      <p:sp>
        <p:nvSpPr>
          <p:cNvPr id="15" name="文本框 14">
            <a:extLst>
              <a:ext uri="{FF2B5EF4-FFF2-40B4-BE49-F238E27FC236}">
                <a16:creationId xmlns:a16="http://schemas.microsoft.com/office/drawing/2014/main" id="{D8B1D1C4-85B7-7501-951F-70168F632088}"/>
              </a:ext>
            </a:extLst>
          </p:cNvPr>
          <p:cNvSpPr txBox="1"/>
          <p:nvPr/>
        </p:nvSpPr>
        <p:spPr>
          <a:xfrm>
            <a:off x="449989" y="6041233"/>
            <a:ext cx="1424687"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blinds(horizontal)">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xEl>
                                              <p:pRg st="0" end="0"/>
                                            </p:txEl>
                                          </p:spTgt>
                                        </p:tgtEl>
                                        <p:attrNameLst>
                                          <p:attrName>style.visibility</p:attrName>
                                        </p:attrNameLst>
                                      </p:cBhvr>
                                      <p:to>
                                        <p:strVal val="visible"/>
                                      </p:to>
                                    </p:set>
                                    <p:animEffect transition="in" filter="blinds(horizontal)">
                                      <p:cBhvr>
                                        <p:cTn id="47" dur="500"/>
                                        <p:tgtEl>
                                          <p:spTgt spid="1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xEl>
                                              <p:pRg st="0" end="0"/>
                                            </p:txEl>
                                          </p:spTgt>
                                        </p:tgtEl>
                                        <p:attrNameLst>
                                          <p:attrName>style.visibility</p:attrName>
                                        </p:attrNameLst>
                                      </p:cBhvr>
                                      <p:to>
                                        <p:strVal val="visible"/>
                                      </p:to>
                                    </p:set>
                                    <p:animEffect transition="in" filter="blinds(horizontal)">
                                      <p:cBhvr>
                                        <p:cTn id="5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13" grpId="0" build="allAtOnce"/>
      <p:bldP spid="14" grpId="0" build="allAtOnce"/>
      <p:bldP spid="1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84" name="yt_shape_12184"/>
          <p:cNvSpPr txBox="1"/>
          <p:nvPr/>
        </p:nvSpPr>
        <p:spPr>
          <a:xfrm>
            <a:off x="540000" y="2040374"/>
            <a:ext cx="5677836"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平行四边形中面积的有关计算</a:t>
            </a:r>
          </a:p>
        </p:txBody>
      </p:sp>
      <p:sp>
        <p:nvSpPr>
          <p:cNvPr id="12185" name="yt_shape_12185"/>
          <p:cNvSpPr txBox="1"/>
          <p:nvPr/>
        </p:nvSpPr>
        <p:spPr>
          <a:xfrm>
            <a:off x="540119" y="254468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是对角线</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的交点</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若</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O</a:t>
            </a: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的面积是</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的面积是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189" name="yt_table_12189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08485863"/>
              </p:ext>
            </p:extLst>
          </p:nvPr>
        </p:nvGraphicFramePr>
        <p:xfrm>
          <a:off x="540000" y="3504119"/>
          <a:ext cx="7505066" cy="475488"/>
        </p:xfrm>
        <a:graphic>
          <a:graphicData uri="http://schemas.openxmlformats.org/drawingml/2006/table">
            <a:tbl>
              <a:tblPr/>
              <a:tblGrid>
                <a:gridCol w="2118043">
                  <a:extLst>
                    <a:ext uri="{9D8B030D-6E8A-4147-A177-3AD203B41FA5}">
                      <a16:colId xmlns:a16="http://schemas.microsoft.com/office/drawing/2014/main" val="10337"/>
                    </a:ext>
                  </a:extLst>
                </a:gridCol>
                <a:gridCol w="2100580">
                  <a:extLst>
                    <a:ext uri="{9D8B030D-6E8A-4147-A177-3AD203B41FA5}">
                      <a16:colId xmlns:a16="http://schemas.microsoft.com/office/drawing/2014/main" val="10338"/>
                    </a:ext>
                  </a:extLst>
                </a:gridCol>
                <a:gridCol w="2100580">
                  <a:extLst>
                    <a:ext uri="{9D8B030D-6E8A-4147-A177-3AD203B41FA5}">
                      <a16:colId xmlns:a16="http://schemas.microsoft.com/office/drawing/2014/main" val="10339"/>
                    </a:ext>
                  </a:extLst>
                </a:gridCol>
                <a:gridCol w="1185863">
                  <a:extLst>
                    <a:ext uri="{9D8B030D-6E8A-4147-A177-3AD203B41FA5}">
                      <a16:colId xmlns:a16="http://schemas.microsoft.com/office/drawing/2014/main" val="1034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B.15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D.25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7"/>
                  </a:ext>
                </a:extLst>
              </a:tr>
            </a:tbl>
          </a:graphicData>
        </a:graphic>
      </p:graphicFrame>
      <p:grpSp>
        <p:nvGrpSpPr>
          <p:cNvPr id="12186" name="yt_shape_12186_skip" title="H_131.8011">
            <a:extLst>
              <a:ext uri="{FF2B5EF4-FFF2-40B4-BE49-F238E27FC236}">
                <a16:creationId xmlns:a16="http://schemas.microsoft.com/office/drawing/2014/main" id="{249740F1-2B05-4C5A-B423-6F681AEFABC2}"/>
              </a:ext>
            </a:extLst>
          </p:cNvPr>
          <p:cNvGrpSpPr/>
          <p:nvPr/>
        </p:nvGrpSpPr>
        <p:grpSpPr>
          <a:xfrm>
            <a:off x="9517115" y="3504119"/>
            <a:ext cx="2132838" cy="1673874"/>
            <a:chOff x="0" y="0"/>
            <a:chExt cx="2132838" cy="1673874"/>
          </a:xfrm>
        </p:grpSpPr>
        <p:pic>
          <p:nvPicPr>
            <p:cNvPr id="2" name="yt_image_12186">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2132838" cy="1277874"/>
            </a:xfrm>
            <a:prstGeom prst="rect">
              <a:avLst/>
            </a:prstGeom>
            <a:noFill/>
            <a:extLst>
              <a:ext uri="{909E8E84-426E-40DD-AFC4-6F175D3DCCD1}">
                <a14:hiddenFill xmlns:a14="http://schemas.microsoft.com/office/drawing/2010/main">
                  <a:solidFill>
                    <a:srgbClr val="FFFFFF"/>
                  </a:solidFill>
                </a14:hiddenFill>
              </a:ext>
            </a:extLst>
          </p:spPr>
        </p:pic>
        <p:sp>
          <p:nvSpPr>
            <p:cNvPr id="12188" name="yt_shape_12188"/>
            <p:cNvSpPr txBox="1"/>
            <p:nvPr/>
          </p:nvSpPr>
          <p:spPr>
            <a:xfrm>
              <a:off x="533138" y="131387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题图</a:t>
              </a:r>
            </a:p>
          </p:txBody>
        </p:sp>
      </p:grpSp>
      <p:pic>
        <p:nvPicPr>
          <p:cNvPr id="4" name="yt_shape_1698822131069">
            <a:extLst>
              <a:ext uri="{FF2B5EF4-FFF2-40B4-BE49-F238E27FC236}">
                <a16:creationId xmlns:a16="http://schemas.microsoft.com/office/drawing/2014/main" id="{8FC49F36-157A-FA99-5360-EB4719DBD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082051"/>
            <a:ext cx="1355917" cy="365782"/>
          </a:xfrm>
          <a:prstGeom prst="rect">
            <a:avLst/>
          </a:prstGeom>
        </p:spPr>
      </p:pic>
      <p:sp>
        <p:nvSpPr>
          <p:cNvPr id="3" name="文本框 2">
            <a:extLst>
              <a:ext uri="{FF2B5EF4-FFF2-40B4-BE49-F238E27FC236}">
                <a16:creationId xmlns:a16="http://schemas.microsoft.com/office/drawing/2014/main" id="{B96C393C-5B53-849E-CE4A-AF4F5C0B0935}"/>
              </a:ext>
            </a:extLst>
          </p:cNvPr>
          <p:cNvSpPr txBox="1"/>
          <p:nvPr/>
        </p:nvSpPr>
        <p:spPr>
          <a:xfrm>
            <a:off x="3421908" y="297336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91" name="yt_shape_12191"/>
          <p:cNvSpPr txBox="1"/>
          <p:nvPr/>
        </p:nvSpPr>
        <p:spPr>
          <a:xfrm>
            <a:off x="540119" y="103968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如图，</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的两条对角线</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DB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的面积为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24</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2195" name="yt_shape_12195"/>
          <p:cNvSpPr txBox="1"/>
          <p:nvPr/>
        </p:nvSpPr>
        <p:spPr>
          <a:xfrm>
            <a:off x="540000" y="3634657"/>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192" name="yt_shape_12192" title="H_112.811104">
            <a:extLst>
              <a:ext uri="{FF2B5EF4-FFF2-40B4-BE49-F238E27FC236}">
                <a16:creationId xmlns:a16="http://schemas.microsoft.com/office/drawing/2014/main" id="{249740F1-2B05-4C5A-B423-6F681AEFABC2}"/>
              </a:ext>
            </a:extLst>
          </p:cNvPr>
          <p:cNvGrpSpPr/>
          <p:nvPr/>
        </p:nvGrpSpPr>
        <p:grpSpPr>
          <a:xfrm>
            <a:off x="5372480" y="2151484"/>
            <a:ext cx="1447038" cy="1432701"/>
            <a:chOff x="0" y="0"/>
            <a:chExt cx="1447038" cy="1432701"/>
          </a:xfrm>
        </p:grpSpPr>
        <p:pic>
          <p:nvPicPr>
            <p:cNvPr id="2" name="yt_image_12192">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1447038" cy="1036701"/>
            </a:xfrm>
            <a:prstGeom prst="rect">
              <a:avLst/>
            </a:prstGeom>
            <a:noFill/>
            <a:extLst>
              <a:ext uri="{909E8E84-426E-40DD-AFC4-6F175D3DCCD1}">
                <a14:hiddenFill xmlns:a14="http://schemas.microsoft.com/office/drawing/2010/main">
                  <a:solidFill>
                    <a:srgbClr val="FFFFFF"/>
                  </a:solidFill>
                </a14:hiddenFill>
              </a:ext>
            </a:extLst>
          </p:spPr>
        </p:pic>
        <p:sp>
          <p:nvSpPr>
            <p:cNvPr id="12194" name="yt_shape_12194"/>
            <p:cNvSpPr txBox="1"/>
            <p:nvPr/>
          </p:nvSpPr>
          <p:spPr>
            <a:xfrm>
              <a:off x="190238" y="107270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题图</a:t>
              </a:r>
            </a:p>
          </p:txBody>
        </p:sp>
      </p:grpSp>
      <p:sp>
        <p:nvSpPr>
          <p:cNvPr id="12196" name="yt_shape_12196"/>
          <p:cNvSpPr txBox="1"/>
          <p:nvPr/>
        </p:nvSpPr>
        <p:spPr>
          <a:xfrm>
            <a:off x="540119" y="400809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如图，在</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中，对角线</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相交于点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，过点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的直线分别交</a:t>
            </a:r>
            <a:r>
              <a:rPr lang="en-US" altLang="zh-CN" sz="2400" b="0" i="0" u="none">
                <a:solidFill>
                  <a:srgbClr val="000000"/>
                </a:solidFill>
                <a:effectLst/>
                <a:latin typeface="Times New Roman" pitchFamily="24"/>
                <a:ea typeface="Times New Roman" pitchFamily="24"/>
              </a:rPr>
              <a:t>AD</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于点</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白正"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白正" pitchFamily="24"/>
                <a:ea typeface="宋体" pitchFamily="24"/>
              </a:rPr>
              <a:t>，若</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ON</a:t>
            </a:r>
            <a:r>
              <a:rPr lang="zh-CN" altLang="zh-CN" sz="2400" b="0" i="0" u="none">
                <a:solidFill>
                  <a:srgbClr val="000000"/>
                </a:solidFill>
                <a:effectLst/>
                <a:latin typeface="白正" pitchFamily="24"/>
                <a:ea typeface="宋体" pitchFamily="24"/>
              </a:rPr>
              <a:t>的面积为</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OM</a:t>
            </a:r>
            <a:r>
              <a:rPr lang="zh-CN" altLang="zh-CN" sz="2400" b="0" i="0" u="none">
                <a:solidFill>
                  <a:srgbClr val="000000"/>
                </a:solidFill>
                <a:effectLst/>
                <a:latin typeface="白正" pitchFamily="24"/>
                <a:ea typeface="宋体" pitchFamily="24"/>
              </a:rPr>
              <a:t>的面积为</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，则</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O</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的面积为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12197" name="yt_image_1219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5144452" y="5119896"/>
            <a:ext cx="1903095" cy="105841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DBF77A84-F3E3-6720-0F1D-7B8E1B3EE1F7}"/>
              </a:ext>
            </a:extLst>
          </p:cNvPr>
          <p:cNvSpPr txBox="1"/>
          <p:nvPr/>
        </p:nvSpPr>
        <p:spPr>
          <a:xfrm>
            <a:off x="3117108" y="1468367"/>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CAB4591-6CD8-118A-263D-9319AE907C71}"/>
              </a:ext>
            </a:extLst>
          </p:cNvPr>
          <p:cNvSpPr txBox="1"/>
          <p:nvPr/>
        </p:nvSpPr>
        <p:spPr>
          <a:xfrm>
            <a:off x="10494221" y="4436779"/>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199" name="yt_shape_12199"/>
          <p:cNvSpPr txBox="1"/>
          <p:nvPr/>
        </p:nvSpPr>
        <p:spPr>
          <a:xfrm>
            <a:off x="540120" y="92052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如图，在平行四边形</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中，</a:t>
            </a:r>
            <a:r>
              <a:rPr lang="en-US" altLang="zh-CN" sz="2400" b="0" i="0" u="none" dirty="0">
                <a:solidFill>
                  <a:srgbClr val="000000"/>
                </a:solidFill>
                <a:effectLst/>
                <a:latin typeface="Times New Roman" pitchFamily="24"/>
                <a:ea typeface="Times New Roman" pitchFamily="24"/>
              </a:rPr>
              <a:t>DE</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于点</a:t>
            </a:r>
            <a:r>
              <a:rPr lang="en-US" altLang="zh-CN" sz="2400" b="0" i="0"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DF</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于点</a:t>
            </a:r>
            <a:r>
              <a:rPr lang="en-US" altLang="zh-CN" sz="2400" b="0" i="0"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，平行四边形</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的周长为</a:t>
            </a:r>
            <a:r>
              <a:rPr lang="en-US" altLang="zh-CN" sz="2400" b="0" i="0" u="none" dirty="0">
                <a:solidFill>
                  <a:srgbClr val="000000"/>
                </a:solidFill>
                <a:effectLst/>
                <a:latin typeface="Times New Roman" pitchFamily="24"/>
                <a:ea typeface="Times New Roman" pitchFamily="24"/>
              </a:rPr>
              <a:t>50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DE</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DF</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12.</a:t>
            </a:r>
          </a:p>
        </p:txBody>
      </p:sp>
      <p:pic>
        <p:nvPicPr>
          <p:cNvPr id="12200" name="yt_image_12200" title="H_71.28">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048328" y="2032325"/>
            <a:ext cx="1850517" cy="905256"/>
          </a:xfrm>
          <a:prstGeom prst="rect">
            <a:avLst/>
          </a:prstGeom>
          <a:noFill/>
          <a:extLst>
            <a:ext uri="{909E8E84-426E-40DD-AFC4-6F175D3DCCD1}">
              <a14:hiddenFill xmlns:a14="http://schemas.microsoft.com/office/drawing/2010/main">
                <a:solidFill>
                  <a:srgbClr val="FFFFFF"/>
                </a:solidFill>
              </a14:hiddenFill>
            </a:ext>
          </a:extLst>
        </p:spPr>
      </p:pic>
      <p:sp>
        <p:nvSpPr>
          <p:cNvPr id="12202" name="yt_shape_12202"/>
          <p:cNvSpPr txBox="1"/>
          <p:nvPr/>
        </p:nvSpPr>
        <p:spPr>
          <a:xfrm>
            <a:off x="540000" y="1844824"/>
            <a:ext cx="4472378"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a:t>
            </a:r>
            <a:r>
              <a:rPr lang="en-US" altLang="zh-CN" sz="2400" b="0" i="0"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的长度；</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求平行四边形</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的面积</a:t>
            </a:r>
            <a:r>
              <a:rPr lang="en-US" altLang="zh-CN" sz="2400" b="0" i="0" u="none" dirty="0" smtClean="0">
                <a:solidFill>
                  <a:srgbClr val="000000"/>
                </a:solidFill>
                <a:effectLst/>
                <a:latin typeface="Times New Roman" pitchFamily="24"/>
                <a:ea typeface="Times New Roman" pitchFamily="24"/>
              </a:rPr>
              <a:t>.</a:t>
            </a:r>
            <a:endParaRPr lang="zh-CN" altLang="zh-CN" sz="100" b="0" i="0" u="none" dirty="0">
              <a:noFill/>
              <a:effectLst/>
              <a:latin typeface="白正"/>
              <a:ea typeface="宋体"/>
            </a:endParaRPr>
          </a:p>
        </p:txBody>
      </p:sp>
      <p:sp>
        <p:nvSpPr>
          <p:cNvPr id="2" name="文本框 1">
            <a:extLst>
              <a:ext uri="{FF2B5EF4-FFF2-40B4-BE49-F238E27FC236}">
                <a16:creationId xmlns:a16="http://schemas.microsoft.com/office/drawing/2014/main" id="{5BFEF1A4-69B1-A931-A259-C2764AFCA3DB}"/>
              </a:ext>
            </a:extLst>
          </p:cNvPr>
          <p:cNvSpPr txBox="1"/>
          <p:nvPr/>
        </p:nvSpPr>
        <p:spPr>
          <a:xfrm>
            <a:off x="449989" y="2708920"/>
            <a:ext cx="4828286" cy="533988"/>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的周长为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50</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F4281843-A6CB-7215-343F-76674E187B01}"/>
              </a:ext>
            </a:extLst>
          </p:cNvPr>
          <p:cNvSpPr txBox="1"/>
          <p:nvPr/>
        </p:nvSpPr>
        <p:spPr>
          <a:xfrm>
            <a:off x="449989" y="3140968"/>
            <a:ext cx="3372548" cy="533988"/>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50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25.</a:t>
            </a:r>
            <a:endParaRPr lang="zh-CN" altLang="en-US" dirty="0">
              <a:solidFill>
                <a:srgbClr val="FF0000"/>
              </a:solidFill>
            </a:endParaRPr>
          </a:p>
        </p:txBody>
      </p:sp>
      <p:sp>
        <p:nvSpPr>
          <p:cNvPr id="4" name="文本框 3">
            <a:extLst>
              <a:ext uri="{FF2B5EF4-FFF2-40B4-BE49-F238E27FC236}">
                <a16:creationId xmlns:a16="http://schemas.microsoft.com/office/drawing/2014/main" id="{F0E0D212-31A5-9EF3-DE96-A8BA994A4AA4}"/>
              </a:ext>
            </a:extLst>
          </p:cNvPr>
          <p:cNvSpPr txBox="1"/>
          <p:nvPr/>
        </p:nvSpPr>
        <p:spPr>
          <a:xfrm>
            <a:off x="449989" y="3573016"/>
            <a:ext cx="3718623" cy="533988"/>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设</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，则</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5" name="文本框 4">
            <a:extLst>
              <a:ext uri="{FF2B5EF4-FFF2-40B4-BE49-F238E27FC236}">
                <a16:creationId xmlns:a16="http://schemas.microsoft.com/office/drawing/2014/main" id="{DC35A697-C6EF-35E3-9A44-9B8B724C904E}"/>
              </a:ext>
            </a:extLst>
          </p:cNvPr>
          <p:cNvSpPr txBox="1"/>
          <p:nvPr/>
        </p:nvSpPr>
        <p:spPr>
          <a:xfrm>
            <a:off x="449989" y="4005064"/>
            <a:ext cx="4447286" cy="533988"/>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根据平行四边形的面积公式可得</a:t>
            </a:r>
            <a:endParaRPr lang="zh-CN" altLang="en-US" dirty="0">
              <a:solidFill>
                <a:srgbClr val="FF0000"/>
              </a:solidFill>
            </a:endParaRPr>
          </a:p>
        </p:txBody>
      </p:sp>
      <p:sp>
        <p:nvSpPr>
          <p:cNvPr id="6" name="文本框 5">
            <a:extLst>
              <a:ext uri="{FF2B5EF4-FFF2-40B4-BE49-F238E27FC236}">
                <a16:creationId xmlns:a16="http://schemas.microsoft.com/office/drawing/2014/main" id="{A4794AF8-0FE3-7AC9-FB0A-360D93A1F48C}"/>
              </a:ext>
            </a:extLst>
          </p:cNvPr>
          <p:cNvSpPr txBox="1"/>
          <p:nvPr/>
        </p:nvSpPr>
        <p:spPr>
          <a:xfrm>
            <a:off x="449989" y="4437112"/>
            <a:ext cx="2735961" cy="486025"/>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8</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0" name="yt_shape_12205"/>
          <p:cNvSpPr txBox="1"/>
          <p:nvPr/>
        </p:nvSpPr>
        <p:spPr>
          <a:xfrm>
            <a:off x="540000" y="5205983"/>
            <a:ext cx="1675139"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即</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100" b="0" i="0" u="none">
                <a:noFill/>
                <a:effectLst/>
                <a:latin typeface="白正"/>
                <a:ea typeface="宋体"/>
              </a:rPr>
              <a:t>⁠</a:t>
            </a:r>
          </a:p>
        </p:txBody>
      </p:sp>
      <p:sp>
        <p:nvSpPr>
          <p:cNvPr id="11" name="yt_shape_12206"/>
          <p:cNvSpPr txBox="1"/>
          <p:nvPr/>
        </p:nvSpPr>
        <p:spPr>
          <a:xfrm>
            <a:off x="540000" y="6165418"/>
            <a:ext cx="5062283"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DE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DE</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120.</a:t>
            </a:r>
            <a:r>
              <a:rPr lang="zh-CN" altLang="zh-CN" sz="100" b="0" i="0" u="none">
                <a:noFill/>
                <a:effectLst/>
                <a:latin typeface="白正"/>
                <a:ea typeface="宋体"/>
              </a:rPr>
              <a:t>⁠</a:t>
            </a:r>
          </a:p>
        </p:txBody>
      </p:sp>
      <p:sp>
        <p:nvSpPr>
          <p:cNvPr id="12" name="文本框 11">
            <a:extLst>
              <a:ext uri="{FF2B5EF4-FFF2-40B4-BE49-F238E27FC236}">
                <a16:creationId xmlns:a16="http://schemas.microsoft.com/office/drawing/2014/main" id="{2AEF8871-DC86-F9B0-1178-AB55CBB4F925}"/>
              </a:ext>
            </a:extLst>
          </p:cNvPr>
          <p:cNvSpPr txBox="1"/>
          <p:nvPr/>
        </p:nvSpPr>
        <p:spPr>
          <a:xfrm>
            <a:off x="449989" y="4869160"/>
            <a:ext cx="18390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解得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3" name="文本框 12">
            <a:extLst>
              <a:ext uri="{FF2B5EF4-FFF2-40B4-BE49-F238E27FC236}">
                <a16:creationId xmlns:a16="http://schemas.microsoft.com/office/drawing/2014/main" id="{996C741C-589F-9911-756D-956A3B482066}"/>
              </a:ext>
            </a:extLst>
          </p:cNvPr>
          <p:cNvSpPr txBox="1"/>
          <p:nvPr/>
        </p:nvSpPr>
        <p:spPr>
          <a:xfrm>
            <a:off x="449989" y="5301208"/>
            <a:ext cx="1594549"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即</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15.</a:t>
            </a:r>
            <a:endParaRPr lang="zh-CN" altLang="en-US" dirty="0">
              <a:solidFill>
                <a:srgbClr val="FF0000"/>
              </a:solidFill>
            </a:endParaRPr>
          </a:p>
        </p:txBody>
      </p:sp>
      <p:sp>
        <p:nvSpPr>
          <p:cNvPr id="14" name="文本框 13">
            <a:extLst>
              <a:ext uri="{FF2B5EF4-FFF2-40B4-BE49-F238E27FC236}">
                <a16:creationId xmlns:a16="http://schemas.microsoft.com/office/drawing/2014/main" id="{8693C861-2B90-9C46-7B28-1FA691F578CA}"/>
              </a:ext>
            </a:extLst>
          </p:cNvPr>
          <p:cNvSpPr txBox="1"/>
          <p:nvPr/>
        </p:nvSpPr>
        <p:spPr>
          <a:xfrm>
            <a:off x="449989" y="5733256"/>
            <a:ext cx="51934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15</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DE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DE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cs typeface="+mn-cs"/>
              </a:rPr>
              <a:t>，</a:t>
            </a:r>
            <a:endParaRPr lang="zh-CN" altLang="en-US" dirty="0">
              <a:solidFill>
                <a:srgbClr val="FF0000"/>
              </a:solidFill>
            </a:endParaRPr>
          </a:p>
        </p:txBody>
      </p:sp>
      <p:sp>
        <p:nvSpPr>
          <p:cNvPr id="15" name="文本框 14">
            <a:extLst>
              <a:ext uri="{FF2B5EF4-FFF2-40B4-BE49-F238E27FC236}">
                <a16:creationId xmlns:a16="http://schemas.microsoft.com/office/drawing/2014/main" id="{8F5C5C7B-69CF-B59E-048A-1A2FEC23E1C9}"/>
              </a:ext>
            </a:extLst>
          </p:cNvPr>
          <p:cNvSpPr txBox="1"/>
          <p:nvPr/>
        </p:nvSpPr>
        <p:spPr>
          <a:xfrm>
            <a:off x="449989" y="6165304"/>
            <a:ext cx="33011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mn-cs"/>
              </a:rPr>
              <a:t>S</a:t>
            </a:r>
            <a:r>
              <a:rPr kumimoji="0" lang="en-US" altLang="zh-CN" sz="2400" b="0" i="0" strike="noStrike" kern="1200" cap="none" spc="0" normalizeH="0" baseline="-25000" noProof="0" dirty="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15</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120.</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blinds(horizontal)">
                                      <p:cBhvr>
                                        <p:cTn id="4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12" grpId="0" build="allAtOnce"/>
      <p:bldP spid="13" grpId="0" build="allAtOnce"/>
      <p:bldP spid="14" grpId="0" build="allAtOnce"/>
      <p:bldP spid="1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08" name="yt_shape_12208"/>
          <p:cNvSpPr txBox="1"/>
          <p:nvPr/>
        </p:nvSpPr>
        <p:spPr>
          <a:xfrm>
            <a:off x="540000" y="1446701"/>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2207" name="yt_image_12207" title="H_50.04">
            <a:extLst>
              <a:ext uri="">
                <a16:creationId xmlns="" xmlns:a14="http://schemas.microsoft.com/office/drawing/2010/main" xmlns:a16="http://schemas.microsoft.com/office/drawing/2014/main" xmlns:mc="http://schemas.openxmlformats.org/markup-compatibility/2006" xmlns:p14="http://schemas.microsoft.com/office/powerpoint/2010/main" id="{5351258F-BC95-41E6-9372-C2FE361B0291}"/>
              </a:ext>
            </a:extLst>
          </p:cNvPr>
          <p:cNvPicPr>
            <a:picLocks noChangeAspect="1" noChangeArrowheads="1"/>
          </p:cNvPicPr>
          <p:nvPr/>
        </p:nvPicPr>
        <p:blipFill>
          <a:blip r:embed="rId2" cstate="print"/>
          <a:srcRect/>
          <a:stretch>
            <a:fillRect/>
          </a:stretch>
        </p:blipFill>
        <p:spPr bwMode="auto">
          <a:xfrm>
            <a:off x="540000" y="1446701"/>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2210" name="yt_shape_12210"/>
          <p:cNvSpPr txBox="1"/>
          <p:nvPr/>
        </p:nvSpPr>
        <p:spPr>
          <a:xfrm>
            <a:off x="540119" y="213285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如图，</a:t>
            </a:r>
            <a:r>
              <a:rPr lang="en-US" altLang="zh-CN" sz="2400" b="0" i="0" u="none">
                <a:solidFill>
                  <a:srgbClr val="000000"/>
                </a:solidFill>
                <a:effectLst/>
                <a:latin typeface="Times New Roman" pitchFamily="24"/>
                <a:ea typeface="Times New Roman" pitchFamily="24"/>
              </a:rPr>
              <a:t>▱ABCD</a:t>
            </a:r>
            <a:r>
              <a:rPr lang="zh-CN" altLang="zh-CN" sz="2400" b="0" i="0" u="none">
                <a:solidFill>
                  <a:srgbClr val="000000"/>
                </a:solidFill>
                <a:effectLst/>
                <a:latin typeface="白正" pitchFamily="24"/>
                <a:ea typeface="宋体" pitchFamily="24"/>
              </a:rPr>
              <a:t>中，</a:t>
            </a:r>
            <a:r>
              <a:rPr lang="en-US" altLang="zh-CN" sz="2400" b="0" i="0" u="none">
                <a:solidFill>
                  <a:srgbClr val="000000"/>
                </a:solidFill>
                <a:effectLst/>
                <a:latin typeface="Times New Roman" pitchFamily="24"/>
                <a:ea typeface="Times New Roman" pitchFamily="24"/>
              </a:rPr>
              <a:t>AC</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BD</a:t>
            </a:r>
            <a:r>
              <a:rPr lang="zh-CN" altLang="zh-CN" sz="2400" b="0" i="0" u="none">
                <a:solidFill>
                  <a:srgbClr val="000000"/>
                </a:solidFill>
                <a:effectLst/>
                <a:latin typeface="白正" pitchFamily="24"/>
                <a:ea typeface="宋体" pitchFamily="24"/>
              </a:rPr>
              <a:t>为对角线，</a:t>
            </a:r>
            <a:r>
              <a:rPr lang="en-US" altLang="zh-CN" sz="2400" b="0" i="0"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BC</a:t>
            </a:r>
            <a:r>
              <a:rPr lang="zh-CN" altLang="zh-CN" sz="2400" b="0" i="0" u="none">
                <a:solidFill>
                  <a:srgbClr val="000000"/>
                </a:solidFill>
                <a:effectLst/>
                <a:latin typeface="白正" pitchFamily="24"/>
                <a:ea typeface="宋体" pitchFamily="24"/>
              </a:rPr>
              <a:t>边上的高为</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，则阴影部分的面积为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212" name="yt_table_12212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27395190"/>
              </p:ext>
            </p:extLst>
          </p:nvPr>
        </p:nvGraphicFramePr>
        <p:xfrm>
          <a:off x="540000" y="3092291"/>
          <a:ext cx="7200266" cy="475488"/>
        </p:xfrm>
        <a:graphic>
          <a:graphicData uri="http://schemas.openxmlformats.org/drawingml/2006/table">
            <a:tbl>
              <a:tblPr/>
              <a:tblGrid>
                <a:gridCol w="1965643">
                  <a:extLst>
                    <a:ext uri="{9D8B030D-6E8A-4147-A177-3AD203B41FA5}">
                      <a16:colId xmlns:a16="http://schemas.microsoft.com/office/drawing/2014/main" val="10341"/>
                    </a:ext>
                  </a:extLst>
                </a:gridCol>
                <a:gridCol w="1948180">
                  <a:extLst>
                    <a:ext uri="{9D8B030D-6E8A-4147-A177-3AD203B41FA5}">
                      <a16:colId xmlns:a16="http://schemas.microsoft.com/office/drawing/2014/main" val="10342"/>
                    </a:ext>
                  </a:extLst>
                </a:gridCol>
                <a:gridCol w="2100580">
                  <a:extLst>
                    <a:ext uri="{9D8B030D-6E8A-4147-A177-3AD203B41FA5}">
                      <a16:colId xmlns:a16="http://schemas.microsoft.com/office/drawing/2014/main" val="10343"/>
                    </a:ext>
                  </a:extLst>
                </a:gridCol>
                <a:gridCol w="1185863">
                  <a:extLst>
                    <a:ext uri="{9D8B030D-6E8A-4147-A177-3AD203B41FA5}">
                      <a16:colId xmlns:a16="http://schemas.microsoft.com/office/drawing/2014/main" val="1034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D.24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8"/>
                  </a:ext>
                </a:extLst>
              </a:tr>
            </a:tbl>
          </a:graphicData>
        </a:graphic>
      </p:graphicFrame>
      <p:pic>
        <p:nvPicPr>
          <p:cNvPr id="12211" name="yt_image_12211_skip" title="H_88.11">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9910221" y="3092291"/>
            <a:ext cx="1739646" cy="111899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61A1223-F131-281A-1CDE-1BA3DEC6E2F5}"/>
              </a:ext>
            </a:extLst>
          </p:cNvPr>
          <p:cNvSpPr txBox="1"/>
          <p:nvPr/>
        </p:nvSpPr>
        <p:spPr>
          <a:xfrm>
            <a:off x="1974108" y="256153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8" name="yt_shape_12214"/>
          <p:cNvSpPr txBox="1"/>
          <p:nvPr/>
        </p:nvSpPr>
        <p:spPr>
          <a:xfrm>
            <a:off x="540119" y="437718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黑龙江省中考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在平行四边形</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中，</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的平分线将</a:t>
            </a:r>
            <a:r>
              <a:rPr lang="en-US" altLang="zh-CN" sz="2400" b="0" i="0"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白正" pitchFamily="24"/>
                <a:ea typeface="宋体" pitchFamily="24"/>
              </a:rPr>
              <a:t>边分成长度是</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和</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的两部分，则平行四边形</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的周长是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22</a:t>
            </a:r>
            <a:r>
              <a:rPr lang="zh-CN" altLang="zh-CN" sz="2400" b="0" i="0" u="sng" dirty="0">
                <a:solidFill>
                  <a:srgbClr val="FF0000">
                    <a:alpha val="0"/>
                  </a:srgbClr>
                </a:solidFill>
                <a:effectLst/>
                <a:uFill>
                  <a:solidFill>
                    <a:srgbClr val="000000"/>
                  </a:solidFill>
                </a:uFill>
                <a:latin typeface="白正" pitchFamily="24"/>
                <a:ea typeface="楷体" pitchFamily="24"/>
              </a:rPr>
              <a:t>或</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20</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
        <p:nvSpPr>
          <p:cNvPr id="9" name="文本框 8">
            <a:extLst>
              <a:ext uri="{FF2B5EF4-FFF2-40B4-BE49-F238E27FC236}">
                <a16:creationId xmlns:a16="http://schemas.microsoft.com/office/drawing/2014/main" id="{54BD5ADE-41B3-6AA3-BC63-AAF73AC17A84}"/>
              </a:ext>
            </a:extLst>
          </p:cNvPr>
          <p:cNvSpPr txBox="1"/>
          <p:nvPr/>
        </p:nvSpPr>
        <p:spPr>
          <a:xfrm>
            <a:off x="6174633" y="4805869"/>
            <a:ext cx="13992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9"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14" name="yt_shape_12214"/>
          <p:cNvSpPr txBox="1"/>
          <p:nvPr/>
        </p:nvSpPr>
        <p:spPr>
          <a:xfrm>
            <a:off x="540119" y="105273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smtClean="0">
                <a:solidFill>
                  <a:srgbClr val="000000"/>
                </a:solidFill>
                <a:effectLst/>
                <a:latin typeface="Times New Roman" pitchFamily="24"/>
                <a:ea typeface="Times New Roman" pitchFamily="24"/>
              </a:rPr>
              <a:t>9</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教材第</a:t>
            </a:r>
            <a:r>
              <a:rPr lang="en-US" altLang="zh-CN" sz="2400" b="0" i="0" u="none" dirty="0">
                <a:solidFill>
                  <a:srgbClr val="000000"/>
                </a:solidFill>
                <a:effectLst/>
                <a:latin typeface="Times New Roman" pitchFamily="24"/>
                <a:ea typeface="Times New Roman" pitchFamily="24"/>
              </a:rPr>
              <a:t>80</a:t>
            </a:r>
            <a:r>
              <a:rPr lang="zh-CN" altLang="zh-CN" sz="2400" b="0" i="0" u="none" dirty="0">
                <a:solidFill>
                  <a:srgbClr val="000000"/>
                </a:solidFill>
                <a:effectLst/>
                <a:latin typeface="白正" pitchFamily="24"/>
                <a:ea typeface="楷体" pitchFamily="24"/>
              </a:rPr>
              <a:t>页第</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楷体" pitchFamily="24"/>
              </a:rPr>
              <a:t>题变式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的对角线</a:t>
            </a:r>
            <a:r>
              <a:rPr lang="en-US" altLang="zh-CN" sz="2400" b="0" i="0"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BD</a:t>
            </a:r>
            <a:r>
              <a:rPr lang="zh-CN" altLang="zh-CN" sz="2400" b="0" i="0" u="none" dirty="0">
                <a:solidFill>
                  <a:srgbClr val="000000"/>
                </a:solidFill>
                <a:effectLst/>
                <a:latin typeface="白正" pitchFamily="24"/>
                <a:ea typeface="宋体" pitchFamily="24"/>
              </a:rPr>
              <a:t>相交于点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EF</a:t>
            </a:r>
            <a:r>
              <a:rPr lang="zh-CN" altLang="zh-CN" sz="2400" b="0" i="0" u="none" dirty="0">
                <a:solidFill>
                  <a:srgbClr val="000000"/>
                </a:solidFill>
                <a:effectLst/>
                <a:latin typeface="白正" pitchFamily="24"/>
                <a:ea typeface="宋体" pitchFamily="24"/>
              </a:rPr>
              <a:t>过点</a:t>
            </a:r>
            <a:r>
              <a:rPr lang="en-US" altLang="zh-CN" sz="2400" b="0" i="1" u="none" dirty="0">
                <a:solidFill>
                  <a:srgbClr val="000000"/>
                </a:solidFill>
                <a:effectLst/>
                <a:latin typeface="Times New Roman" pitchFamily="24"/>
                <a:ea typeface="Times New Roman" pitchFamily="24"/>
              </a:rPr>
              <a:t>O</a:t>
            </a:r>
            <a:r>
              <a:rPr lang="zh-CN" altLang="zh-CN" sz="2400" b="0" i="0" u="none" dirty="0">
                <a:solidFill>
                  <a:srgbClr val="000000"/>
                </a:solidFill>
                <a:effectLst/>
                <a:latin typeface="白正" pitchFamily="24"/>
                <a:ea typeface="宋体" pitchFamily="24"/>
              </a:rPr>
              <a:t>且与</a:t>
            </a:r>
            <a:r>
              <a:rPr lang="en-US" altLang="zh-CN" sz="2400" b="0" i="0"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白正" pitchFamily="24"/>
                <a:ea typeface="宋体" pitchFamily="24"/>
              </a:rPr>
              <a:t>分别相交于点</a:t>
            </a:r>
            <a:r>
              <a:rPr lang="en-US" altLang="zh-CN" sz="2400" b="0" i="0"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，连结</a:t>
            </a:r>
            <a:r>
              <a:rPr lang="en-US" altLang="zh-CN" sz="2400" b="0" i="0" u="none" dirty="0">
                <a:solidFill>
                  <a:srgbClr val="000000"/>
                </a:solidFill>
                <a:effectLst/>
                <a:latin typeface="Times New Roman" pitchFamily="24"/>
                <a:ea typeface="Times New Roman" pitchFamily="24"/>
              </a:rPr>
              <a:t>EC.</a:t>
            </a:r>
          </a:p>
        </p:txBody>
      </p:sp>
      <p:pic>
        <p:nvPicPr>
          <p:cNvPr id="12216" name="yt_image_12216" title="H_95.04">
            <a:extLst>
              <a:ext uri="">
                <a16:creationId xmlns="" xmlns:a14="http://schemas.microsoft.com/office/drawing/2010/main" xmlns:mc="http://schemas.openxmlformats.org/markup-compatibility/2006" xmlns:m="http://schemas.openxmlformats.org/officeDocument/2006/math"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883897" y="2132856"/>
            <a:ext cx="1768221" cy="1207008"/>
          </a:xfrm>
          <a:prstGeom prst="rect">
            <a:avLst/>
          </a:prstGeom>
          <a:noFill/>
          <a:extLst>
            <a:ext uri="{909E8E84-426E-40DD-AFC4-6F175D3DCCD1}">
              <a14:hiddenFill xmlns:a14="http://schemas.microsoft.com/office/drawing/2010/main">
                <a:solidFill>
                  <a:srgbClr val="FFFFFF"/>
                </a:solidFill>
              </a14:hiddenFill>
            </a:ext>
          </a:extLst>
        </p:spPr>
      </p:pic>
      <p:sp>
        <p:nvSpPr>
          <p:cNvPr id="12218" name="yt_shape_12218"/>
          <p:cNvSpPr txBox="1"/>
          <p:nvPr/>
        </p:nvSpPr>
        <p:spPr>
          <a:xfrm>
            <a:off x="540000" y="1964546"/>
            <a:ext cx="3113032"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求证：</a:t>
            </a:r>
            <a:r>
              <a:rPr lang="en-US" altLang="zh-CN" sz="2400" b="0" i="1" u="none" dirty="0">
                <a:solidFill>
                  <a:srgbClr val="000000"/>
                </a:solidFill>
                <a:effectLst/>
                <a:latin typeface="Times New Roman" pitchFamily="24"/>
                <a:ea typeface="Times New Roman" pitchFamily="24"/>
              </a:rPr>
              <a:t>O</a:t>
            </a:r>
            <a:r>
              <a:rPr lang="en-US" altLang="zh-CN" sz="2400" b="0" i="0" u="none" dirty="0">
                <a:solidFill>
                  <a:srgbClr val="000000"/>
                </a:solidFill>
                <a:effectLst/>
                <a:latin typeface="Times New Roman" pitchFamily="24"/>
                <a:ea typeface="Times New Roman" pitchFamily="24"/>
              </a:rPr>
              <a:t>E</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O</a:t>
            </a:r>
            <a:r>
              <a:rPr lang="en-US" altLang="zh-CN" sz="2400" b="0" i="0" u="none" dirty="0">
                <a:solidFill>
                  <a:srgbClr val="000000"/>
                </a:solidFill>
                <a:effectLst/>
                <a:latin typeface="Times New Roman" pitchFamily="24"/>
                <a:ea typeface="Times New Roman" pitchFamily="24"/>
              </a:rPr>
              <a:t>F</a:t>
            </a:r>
            <a:r>
              <a:rPr lang="zh-CN" altLang="zh-CN" sz="2400" b="0" i="0" u="none" dirty="0">
                <a:solidFill>
                  <a:srgbClr val="000000"/>
                </a:solidFill>
                <a:effectLst/>
                <a:latin typeface="白正" pitchFamily="24"/>
                <a:ea typeface="宋体" pitchFamily="24"/>
              </a:rPr>
              <a:t>；</a:t>
            </a:r>
          </a:p>
        </p:txBody>
      </p:sp>
      <p:sp>
        <p:nvSpPr>
          <p:cNvPr id="6" name="文本框 5">
            <a:extLst>
              <a:ext uri="{FF2B5EF4-FFF2-40B4-BE49-F238E27FC236}">
                <a16:creationId xmlns:a16="http://schemas.microsoft.com/office/drawing/2014/main" id="{1B1F770C-630B-A267-4065-AA472D5AF18F}"/>
              </a:ext>
            </a:extLst>
          </p:cNvPr>
          <p:cNvSpPr txBox="1"/>
          <p:nvPr/>
        </p:nvSpPr>
        <p:spPr>
          <a:xfrm>
            <a:off x="449989" y="2399922"/>
            <a:ext cx="60570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证明：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7" name="文本框 6">
            <a:extLst>
              <a:ext uri="{FF2B5EF4-FFF2-40B4-BE49-F238E27FC236}">
                <a16:creationId xmlns:a16="http://schemas.microsoft.com/office/drawing/2014/main" id="{2264AA1F-444C-375E-A72E-17C3E1940226}"/>
              </a:ext>
            </a:extLst>
          </p:cNvPr>
          <p:cNvSpPr txBox="1"/>
          <p:nvPr/>
        </p:nvSpPr>
        <p:spPr>
          <a:xfrm>
            <a:off x="449989" y="2875410"/>
            <a:ext cx="31883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DC</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endParaRPr lang="zh-CN" altLang="en-US">
              <a:solidFill>
                <a:srgbClr val="FF0000"/>
              </a:solidFill>
            </a:endParaRPr>
          </a:p>
        </p:txBody>
      </p:sp>
      <p:sp>
        <p:nvSpPr>
          <p:cNvPr id="8" name="文本框 7">
            <a:extLst>
              <a:ext uri="{FF2B5EF4-FFF2-40B4-BE49-F238E27FC236}">
                <a16:creationId xmlns:a16="http://schemas.microsoft.com/office/drawing/2014/main" id="{A02F99F5-7088-FB08-25CA-FF51BD4ECAEB}"/>
              </a:ext>
            </a:extLst>
          </p:cNvPr>
          <p:cNvSpPr txBox="1"/>
          <p:nvPr/>
        </p:nvSpPr>
        <p:spPr>
          <a:xfrm>
            <a:off x="449989" y="3350898"/>
            <a:ext cx="26962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EB</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FD</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A5A608E5-3BE3-B7EA-4A41-1AF53C93BF22}"/>
              </a:ext>
            </a:extLst>
          </p:cNvPr>
          <p:cNvSpPr txBox="1"/>
          <p:nvPr/>
        </p:nvSpPr>
        <p:spPr>
          <a:xfrm>
            <a:off x="449989" y="3826386"/>
            <a:ext cx="35344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和</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中，</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75CD4888-D810-F814-25B8-805286E4A3E4}"/>
                  </a:ext>
                </a:extLst>
              </p:cNvPr>
              <p:cNvSpPr txBox="1"/>
              <p:nvPr/>
            </p:nvSpPr>
            <p:spPr>
              <a:xfrm>
                <a:off x="449989" y="3933056"/>
                <a:ext cx="2571179" cy="161164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rPr>
                  <a:t>​</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𝐸𝐵𝑂</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𝐹𝐷𝑂</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𝑂𝐵</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𝑂𝐷</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𝐸𝑂𝐵</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𝐹𝑂𝐷</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dirty="0">
                  <a:solidFill>
                    <a:srgbClr val="FF0000"/>
                  </a:solidFill>
                </a:endParaRPr>
              </a:p>
            </p:txBody>
          </p:sp>
        </mc:Choice>
        <mc:Fallback>
          <p:sp>
            <p:nvSpPr>
              <p:cNvPr id="10" name="文本框 9">
                <a:extLst>
                  <a:ext uri="{FF2B5EF4-FFF2-40B4-BE49-F238E27FC236}">
                    <a16:creationId xmlns:a16="http://schemas.microsoft.com/office/drawing/2014/main" id="{75CD4888-D810-F814-25B8-805286E4A3E4}"/>
                  </a:ext>
                </a:extLst>
              </p:cNvPr>
              <p:cNvSpPr txBox="1">
                <a:spLocks noRot="1" noChangeAspect="1" noMove="1" noResize="1" noEditPoints="1" noAdjustHandles="1" noChangeArrowheads="1" noChangeShapeType="1" noTextEdit="1"/>
              </p:cNvSpPr>
              <p:nvPr/>
            </p:nvSpPr>
            <p:spPr>
              <a:xfrm>
                <a:off x="449989" y="3933056"/>
                <a:ext cx="2571179" cy="1611643"/>
              </a:xfrm>
              <a:prstGeom prst="rect">
                <a:avLst/>
              </a:prstGeom>
              <a:blipFill>
                <a:blip r:embed="rId3"/>
                <a:stretch>
                  <a:fillRect l="-3791"/>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26C39C68-6D5D-4008-02B6-9CB4C3700AF0}"/>
              </a:ext>
            </a:extLst>
          </p:cNvPr>
          <p:cNvSpPr txBox="1"/>
          <p:nvPr/>
        </p:nvSpPr>
        <p:spPr>
          <a:xfrm>
            <a:off x="449989" y="5451087"/>
            <a:ext cx="26962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DF</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2" name="文本框 11">
            <a:extLst>
              <a:ext uri="{FF2B5EF4-FFF2-40B4-BE49-F238E27FC236}">
                <a16:creationId xmlns:a16="http://schemas.microsoft.com/office/drawing/2014/main" id="{A7A88749-EE80-3981-0531-B1057CF00004}"/>
              </a:ext>
            </a:extLst>
          </p:cNvPr>
          <p:cNvSpPr txBox="1"/>
          <p:nvPr/>
        </p:nvSpPr>
        <p:spPr>
          <a:xfrm>
            <a:off x="449989" y="5926575"/>
            <a:ext cx="163842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F.</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linds(horizontal)">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blinds(horizontal)">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blinds(horizontal)">
                                      <p:cBhvr>
                                        <p:cTn id="3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P spid="8" grpId="0" build="allAtOnce"/>
      <p:bldP spid="9" grpId="0" build="allAtOnce"/>
      <p:bldP spid="10" grpId="0" build="allAtOnce"/>
      <p:bldP spid="11" grpId="0" build="allAtOnce"/>
      <p:bldP spid="1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222" name="yt_shape_12222"/>
          <p:cNvSpPr txBox="1"/>
          <p:nvPr/>
        </p:nvSpPr>
        <p:spPr>
          <a:xfrm>
            <a:off x="540000" y="1675606"/>
            <a:ext cx="6402394"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解：</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四边形</a:t>
            </a:r>
            <a:r>
              <a:rPr lang="en-US" altLang="zh-CN" sz="24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是平行四边形，</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AD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C.</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EF</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AC</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CE.</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BEC</a:t>
            </a:r>
            <a:r>
              <a:rPr lang="zh-CN" altLang="zh-CN" sz="2400" b="0" i="0" u="none">
                <a:solidFill>
                  <a:srgbClr val="FF0000">
                    <a:alpha val="0"/>
                  </a:srgbClr>
                </a:solidFill>
                <a:effectLst/>
                <a:latin typeface="白正" pitchFamily="24"/>
                <a:ea typeface="楷体" pitchFamily="24"/>
              </a:rPr>
              <a:t>的周长是</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AE</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▱ABCD</a:t>
            </a:r>
            <a:r>
              <a:rPr lang="zh-CN" altLang="zh-CN" sz="2400" b="0" i="0" u="none">
                <a:solidFill>
                  <a:srgbClr val="FF0000">
                    <a:alpha val="0"/>
                  </a:srgbClr>
                </a:solidFill>
                <a:effectLst/>
                <a:latin typeface="白正" pitchFamily="24"/>
                <a:ea typeface="楷体" pitchFamily="24"/>
              </a:rPr>
              <a:t>的周长为</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AE50C9C7-F55A-F0FE-7D68-E47275EF53CF}"/>
              </a:ext>
            </a:extLst>
          </p:cNvPr>
          <p:cNvSpPr txBox="1"/>
          <p:nvPr/>
        </p:nvSpPr>
        <p:spPr>
          <a:xfrm>
            <a:off x="449989" y="1628800"/>
            <a:ext cx="57522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四边形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是平行四边形，</a:t>
            </a:r>
            <a:endParaRPr lang="zh-CN" altLang="en-US">
              <a:solidFill>
                <a:srgbClr val="FF0000"/>
              </a:solidFill>
            </a:endParaRPr>
          </a:p>
        </p:txBody>
      </p:sp>
      <p:sp>
        <p:nvSpPr>
          <p:cNvPr id="3" name="文本框 2">
            <a:extLst>
              <a:ext uri="{FF2B5EF4-FFF2-40B4-BE49-F238E27FC236}">
                <a16:creationId xmlns:a16="http://schemas.microsoft.com/office/drawing/2014/main" id="{F3F966F6-C87A-8C4D-C3FE-742BC1C4D491}"/>
              </a:ext>
            </a:extLst>
          </p:cNvPr>
          <p:cNvSpPr txBox="1"/>
          <p:nvPr/>
        </p:nvSpPr>
        <p:spPr>
          <a:xfrm>
            <a:off x="449989" y="2104288"/>
            <a:ext cx="46457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0CB9A278-561E-2F53-DC65-553FBF00006F}"/>
              </a:ext>
            </a:extLst>
          </p:cNvPr>
          <p:cNvSpPr txBox="1"/>
          <p:nvPr/>
        </p:nvSpPr>
        <p:spPr>
          <a:xfrm>
            <a:off x="449989" y="2579776"/>
            <a:ext cx="18739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EF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0F6567D4-6B9B-1CA4-F43C-8D148A297DC5}"/>
              </a:ext>
            </a:extLst>
          </p:cNvPr>
          <p:cNvSpPr txBox="1"/>
          <p:nvPr/>
        </p:nvSpPr>
        <p:spPr>
          <a:xfrm>
            <a:off x="449989" y="3055264"/>
            <a:ext cx="1661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CE.</a:t>
            </a:r>
            <a:endParaRPr lang="zh-CN" altLang="en-US">
              <a:solidFill>
                <a:srgbClr val="FF0000"/>
              </a:solidFill>
            </a:endParaRPr>
          </a:p>
        </p:txBody>
      </p:sp>
      <p:sp>
        <p:nvSpPr>
          <p:cNvPr id="6" name="文本框 5">
            <a:extLst>
              <a:ext uri="{FF2B5EF4-FFF2-40B4-BE49-F238E27FC236}">
                <a16:creationId xmlns:a16="http://schemas.microsoft.com/office/drawing/2014/main" id="{36CD3F59-3540-9D3A-7A38-6954983F86F5}"/>
              </a:ext>
            </a:extLst>
          </p:cNvPr>
          <p:cNvSpPr txBox="1"/>
          <p:nvPr/>
        </p:nvSpPr>
        <p:spPr>
          <a:xfrm>
            <a:off x="449989" y="3530752"/>
            <a:ext cx="32106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BEC</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的周长是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59A9196B-6675-A97C-9AAC-64CBD61B1EAF}"/>
              </a:ext>
            </a:extLst>
          </p:cNvPr>
          <p:cNvSpPr txBox="1"/>
          <p:nvPr/>
        </p:nvSpPr>
        <p:spPr>
          <a:xfrm>
            <a:off x="449989" y="4006240"/>
            <a:ext cx="6520562"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endParaRPr lang="zh-CN" altLang="en-US">
              <a:solidFill>
                <a:srgbClr val="FF0000"/>
              </a:solidFill>
            </a:endParaRPr>
          </a:p>
        </p:txBody>
      </p:sp>
      <p:sp>
        <p:nvSpPr>
          <p:cNvPr id="8" name="文本框 7">
            <a:extLst>
              <a:ext uri="{FF2B5EF4-FFF2-40B4-BE49-F238E27FC236}">
                <a16:creationId xmlns:a16="http://schemas.microsoft.com/office/drawing/2014/main" id="{E9D7894C-14FA-0D4D-B6B9-5CD38C65EE2D}"/>
              </a:ext>
            </a:extLst>
          </p:cNvPr>
          <p:cNvSpPr txBox="1"/>
          <p:nvPr/>
        </p:nvSpPr>
        <p:spPr>
          <a:xfrm>
            <a:off x="449989" y="4481728"/>
            <a:ext cx="5734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▱ABCD</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的周长为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a:t>
            </a:r>
            <a:endParaRPr lang="zh-CN" altLang="en-US">
              <a:solidFill>
                <a:srgbClr val="FF0000"/>
              </a:solidFill>
            </a:endParaRPr>
          </a:p>
        </p:txBody>
      </p:sp>
      <p:sp>
        <p:nvSpPr>
          <p:cNvPr id="10" name="yt_shape_12220"/>
          <p:cNvSpPr txBox="1"/>
          <p:nvPr/>
        </p:nvSpPr>
        <p:spPr>
          <a:xfrm>
            <a:off x="540000" y="1188118"/>
            <a:ext cx="769441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a:t>
            </a:r>
            <a:r>
              <a:rPr lang="en-US" altLang="zh-CN" sz="2400" b="0" i="0" u="none" dirty="0">
                <a:solidFill>
                  <a:srgbClr val="000000"/>
                </a:solidFill>
                <a:effectLst/>
                <a:latin typeface="Times New Roman" pitchFamily="24"/>
                <a:ea typeface="Times New Roman" pitchFamily="24"/>
              </a:rPr>
              <a:t>EF</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AC</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BEC</a:t>
            </a:r>
            <a:r>
              <a:rPr lang="zh-CN" altLang="zh-CN" sz="2400" b="0" i="0" u="none" dirty="0">
                <a:solidFill>
                  <a:srgbClr val="000000"/>
                </a:solidFill>
                <a:effectLst/>
                <a:latin typeface="白正" pitchFamily="24"/>
                <a:ea typeface="宋体" pitchFamily="24"/>
              </a:rPr>
              <a:t>的周长是</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白正" pitchFamily="24"/>
                <a:ea typeface="宋体" pitchFamily="24"/>
              </a:rPr>
              <a:t>，求</a:t>
            </a:r>
            <a:r>
              <a:rPr lang="en-US" altLang="zh-CN" sz="2400" b="0" i="0" u="none" dirty="0">
                <a:solidFill>
                  <a:srgbClr val="000000"/>
                </a:solidFill>
                <a:effectLst/>
                <a:latin typeface="Times New Roman" pitchFamily="24"/>
                <a:ea typeface="Times New Roman" pitchFamily="24"/>
              </a:rPr>
              <a:t>▱ABCD</a:t>
            </a:r>
            <a:r>
              <a:rPr lang="zh-CN" altLang="zh-CN" sz="2400" b="0" i="0" u="none" dirty="0">
                <a:solidFill>
                  <a:srgbClr val="000000"/>
                </a:solidFill>
                <a:effectLst/>
                <a:latin typeface="白正" pitchFamily="24"/>
                <a:ea typeface="宋体" pitchFamily="24"/>
              </a:rPr>
              <a:t>的周长</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1826</Words>
  <Application>Microsoft Office PowerPoint</Application>
  <PresentationFormat>宽屏</PresentationFormat>
  <Paragraphs>153</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Finished</vt:lpstr>
      <vt:lpstr>白正</vt:lpstr>
      <vt:lpstr>等线 Light</vt:lpstr>
      <vt:lpstr>黑体</vt:lpstr>
      <vt:lpstr>楷体</vt:lpstr>
      <vt:lpstr>宋体</vt:lpstr>
      <vt:lpstr>微软雅黑</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DELL</cp:lastModifiedBy>
  <cp:revision>47</cp:revision>
  <dcterms:created xsi:type="dcterms:W3CDTF">2023-05-05T05:33:04Z</dcterms:created>
  <dcterms:modified xsi:type="dcterms:W3CDTF">2023-11-02T11:14:46Z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