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3" r:id="rId4"/>
    <p:sldId id="376" r:id="rId5"/>
    <p:sldId id="377" r:id="rId6"/>
    <p:sldId id="379" r:id="rId7"/>
    <p:sldId id="384" r:id="rId8"/>
    <p:sldId id="386" r:id="rId9"/>
    <p:sldId id="392" r:id="rId10"/>
    <p:sldId id="387" r:id="rId11"/>
    <p:sldId id="389" r:id="rId12"/>
    <p:sldId id="393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80" d="100"/>
          <a:sy n="80" d="100"/>
        </p:scale>
        <p:origin x="1332" y="7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972626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7" name="yt_shape_10947"/>
          <p:cNvSpPr txBox="1"/>
          <p:nvPr/>
        </p:nvSpPr>
        <p:spPr>
          <a:xfrm>
            <a:off x="540000" y="1605556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946" name="yt_image_10946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555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9" name="yt_shape_10949"/>
          <p:cNvSpPr txBox="1"/>
          <p:nvPr/>
        </p:nvSpPr>
        <p:spPr>
          <a:xfrm>
            <a:off x="540119" y="2303139"/>
            <a:ext cx="11111999" cy="2880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在平面上画两条原点重合、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互相垂直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且具有相同单位长度的数轴，这就建立了平面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直角坐标系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通常把其中水平的数轴叫做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轴或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横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轴，取向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右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为正方向；铅直的数轴叫做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轴或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纵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轴，取向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上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为正方向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平面直角坐标系中点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的特点如下：第一象限：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；第二象限：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；第三象限：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；第四象限：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为任意实数，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为任意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实数</a:t>
            </a:r>
            <a:r>
              <a:rPr lang="zh-CN" altLang="zh-CN" sz="100" b="0" i="0" spc="-100" dirty="0" smtClean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；坐标原点：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0C052C-59EB-8E35-8DED-BD97910503FF}"/>
              </a:ext>
            </a:extLst>
          </p:cNvPr>
          <p:cNvSpPr txBox="1"/>
          <p:nvPr/>
        </p:nvSpPr>
        <p:spPr>
          <a:xfrm>
            <a:off x="4641108" y="225633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互相垂直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057F81-D0EA-0D1A-47D5-EAE2CEBE9C4E}"/>
              </a:ext>
            </a:extLst>
          </p:cNvPr>
          <p:cNvSpPr txBox="1"/>
          <p:nvPr/>
        </p:nvSpPr>
        <p:spPr>
          <a:xfrm>
            <a:off x="1669308" y="273182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直角坐标系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2EFE15-84C4-F0D0-2B6F-AD398046BA70}"/>
              </a:ext>
            </a:extLst>
          </p:cNvPr>
          <p:cNvSpPr txBox="1"/>
          <p:nvPr/>
        </p:nvSpPr>
        <p:spPr>
          <a:xfrm>
            <a:off x="8284488" y="2731821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604C61-ED92-0E02-9E3A-106D7389F4F0}"/>
              </a:ext>
            </a:extLst>
          </p:cNvPr>
          <p:cNvSpPr txBox="1"/>
          <p:nvPr/>
        </p:nvSpPr>
        <p:spPr>
          <a:xfrm>
            <a:off x="9914827" y="270892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9A99AE-F741-3E78-AF81-FCBD9EEA3F23}"/>
              </a:ext>
            </a:extLst>
          </p:cNvPr>
          <p:cNvSpPr txBox="1"/>
          <p:nvPr/>
        </p:nvSpPr>
        <p:spPr>
          <a:xfrm>
            <a:off x="1059708" y="320730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1C9CF3-E172-5ED7-8E3E-EF846F54E676}"/>
              </a:ext>
            </a:extLst>
          </p:cNvPr>
          <p:cNvSpPr txBox="1"/>
          <p:nvPr/>
        </p:nvSpPr>
        <p:spPr>
          <a:xfrm>
            <a:off x="5631708" y="3147932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9EFA5E-A61B-B3D1-566D-ADB8A711AA30}"/>
              </a:ext>
            </a:extLst>
          </p:cNvPr>
          <p:cNvSpPr txBox="1"/>
          <p:nvPr/>
        </p:nvSpPr>
        <p:spPr>
          <a:xfrm>
            <a:off x="6985846" y="320730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0E8DAC-0DE4-0443-A00A-BF5AA1623C97}"/>
              </a:ext>
            </a:extLst>
          </p:cNvPr>
          <p:cNvSpPr txBox="1"/>
          <p:nvPr/>
        </p:nvSpPr>
        <p:spPr>
          <a:xfrm>
            <a:off x="9119446" y="320730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893103A-4C7B-3074-1441-E22D6E427458}"/>
              </a:ext>
            </a:extLst>
          </p:cNvPr>
          <p:cNvSpPr txBox="1"/>
          <p:nvPr/>
        </p:nvSpPr>
        <p:spPr>
          <a:xfrm>
            <a:off x="1364508" y="4077072"/>
            <a:ext cx="197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56FDF6-3962-F0B8-9B37-C8D333719863}"/>
              </a:ext>
            </a:extLst>
          </p:cNvPr>
          <p:cNvSpPr txBox="1"/>
          <p:nvPr/>
        </p:nvSpPr>
        <p:spPr>
          <a:xfrm>
            <a:off x="5291983" y="4077072"/>
            <a:ext cx="197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A2AA459-8FD6-99B1-263C-933CAEB9879B}"/>
              </a:ext>
            </a:extLst>
          </p:cNvPr>
          <p:cNvSpPr txBox="1"/>
          <p:nvPr/>
        </p:nvSpPr>
        <p:spPr>
          <a:xfrm>
            <a:off x="9219457" y="4077072"/>
            <a:ext cx="197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86E0556-1FEF-2DD0-48D6-257CE20200A9}"/>
              </a:ext>
            </a:extLst>
          </p:cNvPr>
          <p:cNvSpPr txBox="1"/>
          <p:nvPr/>
        </p:nvSpPr>
        <p:spPr>
          <a:xfrm>
            <a:off x="4799856" y="4552560"/>
            <a:ext cx="304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为任意实数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1C42C1B-7471-3EAE-1409-18E719474E43}"/>
              </a:ext>
            </a:extLst>
          </p:cNvPr>
          <p:cNvSpPr txBox="1"/>
          <p:nvPr/>
        </p:nvSpPr>
        <p:spPr>
          <a:xfrm>
            <a:off x="9624392" y="4581128"/>
            <a:ext cx="151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15" name="yt_image_1101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3179" y="2390009"/>
            <a:ext cx="3985641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12" name="yt_shape_11012"/>
          <p:cNvSpPr txBox="1"/>
          <p:nvPr/>
        </p:nvSpPr>
        <p:spPr>
          <a:xfrm>
            <a:off x="540000" y="900000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011" name="yt_image_1101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836712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14" name="yt_shape_11014"/>
          <p:cNvSpPr txBox="1"/>
          <p:nvPr/>
        </p:nvSpPr>
        <p:spPr>
          <a:xfrm>
            <a:off x="540119" y="14835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在平面直角坐标系中，一只蚂蚁从原点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出发，按向上、向右、向下、向右的方向依次不断移动，每次移动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个单位长度，其行走路线如图所示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017" name="yt_shape_11017"/>
          <p:cNvSpPr txBox="1"/>
          <p:nvPr/>
        </p:nvSpPr>
        <p:spPr>
          <a:xfrm>
            <a:off x="540119" y="375653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填写下列各点的坐标：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11018" name="yt_shape_11018"/>
          <p:cNvSpPr txBox="1"/>
          <p:nvPr/>
        </p:nvSpPr>
        <p:spPr>
          <a:xfrm>
            <a:off x="540000" y="4614903"/>
            <a:ext cx="535242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11019" name="yt_shape_11019"/>
          <p:cNvSpPr txBox="1"/>
          <p:nvPr/>
        </p:nvSpPr>
        <p:spPr>
          <a:xfrm>
            <a:off x="540000" y="5007394"/>
            <a:ext cx="59086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指出蚂蚁从点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的移动方向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020" name="yt_shape_11020"/>
          <p:cNvSpPr txBox="1"/>
          <p:nvPr/>
        </p:nvSpPr>
        <p:spPr>
          <a:xfrm>
            <a:off x="540000" y="5580370"/>
            <a:ext cx="33262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CFE5A8-F975-E308-2DC2-2A63EE477F68}"/>
              </a:ext>
            </a:extLst>
          </p:cNvPr>
          <p:cNvSpPr txBox="1"/>
          <p:nvPr/>
        </p:nvSpPr>
        <p:spPr>
          <a:xfrm>
            <a:off x="5191971" y="371909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707546-123B-E9D5-E9AE-DBC120C4CB72}"/>
              </a:ext>
            </a:extLst>
          </p:cNvPr>
          <p:cNvSpPr txBox="1"/>
          <p:nvPr/>
        </p:nvSpPr>
        <p:spPr>
          <a:xfrm>
            <a:off x="6258771" y="371909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EB0E13-E1A1-05ED-2EDA-5185673FFFE1}"/>
              </a:ext>
            </a:extLst>
          </p:cNvPr>
          <p:cNvSpPr txBox="1"/>
          <p:nvPr/>
        </p:nvSpPr>
        <p:spPr>
          <a:xfrm>
            <a:off x="8257432" y="371909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D79F48-5AB9-6B64-CB3D-B5DC08C3B023}"/>
              </a:ext>
            </a:extLst>
          </p:cNvPr>
          <p:cNvSpPr txBox="1"/>
          <p:nvPr/>
        </p:nvSpPr>
        <p:spPr>
          <a:xfrm>
            <a:off x="9324232" y="371909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748CB7-77F1-A5F9-EAE7-88AD99855760}"/>
              </a:ext>
            </a:extLst>
          </p:cNvPr>
          <p:cNvSpPr txBox="1"/>
          <p:nvPr/>
        </p:nvSpPr>
        <p:spPr>
          <a:xfrm>
            <a:off x="1059708" y="4194585"/>
            <a:ext cx="637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3C6E51-31FE-20E7-2E6B-96285C386D55}"/>
              </a:ext>
            </a:extLst>
          </p:cNvPr>
          <p:cNvSpPr txBox="1"/>
          <p:nvPr/>
        </p:nvSpPr>
        <p:spPr>
          <a:xfrm>
            <a:off x="2126508" y="4194585"/>
            <a:ext cx="637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0354DC-EFE0-D7E5-D5EA-4205390232C4}"/>
              </a:ext>
            </a:extLst>
          </p:cNvPr>
          <p:cNvSpPr txBox="1"/>
          <p:nvPr/>
        </p:nvSpPr>
        <p:spPr>
          <a:xfrm>
            <a:off x="449989" y="5425515"/>
            <a:ext cx="3423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yt_shape_11021"/>
          <p:cNvSpPr txBox="1"/>
          <p:nvPr/>
        </p:nvSpPr>
        <p:spPr>
          <a:xfrm>
            <a:off x="540000" y="5976737"/>
            <a:ext cx="938718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由题意知，蚂蚁的移动方向每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次一个循环，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所以蚂蚁从点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到点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的移动方向为向上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BBB6306-6AFF-094A-5A47-BD38017393DB}"/>
              </a:ext>
            </a:extLst>
          </p:cNvPr>
          <p:cNvSpPr txBox="1"/>
          <p:nvPr/>
        </p:nvSpPr>
        <p:spPr>
          <a:xfrm>
            <a:off x="449989" y="5871490"/>
            <a:ext cx="9476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由题意知，蚂蚁的移动方向每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次一个循环，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FFFAEB0-8C80-90E2-07AA-E163F81E8144}"/>
              </a:ext>
            </a:extLst>
          </p:cNvPr>
          <p:cNvSpPr txBox="1"/>
          <p:nvPr/>
        </p:nvSpPr>
        <p:spPr>
          <a:xfrm>
            <a:off x="449989" y="6303538"/>
            <a:ext cx="6184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所以蚂蚁从点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到点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的移动方向为向上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8" grpId="0" build="allAtOnce"/>
      <p:bldP spid="1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3" name="yt_shape_11023"/>
          <p:cNvSpPr txBox="1"/>
          <p:nvPr/>
        </p:nvSpPr>
        <p:spPr>
          <a:xfrm>
            <a:off x="540000" y="2652760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1022" name="yt_image_1102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29591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5" name="yt_shape_11025"/>
          <p:cNvSpPr txBox="1"/>
          <p:nvPr/>
        </p:nvSpPr>
        <p:spPr>
          <a:xfrm>
            <a:off x="540000" y="310375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一个点关于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轴、原点对称，点坐标的横纵坐标变化指的是符号的改变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轴、原点对称的点的坐标分别为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53776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2" name="yt_shape_10952"/>
          <p:cNvSpPr txBox="1"/>
          <p:nvPr/>
        </p:nvSpPr>
        <p:spPr>
          <a:xfrm>
            <a:off x="540000" y="900000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951" name="yt_image_10951" title="H_51.39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4" name="yt_shape_10954"/>
          <p:cNvSpPr txBox="1"/>
          <p:nvPr/>
        </p:nvSpPr>
        <p:spPr>
          <a:xfrm>
            <a:off x="540000" y="1603297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平面直角坐标系及点的坐标特征</a:t>
            </a:r>
          </a:p>
        </p:txBody>
      </p:sp>
      <p:sp>
        <p:nvSpPr>
          <p:cNvPr id="10955" name="yt_shape_10955"/>
          <p:cNvSpPr txBox="1"/>
          <p:nvPr/>
        </p:nvSpPr>
        <p:spPr>
          <a:xfrm>
            <a:off x="540000" y="2107607"/>
            <a:ext cx="110879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衡阳市中考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所在的象限是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56" name="yt_table_109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552681"/>
              </p:ext>
            </p:extLst>
          </p:nvPr>
        </p:nvGraphicFramePr>
        <p:xfrm>
          <a:off x="540000" y="2586910"/>
          <a:ext cx="5505768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</a:tbl>
          </a:graphicData>
        </a:graphic>
      </p:graphicFrame>
      <p:sp>
        <p:nvSpPr>
          <p:cNvPr id="10958" name="yt_shape_10958"/>
          <p:cNvSpPr txBox="1"/>
          <p:nvPr/>
        </p:nvSpPr>
        <p:spPr>
          <a:xfrm>
            <a:off x="540000" y="3588464"/>
            <a:ext cx="109148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在第二象限，且｜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59" name="yt_table_109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741152"/>
              </p:ext>
            </p:extLst>
          </p:nvPr>
        </p:nvGraphicFramePr>
        <p:xfrm>
          <a:off x="540000" y="4067767"/>
          <a:ext cx="5894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</a:tbl>
          </a:graphicData>
        </a:graphic>
      </p:graphicFrame>
      <p:sp>
        <p:nvSpPr>
          <p:cNvPr id="10961" name="yt_shape_10961"/>
          <p:cNvSpPr txBox="1"/>
          <p:nvPr/>
        </p:nvSpPr>
        <p:spPr>
          <a:xfrm>
            <a:off x="540119" y="506932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在第四象限内，则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在坐标轴上，则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013870" title="H_28.801733">
            <a:extLst>
              <a:ext uri="{FF2B5EF4-FFF2-40B4-BE49-F238E27FC236}">
                <a16:creationId xmlns:a16="http://schemas.microsoft.com/office/drawing/2014/main" id="{D8DCCC10-9734-FD9E-6CDC-54E2032C8E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84E3C2-7ADA-4974-2B24-CC4293700B15}"/>
              </a:ext>
            </a:extLst>
          </p:cNvPr>
          <p:cNvSpPr txBox="1"/>
          <p:nvPr/>
        </p:nvSpPr>
        <p:spPr>
          <a:xfrm>
            <a:off x="10617926" y="206080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59702C-A339-0A18-1DE7-96317D8CB672}"/>
              </a:ext>
            </a:extLst>
          </p:cNvPr>
          <p:cNvSpPr txBox="1"/>
          <p:nvPr/>
        </p:nvSpPr>
        <p:spPr>
          <a:xfrm>
            <a:off x="10429014" y="3541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5B4036-CD1B-F509-8898-E580D4F79222}"/>
              </a:ext>
            </a:extLst>
          </p:cNvPr>
          <p:cNvSpPr txBox="1"/>
          <p:nvPr/>
        </p:nvSpPr>
        <p:spPr>
          <a:xfrm>
            <a:off x="8079632" y="5022515"/>
            <a:ext cx="161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ED360F-2B6C-78D6-45E0-7AD9A54CACBC}"/>
              </a:ext>
            </a:extLst>
          </p:cNvPr>
          <p:cNvSpPr txBox="1"/>
          <p:nvPr/>
        </p:nvSpPr>
        <p:spPr>
          <a:xfrm>
            <a:off x="8635257" y="549800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582A055-5588-3ED9-7774-98470D6FCF9B}"/>
              </a:ext>
            </a:extLst>
          </p:cNvPr>
          <p:cNvSpPr txBox="1"/>
          <p:nvPr/>
        </p:nvSpPr>
        <p:spPr>
          <a:xfrm>
            <a:off x="1448646" y="597349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50F6A2-BCF8-F29B-20ED-3C91F4DDBE24}"/>
              </a:ext>
            </a:extLst>
          </p:cNvPr>
          <p:cNvSpPr txBox="1"/>
          <p:nvPr/>
        </p:nvSpPr>
        <p:spPr>
          <a:xfrm>
            <a:off x="5596783" y="597349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3" name="yt_shape_10963"/>
          <p:cNvSpPr txBox="1"/>
          <p:nvPr/>
        </p:nvSpPr>
        <p:spPr>
          <a:xfrm>
            <a:off x="540000" y="1421250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平面上对称点的坐标特征</a:t>
            </a:r>
          </a:p>
        </p:txBody>
      </p:sp>
      <p:sp>
        <p:nvSpPr>
          <p:cNvPr id="10964" name="yt_shape_10964"/>
          <p:cNvSpPr txBox="1"/>
          <p:nvPr/>
        </p:nvSpPr>
        <p:spPr>
          <a:xfrm>
            <a:off x="540119" y="1925560"/>
            <a:ext cx="11604553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甘孜州中考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在平面直角坐标系中，点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轴对称的点是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65" name="yt_table_109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816956"/>
              </p:ext>
            </p:extLst>
          </p:nvPr>
        </p:nvGraphicFramePr>
        <p:xfrm>
          <a:off x="540000" y="2420888"/>
          <a:ext cx="61995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</a:tbl>
          </a:graphicData>
        </a:graphic>
      </p:graphicFrame>
      <p:sp>
        <p:nvSpPr>
          <p:cNvPr id="10967" name="yt_shape_10967"/>
          <p:cNvSpPr txBox="1"/>
          <p:nvPr/>
        </p:nvSpPr>
        <p:spPr>
          <a:xfrm>
            <a:off x="540120" y="34224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在平面直角坐标系的第四象限内有一点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68" name="yt_table_109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254867"/>
              </p:ext>
            </p:extLst>
          </p:nvPr>
        </p:nvGraphicFramePr>
        <p:xfrm>
          <a:off x="540000" y="4381877"/>
          <a:ext cx="5894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pic>
        <p:nvPicPr>
          <p:cNvPr id="3" name="yt_shape_1698822013930" title="H_28.801733">
            <a:extLst>
              <a:ext uri="{FF2B5EF4-FFF2-40B4-BE49-F238E27FC236}">
                <a16:creationId xmlns:a16="http://schemas.microsoft.com/office/drawing/2014/main" id="{0D4B6A3A-B382-D073-FB16-B0C9944905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629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5459D6-B320-8907-483D-EFF9EA79EAF0}"/>
              </a:ext>
            </a:extLst>
          </p:cNvPr>
          <p:cNvSpPr txBox="1"/>
          <p:nvPr/>
        </p:nvSpPr>
        <p:spPr>
          <a:xfrm>
            <a:off x="10848528" y="18287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68C415-FAD2-DB89-54DD-E2ECD18BBCC1}"/>
              </a:ext>
            </a:extLst>
          </p:cNvPr>
          <p:cNvSpPr txBox="1"/>
          <p:nvPr/>
        </p:nvSpPr>
        <p:spPr>
          <a:xfrm>
            <a:off x="5123709" y="38511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0" name="yt_shape_10970"/>
          <p:cNvSpPr txBox="1"/>
          <p:nvPr/>
        </p:nvSpPr>
        <p:spPr>
          <a:xfrm>
            <a:off x="540120" y="900198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如图，图中标明了小英家附近的一些地方，以小英家为坐标原点建立如图所示的平面直角坐标系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71" name="yt_image_10971" title="H_158.0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2707" y="1795013"/>
            <a:ext cx="2386584" cy="200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3" name="yt_shape_10973"/>
          <p:cNvSpPr txBox="1"/>
          <p:nvPr/>
        </p:nvSpPr>
        <p:spPr>
          <a:xfrm>
            <a:off x="540119" y="3852921"/>
            <a:ext cx="11111999" cy="26168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写出汽车站和消防站的坐标；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某星期日早晨，小英同学从家里出发，沿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的路线转了一下，又回到家里，写出路上她经过的地方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汽车站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，消防站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小英经过的地方：游乐场、公园、姥姥家、宠物店、邮局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F610F0-5AE5-A26D-6FF2-980328FFA338}"/>
              </a:ext>
            </a:extLst>
          </p:cNvPr>
          <p:cNvSpPr txBox="1"/>
          <p:nvPr/>
        </p:nvSpPr>
        <p:spPr>
          <a:xfrm>
            <a:off x="450108" y="5561763"/>
            <a:ext cx="65046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汽车站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，消防站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1B5E11-9B41-BB47-78BD-EA4542421E0D}"/>
              </a:ext>
            </a:extLst>
          </p:cNvPr>
          <p:cNvSpPr txBox="1"/>
          <p:nvPr/>
        </p:nvSpPr>
        <p:spPr>
          <a:xfrm>
            <a:off x="450108" y="6000675"/>
            <a:ext cx="8638287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小英经过的地方：游乐场、公园、姥姥家、宠物店、邮局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" name="yt_shape_10977"/>
          <p:cNvSpPr txBox="1"/>
          <p:nvPr/>
        </p:nvSpPr>
        <p:spPr>
          <a:xfrm>
            <a:off x="540000" y="2641810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考虑不全面而致错</a:t>
            </a:r>
          </a:p>
        </p:txBody>
      </p:sp>
      <p:sp>
        <p:nvSpPr>
          <p:cNvPr id="10978" name="yt_shape_10978"/>
          <p:cNvSpPr txBox="1"/>
          <p:nvPr/>
        </p:nvSpPr>
        <p:spPr>
          <a:xfrm>
            <a:off x="540000" y="3146120"/>
            <a:ext cx="80967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轴上的点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79" name="yt_table_109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576863"/>
              </p:ext>
            </p:extLst>
          </p:nvPr>
        </p:nvGraphicFramePr>
        <p:xfrm>
          <a:off x="540000" y="3625423"/>
          <a:ext cx="71139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4005263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pic>
        <p:nvPicPr>
          <p:cNvPr id="3" name="yt_shape_1698822013997" title="H_28.801733">
            <a:extLst>
              <a:ext uri="{FF2B5EF4-FFF2-40B4-BE49-F238E27FC236}">
                <a16:creationId xmlns:a16="http://schemas.microsoft.com/office/drawing/2014/main" id="{5A062D96-F872-0566-8842-602562D881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348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605A81-525B-FD4F-61EC-E2AEB72C8AA8}"/>
              </a:ext>
            </a:extLst>
          </p:cNvPr>
          <p:cNvSpPr txBox="1"/>
          <p:nvPr/>
        </p:nvSpPr>
        <p:spPr>
          <a:xfrm>
            <a:off x="7638189" y="30993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2" name="yt_shape_10982"/>
          <p:cNvSpPr txBox="1"/>
          <p:nvPr/>
        </p:nvSpPr>
        <p:spPr>
          <a:xfrm>
            <a:off x="540000" y="132256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981" name="yt_image_10981" title="H_50.04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2256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4" name="yt_shape_10984"/>
          <p:cNvSpPr txBox="1"/>
          <p:nvPr/>
        </p:nvSpPr>
        <p:spPr>
          <a:xfrm>
            <a:off x="540119" y="2008717"/>
            <a:ext cx="11748569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轴对称，则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85" name="yt_table_109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795400"/>
              </p:ext>
            </p:extLst>
          </p:nvPr>
        </p:nvGraphicFramePr>
        <p:xfrm>
          <a:off x="540000" y="2564904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</a:tbl>
          </a:graphicData>
        </a:graphic>
      </p:graphicFrame>
      <p:sp>
        <p:nvSpPr>
          <p:cNvPr id="10987" name="yt_shape_10987"/>
          <p:cNvSpPr txBox="1"/>
          <p:nvPr/>
        </p:nvSpPr>
        <p:spPr>
          <a:xfrm>
            <a:off x="540120" y="30910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长沙广益中学单元卷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中，若点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88" name="yt_table_109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283950"/>
              </p:ext>
            </p:extLst>
          </p:nvPr>
        </p:nvGraphicFramePr>
        <p:xfrm>
          <a:off x="540000" y="405051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</a:tbl>
          </a:graphicData>
        </a:graphic>
      </p:graphicFrame>
      <p:sp>
        <p:nvSpPr>
          <p:cNvPr id="10990" name="yt_shape_10990"/>
          <p:cNvSpPr txBox="1"/>
          <p:nvPr/>
        </p:nvSpPr>
        <p:spPr>
          <a:xfrm>
            <a:off x="540000" y="4576681"/>
            <a:ext cx="9923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轴对称，则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A9791E-6AD0-9C5B-D02A-3C405E04FA09}"/>
              </a:ext>
            </a:extLst>
          </p:cNvPr>
          <p:cNvSpPr txBox="1"/>
          <p:nvPr/>
        </p:nvSpPr>
        <p:spPr>
          <a:xfrm>
            <a:off x="10992544" y="19227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3D2F97-B47F-8C36-8CCD-83E4B3167EB7}"/>
              </a:ext>
            </a:extLst>
          </p:cNvPr>
          <p:cNvSpPr txBox="1"/>
          <p:nvPr/>
        </p:nvSpPr>
        <p:spPr>
          <a:xfrm>
            <a:off x="6479434" y="35197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11D2BC-1F00-2889-267E-9011C1DF8C83}"/>
              </a:ext>
            </a:extLst>
          </p:cNvPr>
          <p:cNvSpPr txBox="1"/>
          <p:nvPr/>
        </p:nvSpPr>
        <p:spPr>
          <a:xfrm>
            <a:off x="9744611" y="452987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2" name="yt_shape_10992"/>
          <p:cNvSpPr txBox="1"/>
          <p:nvPr/>
        </p:nvSpPr>
        <p:spPr>
          <a:xfrm>
            <a:off x="756024" y="2434479"/>
            <a:ext cx="1099499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轴对称，求点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关于原点的对称点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轴的距离分别是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416EA9-1A79-518D-5E28-1C261037A31D}"/>
              </a:ext>
            </a:extLst>
          </p:cNvPr>
          <p:cNvSpPr txBox="1"/>
          <p:nvPr/>
        </p:nvSpPr>
        <p:spPr>
          <a:xfrm>
            <a:off x="666013" y="3338649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70D745-BB9F-3C6D-E378-DB00DB7723AF}"/>
              </a:ext>
            </a:extLst>
          </p:cNvPr>
          <p:cNvSpPr txBox="1"/>
          <p:nvPr/>
        </p:nvSpPr>
        <p:spPr>
          <a:xfrm>
            <a:off x="666013" y="3814137"/>
            <a:ext cx="266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9588B0-1066-FE11-15F6-43DEF26B6B8B}"/>
              </a:ext>
            </a:extLst>
          </p:cNvPr>
          <p:cNvSpPr txBox="1"/>
          <p:nvPr/>
        </p:nvSpPr>
        <p:spPr>
          <a:xfrm>
            <a:off x="666013" y="4289625"/>
            <a:ext cx="9468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990"/>
          <p:cNvSpPr txBox="1"/>
          <p:nvPr/>
        </p:nvSpPr>
        <p:spPr>
          <a:xfrm>
            <a:off x="407368" y="1916832"/>
            <a:ext cx="8984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轴负半轴上，求点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7" name="yt_shape_10997"/>
          <p:cNvSpPr txBox="1"/>
          <p:nvPr/>
        </p:nvSpPr>
        <p:spPr>
          <a:xfrm>
            <a:off x="540119" y="95917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在如图所示的平面直角坐标系中描出下面各点：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99" name="yt_image_10999" title="H_253.2467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2375" y="2557137"/>
            <a:ext cx="3127248" cy="321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2" name="yt_shape_11002"/>
          <p:cNvSpPr txBox="1"/>
          <p:nvPr/>
        </p:nvSpPr>
        <p:spPr>
          <a:xfrm>
            <a:off x="540000" y="1307784"/>
            <a:ext cx="1004762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，则直线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轴是什么关系？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顺次连结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得到四边形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解：描点如图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006" name="yt_shape_11006"/>
          <p:cNvSpPr txBox="1"/>
          <p:nvPr/>
        </p:nvSpPr>
        <p:spPr>
          <a:xfrm>
            <a:off x="4302772" y="2497134"/>
            <a:ext cx="3151568" cy="30986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850" b="0" i="0" u="none" spc="-16850">
                <a:solidFill>
                  <a:srgbClr val="1EE3CF"/>
                </a:solidFill>
                <a:effectLst/>
                <a:latin typeface="白正" pitchFamily="127"/>
                <a:ea typeface="宋体" pitchFamily="127"/>
              </a:rPr>
              <a:t> </a:t>
            </a:r>
            <a:r>
              <a:rPr lang="en-US" altLang="zh-CN" sz="16850" b="0" i="0" u="none" spc="20763">
                <a:solidFill>
                  <a:srgbClr val="1EE3CF"/>
                </a:solidFill>
                <a:effectLst/>
                <a:latin typeface="白正" pitchFamily="127"/>
                <a:ea typeface="宋体" pitchFamily="127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1005" name="yt_image_11005" title="H_263.8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0593" y="3429000"/>
            <a:ext cx="3169539" cy="335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8" name="yt_shape_11008"/>
          <p:cNvSpPr txBox="1"/>
          <p:nvPr/>
        </p:nvSpPr>
        <p:spPr>
          <a:xfrm>
            <a:off x="540000" y="2564726"/>
            <a:ext cx="4145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如图，直线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轴平行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3560CF-FB14-146F-7236-781E53173E2A}"/>
              </a:ext>
            </a:extLst>
          </p:cNvPr>
          <p:cNvSpPr txBox="1"/>
          <p:nvPr/>
        </p:nvSpPr>
        <p:spPr>
          <a:xfrm>
            <a:off x="449989" y="3467908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解：描点如图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D155F7-6363-759F-3521-4CCC784CD087}"/>
              </a:ext>
            </a:extLst>
          </p:cNvPr>
          <p:cNvSpPr txBox="1"/>
          <p:nvPr/>
        </p:nvSpPr>
        <p:spPr>
          <a:xfrm>
            <a:off x="449989" y="2283268"/>
            <a:ext cx="428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如图，直线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轴平行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6D7C461-7B81-5014-2649-4F693E879152}"/>
                  </a:ext>
                </a:extLst>
              </p:cNvPr>
              <p:cNvSpPr txBox="1"/>
              <p:nvPr/>
            </p:nvSpPr>
            <p:spPr>
              <a:xfrm>
                <a:off x="449989" y="2630078"/>
                <a:ext cx="92907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6D7C461-7B81-5014-2649-4F693E8791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0078"/>
                <a:ext cx="9290748" cy="726326"/>
              </a:xfrm>
              <a:prstGeom prst="rect">
                <a:avLst/>
              </a:prstGeom>
              <a:blipFill>
                <a:blip r:embed="rId3"/>
                <a:stretch>
                  <a:fillRect l="-1050" r="-105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001"/>
          <p:cNvSpPr txBox="1"/>
          <p:nvPr/>
        </p:nvSpPr>
        <p:spPr>
          <a:xfrm>
            <a:off x="540000" y="848043"/>
            <a:ext cx="887422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轴的负方向平移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个单位长度，它与点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57936FE-3D27-031A-974A-0F472A45B955}"/>
              </a:ext>
            </a:extLst>
          </p:cNvPr>
          <p:cNvSpPr txBox="1"/>
          <p:nvPr/>
        </p:nvSpPr>
        <p:spPr>
          <a:xfrm>
            <a:off x="7798526" y="743339"/>
            <a:ext cx="705549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1887</Words>
  <Application>Microsoft Office PowerPoint</Application>
  <PresentationFormat>宽屏</PresentationFormat>
  <Paragraphs>124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47</cp:revision>
  <dcterms:created xsi:type="dcterms:W3CDTF">2023-05-05T05:33:04Z</dcterms:created>
  <dcterms:modified xsi:type="dcterms:W3CDTF">2023-11-02T10:40:05Z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