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8" r:id="rId3"/>
    <p:sldId id="371" r:id="rId4"/>
    <p:sldId id="374" r:id="rId5"/>
    <p:sldId id="385" r:id="rId6"/>
    <p:sldId id="376" r:id="rId7"/>
    <p:sldId id="378" r:id="rId8"/>
    <p:sldId id="380" r:id="rId9"/>
    <p:sldId id="386" r:id="rId10"/>
    <p:sldId id="382" r:id="rId11"/>
    <p:sldId id="389" r:id="rId12"/>
    <p:sldId id="384" r:id="rId13"/>
    <p:sldId id="390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7"/>
          <p:cNvSpPr/>
          <p:nvPr/>
        </p:nvSpPr>
        <p:spPr>
          <a:xfrm>
            <a:off x="173881" y="548680"/>
            <a:ext cx="11844239" cy="6144683"/>
          </a:xfrm>
          <a:prstGeom prst="roundRect">
            <a:avLst>
              <a:gd name="adj" fmla="val 4549"/>
            </a:avLst>
          </a:prstGeom>
          <a:noFill/>
          <a:ln w="9525">
            <a:solidFill>
              <a:srgbClr val="EE1D25"/>
            </a:solidFill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9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1734368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image" Target="../media/image23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9" name="yt_shape_12979"/>
          <p:cNvSpPr txBox="1"/>
          <p:nvPr/>
        </p:nvSpPr>
        <p:spPr>
          <a:xfrm>
            <a:off x="540000" y="2085688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978" name="yt_image_12978" title="H_50.9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85688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81" name="yt_shape_12981"/>
          <p:cNvSpPr txBox="1"/>
          <p:nvPr/>
        </p:nvSpPr>
        <p:spPr>
          <a:xfrm>
            <a:off x="540119" y="2783271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有一组邻边相等的平行四边形是菱形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菱形既是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中心对称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图形，又是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 smtClean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轴对称</a:t>
            </a:r>
            <a:r>
              <a:rPr lang="zh-CN" altLang="zh-CN" sz="100" b="0" i="0" spc="-100" dirty="0" smtClean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图形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菱形的四条边都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相等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，菱形的对角线互相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垂直平分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菱形有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两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条对称轴，其对称轴为对角线所在的直线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菱形的面积是对角线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乘积的一半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7567520-49B8-9DA7-4638-48C013566D22}"/>
              </a:ext>
            </a:extLst>
          </p:cNvPr>
          <p:cNvSpPr txBox="1"/>
          <p:nvPr/>
        </p:nvSpPr>
        <p:spPr>
          <a:xfrm>
            <a:off x="7155707" y="2736465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中心对称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BCEE7B1-8E2B-166E-9B30-E7A823AC1156}"/>
              </a:ext>
            </a:extLst>
          </p:cNvPr>
          <p:cNvSpPr txBox="1"/>
          <p:nvPr/>
        </p:nvSpPr>
        <p:spPr>
          <a:xfrm>
            <a:off x="10508507" y="273646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轴对</a:t>
            </a:r>
            <a:r>
              <a:rPr kumimoji="0" lang="zh-CN" altLang="en-US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称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01F7684-3A26-D18F-584E-53A5D78A8B99}"/>
              </a:ext>
            </a:extLst>
          </p:cNvPr>
          <p:cNvSpPr txBox="1"/>
          <p:nvPr/>
        </p:nvSpPr>
        <p:spPr>
          <a:xfrm>
            <a:off x="3117108" y="368744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F85AE56-F725-E555-6F6C-37740CA0E6E8}"/>
              </a:ext>
            </a:extLst>
          </p:cNvPr>
          <p:cNvSpPr txBox="1"/>
          <p:nvPr/>
        </p:nvSpPr>
        <p:spPr>
          <a:xfrm>
            <a:off x="7079507" y="3687441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垂直平分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D5DF0BD-7076-F5EA-E9F1-791105223E6A}"/>
              </a:ext>
            </a:extLst>
          </p:cNvPr>
          <p:cNvSpPr txBox="1"/>
          <p:nvPr/>
        </p:nvSpPr>
        <p:spPr>
          <a:xfrm>
            <a:off x="1897908" y="416292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49AF3F0-288B-0078-1A11-51A82E609B30}"/>
              </a:ext>
            </a:extLst>
          </p:cNvPr>
          <p:cNvSpPr txBox="1"/>
          <p:nvPr/>
        </p:nvSpPr>
        <p:spPr>
          <a:xfrm>
            <a:off x="450108" y="4638417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en-US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乘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积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的一半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  <p:bldP spid="7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8" name="yt_shape_13048"/>
          <p:cNvSpPr txBox="1"/>
          <p:nvPr/>
        </p:nvSpPr>
        <p:spPr>
          <a:xfrm>
            <a:off x="540000" y="819496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047" name="yt_image_13047" title="H_50.94">
            <a:extLst>
              <a:ext uri="">
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19496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50" name="yt_shape_13050"/>
          <p:cNvSpPr txBox="1"/>
          <p:nvPr/>
        </p:nvSpPr>
        <p:spPr>
          <a:xfrm>
            <a:off x="540120" y="151707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株洲市中考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的菱形，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，对角线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的直线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F.</a:t>
            </a:r>
          </a:p>
        </p:txBody>
      </p:sp>
      <p:pic>
        <p:nvPicPr>
          <p:cNvPr id="13051" name="yt_image_13051" title="H_138.15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78842" y="2628878"/>
            <a:ext cx="1073277" cy="1754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53" name="yt_shape_13053"/>
          <p:cNvSpPr txBox="1"/>
          <p:nvPr/>
        </p:nvSpPr>
        <p:spPr>
          <a:xfrm>
            <a:off x="540000" y="2492896"/>
            <a:ext cx="415658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B43A76F-0157-FC2A-573B-CA0238B73044}"/>
              </a:ext>
            </a:extLst>
          </p:cNvPr>
          <p:cNvSpPr txBox="1"/>
          <p:nvPr/>
        </p:nvSpPr>
        <p:spPr>
          <a:xfrm>
            <a:off x="449989" y="2883088"/>
            <a:ext cx="5142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是菱形，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920A82F-0F84-FEA0-AD42-39309B208B3E}"/>
              </a:ext>
            </a:extLst>
          </p:cNvPr>
          <p:cNvSpPr txBox="1"/>
          <p:nvPr/>
        </p:nvSpPr>
        <p:spPr>
          <a:xfrm>
            <a:off x="449989" y="3358576"/>
            <a:ext cx="3416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8B7B61B-D58E-1E76-2DC4-0A4FCFB6CC29}"/>
              </a:ext>
            </a:extLst>
          </p:cNvPr>
          <p:cNvSpPr txBox="1"/>
          <p:nvPr/>
        </p:nvSpPr>
        <p:spPr>
          <a:xfrm>
            <a:off x="449989" y="3834064"/>
            <a:ext cx="2924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9C7A331-4A3D-7DAE-0678-24D6AA5F9ED3}"/>
              </a:ext>
            </a:extLst>
          </p:cNvPr>
          <p:cNvSpPr txBox="1"/>
          <p:nvPr/>
        </p:nvSpPr>
        <p:spPr>
          <a:xfrm>
            <a:off x="449989" y="4309552"/>
            <a:ext cx="3229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2A211CE-26E0-F895-6AEB-FD0624C76F5F}"/>
                  </a:ext>
                </a:extLst>
              </p:cNvPr>
              <p:cNvSpPr txBox="1"/>
              <p:nvPr/>
            </p:nvSpPr>
            <p:spPr>
              <a:xfrm>
                <a:off x="449989" y="4440440"/>
                <a:ext cx="2536254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𝑂𝐴𝐸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𝐴𝑂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𝐶𝑂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𝐴𝑂𝐸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𝐶𝑂𝐹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2A211CE-26E0-F895-6AEB-FD0624C76F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40440"/>
                <a:ext cx="2536254" cy="1611643"/>
              </a:xfrm>
              <a:prstGeom prst="rect">
                <a:avLst/>
              </a:prstGeom>
              <a:blipFill>
                <a:blip r:embed="rId4"/>
                <a:stretch>
                  <a:fillRect l="-38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FEB9185F-4593-6C2D-5A7F-3D2EDFEEF462}"/>
              </a:ext>
            </a:extLst>
          </p:cNvPr>
          <p:cNvSpPr txBox="1"/>
          <p:nvPr/>
        </p:nvSpPr>
        <p:spPr>
          <a:xfrm>
            <a:off x="449989" y="5958471"/>
            <a:ext cx="4145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A.S.A.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57" name="yt_shape_13057"/>
              <p:cNvSpPr txBox="1"/>
              <p:nvPr/>
            </p:nvSpPr>
            <p:spPr>
              <a:xfrm>
                <a:off x="540000" y="1312447"/>
                <a:ext cx="7809830" cy="55009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菱形的边长为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3057" name="yt_shape_130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12447"/>
                <a:ext cx="7809830" cy="5500929"/>
              </a:xfrm>
              <a:prstGeom prst="rect">
                <a:avLst/>
              </a:prstGeom>
              <a:blipFill>
                <a:blip r:embed="rId2"/>
                <a:stretch>
                  <a:fillRect l="-2420" t="-886" r="-1015" b="-9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E5153EA-8542-ABC2-A901-6022565FEE91}"/>
              </a:ext>
            </a:extLst>
          </p:cNvPr>
          <p:cNvSpPr txBox="1"/>
          <p:nvPr/>
        </p:nvSpPr>
        <p:spPr>
          <a:xfrm>
            <a:off x="449989" y="1052736"/>
            <a:ext cx="3842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066AB93-E378-C28D-4943-7E20AA26CCC2}"/>
                  </a:ext>
                </a:extLst>
              </p:cNvPr>
              <p:cNvSpPr txBox="1"/>
              <p:nvPr/>
            </p:nvSpPr>
            <p:spPr>
              <a:xfrm>
                <a:off x="449989" y="1340768"/>
                <a:ext cx="50362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DA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066AB93-E378-C28D-4943-7E20AA26CC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40768"/>
                <a:ext cx="5036248" cy="765061"/>
              </a:xfrm>
              <a:prstGeom prst="rect">
                <a:avLst/>
              </a:prstGeom>
              <a:blipFill>
                <a:blip r:embed="rId3"/>
                <a:stretch>
                  <a:fillRect l="-1937" r="-1211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0F6535CB-D76E-C6BC-30E2-8573C41E15D4}"/>
              </a:ext>
            </a:extLst>
          </p:cNvPr>
          <p:cNvSpPr txBox="1"/>
          <p:nvPr/>
        </p:nvSpPr>
        <p:spPr>
          <a:xfrm>
            <a:off x="449989" y="1860169"/>
            <a:ext cx="2453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928E24E-A170-A08B-4A2E-9DE26C227ACF}"/>
              </a:ext>
            </a:extLst>
          </p:cNvPr>
          <p:cNvSpPr txBox="1"/>
          <p:nvPr/>
        </p:nvSpPr>
        <p:spPr>
          <a:xfrm>
            <a:off x="449989" y="2148201"/>
            <a:ext cx="3917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972651C-4B04-364F-053B-79C097A6BB35}"/>
              </a:ext>
            </a:extLst>
          </p:cNvPr>
          <p:cNvSpPr txBox="1"/>
          <p:nvPr/>
        </p:nvSpPr>
        <p:spPr>
          <a:xfrm>
            <a:off x="449989" y="2436233"/>
            <a:ext cx="79143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84EE10C-7281-E68C-FDB9-6047D0078BBF}"/>
              </a:ext>
            </a:extLst>
          </p:cNvPr>
          <p:cNvSpPr txBox="1"/>
          <p:nvPr/>
        </p:nvSpPr>
        <p:spPr>
          <a:xfrm>
            <a:off x="449989" y="2724265"/>
            <a:ext cx="5104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FEC09DD-CA4F-303A-CCFC-F7F27EA3C54B}"/>
              </a:ext>
            </a:extLst>
          </p:cNvPr>
          <p:cNvSpPr txBox="1"/>
          <p:nvPr/>
        </p:nvSpPr>
        <p:spPr>
          <a:xfrm>
            <a:off x="449989" y="3012297"/>
            <a:ext cx="4774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菱形的边长为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E65E0BB-9D33-947F-1E12-17588F9B5CF6}"/>
                  </a:ext>
                </a:extLst>
              </p:cNvPr>
              <p:cNvSpPr txBox="1"/>
              <p:nvPr/>
            </p:nvSpPr>
            <p:spPr>
              <a:xfrm>
                <a:off x="449989" y="3300329"/>
                <a:ext cx="34535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E65E0BB-9D33-947F-1E12-17588F9B5C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00329"/>
                <a:ext cx="3453511" cy="765061"/>
              </a:xfrm>
              <a:prstGeom prst="rect">
                <a:avLst/>
              </a:prstGeom>
              <a:blipFill>
                <a:blip r:embed="rId4"/>
                <a:stretch>
                  <a:fillRect l="-2827" r="-2473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776A76C-B012-3BAD-EAFB-03AF56006231}"/>
                  </a:ext>
                </a:extLst>
              </p:cNvPr>
              <p:cNvSpPr txBox="1"/>
              <p:nvPr/>
            </p:nvSpPr>
            <p:spPr>
              <a:xfrm>
                <a:off x="449989" y="3876393"/>
                <a:ext cx="5391278" cy="6327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776A76C-B012-3BAD-EAFB-03AF560062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76393"/>
                <a:ext cx="5391278" cy="632727"/>
              </a:xfrm>
              <a:prstGeom prst="rect">
                <a:avLst/>
              </a:prstGeom>
              <a:blipFill>
                <a:blip r:embed="rId5"/>
                <a:stretch>
                  <a:fillRect l="-1810" r="-1584" b="-1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6D95428-B476-D7E9-4122-BA4873FA715E}"/>
                  </a:ext>
                </a:extLst>
              </p:cNvPr>
              <p:cNvSpPr txBox="1"/>
              <p:nvPr/>
            </p:nvSpPr>
            <p:spPr>
              <a:xfrm>
                <a:off x="449989" y="4180367"/>
                <a:ext cx="3331464" cy="8064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6D95428-B476-D7E9-4122-BA4873FA71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80367"/>
                <a:ext cx="3331464" cy="806400"/>
              </a:xfrm>
              <a:prstGeom prst="rect">
                <a:avLst/>
              </a:prstGeom>
              <a:blipFill>
                <a:blip r:embed="rId6"/>
                <a:stretch>
                  <a:fillRect l="-2930" r="-2564" b="-45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yt_shape_13055"/>
          <p:cNvSpPr txBox="1"/>
          <p:nvPr/>
        </p:nvSpPr>
        <p:spPr>
          <a:xfrm>
            <a:off x="540000" y="768237"/>
            <a:ext cx="445795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zh-CN" altLang="zh-CN" sz="100" b="0" i="0" u="none" dirty="0">
              <a:noFill/>
              <a:effectLst/>
              <a:latin typeface="白正"/>
              <a:ea typeface="宋体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0A3CADE7-EA90-6884-C2DC-0224132B6778}"/>
                  </a:ext>
                </a:extLst>
              </p:cNvPr>
              <p:cNvSpPr txBox="1"/>
              <p:nvPr/>
            </p:nvSpPr>
            <p:spPr>
              <a:xfrm>
                <a:off x="449989" y="4727729"/>
                <a:ext cx="6024054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0A3CADE7-EA90-6884-C2DC-0224132B67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27729"/>
                <a:ext cx="6024054" cy="850024"/>
              </a:xfrm>
              <a:prstGeom prst="rect">
                <a:avLst/>
              </a:prstGeom>
              <a:blipFill>
                <a:blip r:embed="rId7"/>
                <a:stretch>
                  <a:fillRect l="-1619" r="-1417" b="-21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2E013E7B-B312-6A62-3F2D-EFDC6859B122}"/>
              </a:ext>
            </a:extLst>
          </p:cNvPr>
          <p:cNvSpPr txBox="1"/>
          <p:nvPr/>
        </p:nvSpPr>
        <p:spPr>
          <a:xfrm>
            <a:off x="449989" y="5375983"/>
            <a:ext cx="2245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5D846C28-8153-A98B-FF4F-B5DBC010CB08}"/>
                  </a:ext>
                </a:extLst>
              </p:cNvPr>
              <p:cNvSpPr txBox="1"/>
              <p:nvPr/>
            </p:nvSpPr>
            <p:spPr>
              <a:xfrm>
                <a:off x="449989" y="5664015"/>
                <a:ext cx="5816282" cy="10053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kumimoji="0" lang="en-US" altLang="zh-CN" sz="2400" b="0" i="0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kumimoji="0" lang="en-US" altLang="zh-CN" sz="2400" b="0" i="0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2</m:t>
                                    </m:r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21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5D846C28-8153-A98B-FF4F-B5DBC010CB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664015"/>
                <a:ext cx="5816282" cy="1005345"/>
              </a:xfrm>
              <a:prstGeom prst="rect">
                <a:avLst/>
              </a:prstGeom>
              <a:blipFill>
                <a:blip r:embed="rId8"/>
                <a:stretch>
                  <a:fillRect l="-1677" r="-16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yt_image_13051" title="H_138.15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578842" y="1238965"/>
            <a:ext cx="1073277" cy="1754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5" grpId="0" build="allAtOnce"/>
      <p:bldP spid="16" grpId="0" build="allAtOnce"/>
      <p:bldP spid="1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0" name="yt_shape_13060"/>
          <p:cNvSpPr txBox="1"/>
          <p:nvPr/>
        </p:nvSpPr>
        <p:spPr>
          <a:xfrm>
            <a:off x="540119" y="3169242"/>
            <a:ext cx="1274260" cy="29418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白正" pitchFamily="16"/>
                <a:ea typeface="宋体" pitchFamily="16"/>
              </a:rPr>
              <a:t> </a:t>
            </a:r>
          </a:p>
        </p:txBody>
      </p:sp>
      <p:pic>
        <p:nvPicPr>
          <p:cNvPr id="13059" name="yt_image_13059" title="H_25.47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3068960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62" name="yt_shape_13062"/>
          <p:cNvSpPr txBox="1"/>
          <p:nvPr/>
        </p:nvSpPr>
        <p:spPr>
          <a:xfrm>
            <a:off x="540119" y="3620241"/>
            <a:ext cx="99257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菱形是一种特殊的平行四边形，菱形的每一条对角线平分每一组对角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475715B-599C-4091-3CB8-51CDA40AA4E3}"/>
              </a:ext>
            </a:extLst>
          </p:cNvPr>
          <p:cNvSpPr txBox="1"/>
          <p:nvPr/>
        </p:nvSpPr>
        <p:spPr>
          <a:xfrm>
            <a:off x="1107705" y="3573435"/>
            <a:ext cx="9400287" cy="51798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菱形是一种特殊的平行四边形，菱形的每一条对角线平分每一组对角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24"/>
                <a:ea typeface="Times New Roman" pitchFamily="24"/>
              </a:rPr>
              <a:t>.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BF94A87-590B-1D75-9681-85BD32918BA2}"/>
              </a:ext>
            </a:extLst>
          </p:cNvPr>
          <p:cNvSpPr txBox="1"/>
          <p:nvPr/>
        </p:nvSpPr>
        <p:spPr>
          <a:xfrm>
            <a:off x="0" y="794677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</a:rPr>
              <a:t>课件使用说明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D8EE0A1C-7F66-B500-0ACD-246CD80A40B9}"/>
              </a:ext>
            </a:extLst>
          </p:cNvPr>
          <p:cNvSpPr txBox="1"/>
          <p:nvPr/>
        </p:nvSpPr>
        <p:spPr>
          <a:xfrm>
            <a:off x="558139" y="1731714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课件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使用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制作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请使用相应软件打开并使用。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本课件文本框内容可编辑，单击文本框即可进行修改和编辑。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本课件理科公式均采用微软公式制作，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如果您是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Office2007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2021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月份以前的版本，会</a:t>
            </a:r>
            <a:r>
              <a:rPr lang="zh-CN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出现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包含公式及数字无法编辑的情况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，请您升级软件享受更优质体验。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由于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软件原因，少量电脑可能存在理科公式无动画的问题，请您安装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Office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或以上版本即可解决该问题。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83119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5" name="yt_shape_12985"/>
          <p:cNvSpPr txBox="1"/>
          <p:nvPr/>
        </p:nvSpPr>
        <p:spPr>
          <a:xfrm>
            <a:off x="540000" y="764704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984" name="yt_image_12984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64704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87" name="yt_shape_12987"/>
          <p:cNvSpPr txBox="1"/>
          <p:nvPr/>
        </p:nvSpPr>
        <p:spPr>
          <a:xfrm>
            <a:off x="540000" y="1468001"/>
            <a:ext cx="475450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菱形的定义及其对称性</a:t>
            </a:r>
          </a:p>
        </p:txBody>
      </p:sp>
      <p:sp>
        <p:nvSpPr>
          <p:cNvPr id="12988" name="yt_shape_12988"/>
          <p:cNvSpPr txBox="1"/>
          <p:nvPr/>
        </p:nvSpPr>
        <p:spPr>
          <a:xfrm>
            <a:off x="540119" y="19723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在平面直角坐标系中的位置如图所示，若点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的纵坐标是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92" name="yt_table_1299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7893596"/>
              </p:ext>
            </p:extLst>
          </p:nvPr>
        </p:nvGraphicFramePr>
        <p:xfrm>
          <a:off x="540000" y="2931746"/>
          <a:ext cx="5859780" cy="950976"/>
        </p:xfrm>
        <a:graphic>
          <a:graphicData uri="http://schemas.openxmlformats.org/drawingml/2006/table">
            <a:tbl>
              <a:tblPr/>
              <a:tblGrid>
                <a:gridCol w="3395980">
                  <a:extLst>
                    <a:ext uri="{9D8B030D-6E8A-4147-A177-3AD203B41FA5}">
                      <a16:colId xmlns:a16="http://schemas.microsoft.com/office/drawing/2014/main" val="10412"/>
                    </a:ext>
                  </a:extLst>
                </a:gridCol>
                <a:gridCol w="2463800">
                  <a:extLst>
                    <a:ext uri="{9D8B030D-6E8A-4147-A177-3AD203B41FA5}">
                      <a16:colId xmlns:a16="http://schemas.microsoft.com/office/drawing/2014/main" val="104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5"/>
                  </a:ext>
                </a:extLst>
              </a:tr>
            </a:tbl>
          </a:graphicData>
        </a:graphic>
      </p:graphicFrame>
      <p:grpSp>
        <p:nvGrpSpPr>
          <p:cNvPr id="12989" name="yt_shape_12989_skip" title="H_117.9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31370" y="2426634"/>
            <a:ext cx="1818513" cy="1497852"/>
            <a:chOff x="0" y="0"/>
            <a:chExt cx="1818513" cy="1497852"/>
          </a:xfrm>
        </p:grpSpPr>
        <p:pic>
          <p:nvPicPr>
            <p:cNvPr id="2" name="yt_image_12989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18513" cy="11018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91" name="yt_shape_12991"/>
            <p:cNvSpPr txBox="1"/>
            <p:nvPr/>
          </p:nvSpPr>
          <p:spPr>
            <a:xfrm>
              <a:off x="375975" y="113785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217412">
            <a:extLst>
              <a:ext uri="{FF2B5EF4-FFF2-40B4-BE49-F238E27FC236}">
                <a16:creationId xmlns:a16="http://schemas.microsoft.com/office/drawing/2014/main" id="{7753A420-69EE-523D-F181-57F7094FFA7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09678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DD0BEC4-1576-4F66-E8DB-9A9BDAEE6F60}"/>
              </a:ext>
            </a:extLst>
          </p:cNvPr>
          <p:cNvSpPr txBox="1"/>
          <p:nvPr/>
        </p:nvSpPr>
        <p:spPr>
          <a:xfrm>
            <a:off x="5072908" y="24009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yt_shape_12994"/>
          <p:cNvSpPr txBox="1"/>
          <p:nvPr/>
        </p:nvSpPr>
        <p:spPr>
          <a:xfrm>
            <a:off x="540119" y="408438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是菱形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有一组邻边相等的平行四边形是菱形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请在横线上填上理由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pSp>
        <p:nvGrpSpPr>
          <p:cNvPr id="14" name="yt_shape_12995" title="H_132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58247" y="5056064"/>
            <a:ext cx="1851660" cy="1685304"/>
            <a:chOff x="0" y="0"/>
            <a:chExt cx="1851660" cy="1685304"/>
          </a:xfrm>
        </p:grpSpPr>
        <p:pic>
          <p:nvPicPr>
            <p:cNvPr id="15" name="yt_image_12995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851660" cy="12893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yt_shape_12997"/>
            <p:cNvSpPr txBox="1"/>
            <p:nvPr/>
          </p:nvSpPr>
          <p:spPr>
            <a:xfrm>
              <a:off x="392549" y="13253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0C790B32-AC36-C749-FAF4-3597EEDBAF59}"/>
              </a:ext>
            </a:extLst>
          </p:cNvPr>
          <p:cNvSpPr txBox="1"/>
          <p:nvPr/>
        </p:nvSpPr>
        <p:spPr>
          <a:xfrm>
            <a:off x="1364508" y="4513068"/>
            <a:ext cx="5361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有一组邻边相等的平行四边形是菱形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9" name="yt_shape_12999"/>
          <p:cNvSpPr txBox="1"/>
          <p:nvPr/>
        </p:nvSpPr>
        <p:spPr>
          <a:xfrm>
            <a:off x="540000" y="1507444"/>
            <a:ext cx="321562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菱形的性质</a:t>
            </a:r>
          </a:p>
        </p:txBody>
      </p:sp>
      <p:sp>
        <p:nvSpPr>
          <p:cNvPr id="13000" name="yt_shape_13000"/>
          <p:cNvSpPr txBox="1"/>
          <p:nvPr/>
        </p:nvSpPr>
        <p:spPr>
          <a:xfrm>
            <a:off x="540000" y="2011754"/>
            <a:ext cx="90537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河南省中考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关于菱形的性质，以下说法不正确的是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01" name="yt_table_1300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5641426"/>
              </p:ext>
            </p:extLst>
          </p:nvPr>
        </p:nvGraphicFramePr>
        <p:xfrm>
          <a:off x="540000" y="2491057"/>
          <a:ext cx="6768148" cy="950976"/>
        </p:xfrm>
        <a:graphic>
          <a:graphicData uri="http://schemas.openxmlformats.org/drawingml/2006/table">
            <a:tbl>
              <a:tblPr/>
              <a:tblGrid>
                <a:gridCol w="4066223">
                  <a:extLst>
                    <a:ext uri="{9D8B030D-6E8A-4147-A177-3AD203B41FA5}">
                      <a16:colId xmlns:a16="http://schemas.microsoft.com/office/drawing/2014/main" val="10414"/>
                    </a:ext>
                  </a:extLst>
                </a:gridCol>
                <a:gridCol w="2701925">
                  <a:extLst>
                    <a:ext uri="{9D8B030D-6E8A-4147-A177-3AD203B41FA5}">
                      <a16:colId xmlns:a16="http://schemas.microsoft.com/office/drawing/2014/main" val="104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四条边相等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对角线相等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对角线互相垂直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是轴对称图形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7"/>
                  </a:ext>
                </a:extLst>
              </a:tr>
            </a:tbl>
          </a:graphicData>
        </a:graphic>
      </p:graphicFrame>
      <p:sp>
        <p:nvSpPr>
          <p:cNvPr id="13003" name="yt_shape_13003"/>
          <p:cNvSpPr txBox="1"/>
          <p:nvPr/>
        </p:nvSpPr>
        <p:spPr>
          <a:xfrm>
            <a:off x="540000" y="3492611"/>
            <a:ext cx="95522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，则菱形的边长是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07" name="yt_table_1300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9522065"/>
              </p:ext>
            </p:extLst>
          </p:nvPr>
        </p:nvGraphicFramePr>
        <p:xfrm>
          <a:off x="540000" y="3971914"/>
          <a:ext cx="70478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416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417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418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4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8"/>
                  </a:ext>
                </a:extLst>
              </a:tr>
            </a:tbl>
          </a:graphicData>
        </a:graphic>
      </p:graphicFrame>
      <p:grpSp>
        <p:nvGrpSpPr>
          <p:cNvPr id="13004" name="yt_shape_13004_skip" title="H_136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14792" y="3971914"/>
            <a:ext cx="1735074" cy="1739025"/>
            <a:chOff x="0" y="0"/>
            <a:chExt cx="1735074" cy="1739025"/>
          </a:xfrm>
        </p:grpSpPr>
        <p:pic>
          <p:nvPicPr>
            <p:cNvPr id="2" name="yt_image_13004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35074" cy="1343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06" name="yt_shape_13006"/>
            <p:cNvSpPr txBox="1"/>
            <p:nvPr/>
          </p:nvSpPr>
          <p:spPr>
            <a:xfrm>
              <a:off x="334256" y="13790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217479">
            <a:extLst>
              <a:ext uri="{FF2B5EF4-FFF2-40B4-BE49-F238E27FC236}">
                <a16:creationId xmlns:a16="http://schemas.microsoft.com/office/drawing/2014/main" id="{915BEF0A-7A83-146F-1430-0FB7866758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49121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F9F3CC4-C3E6-FC71-CFD0-BE0E43BBD903}"/>
              </a:ext>
            </a:extLst>
          </p:cNvPr>
          <p:cNvSpPr txBox="1"/>
          <p:nvPr/>
        </p:nvSpPr>
        <p:spPr>
          <a:xfrm>
            <a:off x="8603389" y="196494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0E3D55F-5349-1938-229D-9DDBF640DB86}"/>
              </a:ext>
            </a:extLst>
          </p:cNvPr>
          <p:cNvSpPr txBox="1"/>
          <p:nvPr/>
        </p:nvSpPr>
        <p:spPr>
          <a:xfrm>
            <a:off x="9079639" y="344580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9" name="yt_shape_13009"/>
          <p:cNvSpPr txBox="1"/>
          <p:nvPr/>
        </p:nvSpPr>
        <p:spPr>
          <a:xfrm>
            <a:off x="540119" y="123708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分别是菱形四条边的中点，连结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，则图中的菱形共有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3010" name="yt_shape_13010" title="H_129.1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90209" y="2348880"/>
            <a:ext cx="1211580" cy="1640727"/>
            <a:chOff x="0" y="0"/>
            <a:chExt cx="1211580" cy="1640727"/>
          </a:xfrm>
        </p:grpSpPr>
        <p:pic>
          <p:nvPicPr>
            <p:cNvPr id="2" name="yt_image_13010">
              <a:extLst>
                <a:ext uri="">
  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11580" cy="12447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12" name="yt_shape_13012"/>
            <p:cNvSpPr txBox="1"/>
            <p:nvPr/>
          </p:nvSpPr>
          <p:spPr>
            <a:xfrm>
              <a:off x="72509" y="128072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3491687-B3E4-2A1B-9472-FD3DCE95CA8D}"/>
              </a:ext>
            </a:extLst>
          </p:cNvPr>
          <p:cNvSpPr txBox="1"/>
          <p:nvPr/>
        </p:nvSpPr>
        <p:spPr>
          <a:xfrm>
            <a:off x="4633171" y="1665763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17" name="yt_shape_13017"/>
              <p:cNvSpPr txBox="1"/>
              <p:nvPr/>
            </p:nvSpPr>
            <p:spPr>
              <a:xfrm>
                <a:off x="540000" y="1844824"/>
                <a:ext cx="5807680" cy="43620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是菱形，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分别为边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的中点，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𝐴𝐷𝐸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S.A.S.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3017" name="yt_shape_130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44824"/>
                <a:ext cx="5807680" cy="4362028"/>
              </a:xfrm>
              <a:prstGeom prst="rect">
                <a:avLst/>
              </a:prstGeom>
              <a:blipFill>
                <a:blip r:embed="rId2"/>
                <a:stretch>
                  <a:fillRect l="-3256" t="-1259" r="-1891" b="-34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58471E9-E9B0-99A7-6D87-BA001C87E7B9}"/>
              </a:ext>
            </a:extLst>
          </p:cNvPr>
          <p:cNvSpPr txBox="1"/>
          <p:nvPr/>
        </p:nvSpPr>
        <p:spPr>
          <a:xfrm>
            <a:off x="449989" y="1798018"/>
            <a:ext cx="5931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是菱形，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C691FD1-4F84-A848-889D-7217C1B6BFF8}"/>
              </a:ext>
            </a:extLst>
          </p:cNvPr>
          <p:cNvSpPr txBox="1"/>
          <p:nvPr/>
        </p:nvSpPr>
        <p:spPr>
          <a:xfrm>
            <a:off x="449989" y="2273506"/>
            <a:ext cx="3397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分别为边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F0E3AB3-7509-94A7-6F08-AF295559A6DB}"/>
              </a:ext>
            </a:extLst>
          </p:cNvPr>
          <p:cNvSpPr txBox="1"/>
          <p:nvPr/>
        </p:nvSpPr>
        <p:spPr>
          <a:xfrm>
            <a:off x="449989" y="2748994"/>
            <a:ext cx="1840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388E31C-7739-0C82-3D02-6275B7958180}"/>
              </a:ext>
            </a:extLst>
          </p:cNvPr>
          <p:cNvSpPr txBox="1"/>
          <p:nvPr/>
        </p:nvSpPr>
        <p:spPr>
          <a:xfrm>
            <a:off x="449989" y="3224482"/>
            <a:ext cx="512933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1E6D3C0-5332-D8CA-AFAF-43D0C1FE61B7}"/>
              </a:ext>
            </a:extLst>
          </p:cNvPr>
          <p:cNvSpPr txBox="1"/>
          <p:nvPr/>
        </p:nvSpPr>
        <p:spPr>
          <a:xfrm>
            <a:off x="449989" y="3699970"/>
            <a:ext cx="3229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92DCAA8-1BD3-0F74-389A-8A17C9DBE513}"/>
                  </a:ext>
                </a:extLst>
              </p:cNvPr>
              <p:cNvSpPr txBox="1"/>
              <p:nvPr/>
            </p:nvSpPr>
            <p:spPr>
              <a:xfrm>
                <a:off x="449989" y="4175458"/>
                <a:ext cx="2545779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92DCAA8-1BD3-0F74-389A-8A17C9DBE5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75458"/>
                <a:ext cx="2545779" cy="1611643"/>
              </a:xfrm>
              <a:prstGeom prst="rect">
                <a:avLst/>
              </a:prstGeom>
              <a:blipFill>
                <a:blip r:embed="rId3"/>
                <a:stretch>
                  <a:fillRect l="-38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E333C756-7D18-8FBE-7BD0-BC5C4717A6A9}"/>
              </a:ext>
            </a:extLst>
          </p:cNvPr>
          <p:cNvSpPr txBox="1"/>
          <p:nvPr/>
        </p:nvSpPr>
        <p:spPr>
          <a:xfrm>
            <a:off x="449989" y="5693489"/>
            <a:ext cx="4094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S.A.S.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3014"/>
          <p:cNvSpPr txBox="1"/>
          <p:nvPr/>
        </p:nvSpPr>
        <p:spPr>
          <a:xfrm>
            <a:off x="540119" y="92281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淮安市中考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如图，在菱形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分别为边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的中点，连结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CDF.</a:t>
            </a:r>
          </a:p>
        </p:txBody>
      </p:sp>
      <p:pic>
        <p:nvPicPr>
          <p:cNvPr id="11" name="yt_image_13015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80376" y="2034609"/>
            <a:ext cx="2021967" cy="1173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9" name="yt_shape_13019"/>
          <p:cNvSpPr txBox="1"/>
          <p:nvPr/>
        </p:nvSpPr>
        <p:spPr>
          <a:xfrm>
            <a:off x="540000" y="2166427"/>
            <a:ext cx="567783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混淆菱形与矩形的性质而致错</a:t>
            </a:r>
          </a:p>
        </p:txBody>
      </p:sp>
      <p:sp>
        <p:nvSpPr>
          <p:cNvPr id="13020" name="yt_shape_13020"/>
          <p:cNvSpPr txBox="1"/>
          <p:nvPr/>
        </p:nvSpPr>
        <p:spPr>
          <a:xfrm>
            <a:off x="540000" y="2670737"/>
            <a:ext cx="66091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菱形具有而矩形不一定具有的特征是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21" name="yt_table_1302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1952239"/>
              </p:ext>
            </p:extLst>
          </p:nvPr>
        </p:nvGraphicFramePr>
        <p:xfrm>
          <a:off x="540000" y="3150040"/>
          <a:ext cx="5122863" cy="1901952"/>
        </p:xfrm>
        <a:graphic>
          <a:graphicData uri="http://schemas.openxmlformats.org/drawingml/2006/table">
            <a:tbl>
              <a:tblPr/>
              <a:tblGrid>
                <a:gridCol w="5122863">
                  <a:extLst>
                    <a:ext uri="{9D8B030D-6E8A-4147-A177-3AD203B41FA5}">
                      <a16:colId xmlns:a16="http://schemas.microsoft.com/office/drawing/2014/main" val="104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对角相等且互补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对角线互相平分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一组对边平行，另一组对边相等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对角线互相垂直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2"/>
                  </a:ext>
                </a:extLst>
              </a:tr>
            </a:tbl>
          </a:graphicData>
        </a:graphic>
      </p:graphicFrame>
      <p:pic>
        <p:nvPicPr>
          <p:cNvPr id="3" name="yt_shape_1698822217549" title="H_28.801733">
            <a:extLst>
              <a:ext uri="{FF2B5EF4-FFF2-40B4-BE49-F238E27FC236}">
                <a16:creationId xmlns:a16="http://schemas.microsoft.com/office/drawing/2014/main" id="{38630DD4-5402-015B-88DA-D4787329C0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0810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E5D324E-3309-0204-243E-901CBCBC7645}"/>
              </a:ext>
            </a:extLst>
          </p:cNvPr>
          <p:cNvSpPr txBox="1"/>
          <p:nvPr/>
        </p:nvSpPr>
        <p:spPr>
          <a:xfrm>
            <a:off x="6164989" y="262393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24" name="yt_shape_13024"/>
          <p:cNvSpPr txBox="1"/>
          <p:nvPr/>
        </p:nvSpPr>
        <p:spPr>
          <a:xfrm>
            <a:off x="540000" y="1495693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023" name="yt_image_13023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95693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26" name="yt_shape_13026"/>
          <p:cNvSpPr txBox="1"/>
          <p:nvPr/>
        </p:nvSpPr>
        <p:spPr>
          <a:xfrm>
            <a:off x="540119" y="2181848"/>
            <a:ext cx="11532545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宜宾六中单元卷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对角线长分别为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的菱形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如图所示，点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为对角线的交点，过点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折叠菱形，使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两点重合，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是折痕，若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 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</p:txBody>
      </p:sp>
      <p:graphicFrame>
        <p:nvGraphicFramePr>
          <p:cNvPr id="13030" name="yt_table_1303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0113979"/>
              </p:ext>
            </p:extLst>
          </p:nvPr>
        </p:nvGraphicFramePr>
        <p:xfrm>
          <a:off x="540000" y="3249005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421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422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423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4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3"/>
                  </a:ext>
                </a:extLst>
              </a:tr>
            </a:tbl>
          </a:graphicData>
        </a:graphic>
      </p:graphicFrame>
      <p:grpSp>
        <p:nvGrpSpPr>
          <p:cNvPr id="13027" name="yt_shape_13027_skip" title="H_165.4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14772" y="3621414"/>
            <a:ext cx="1535049" cy="2101356"/>
            <a:chOff x="0" y="0"/>
            <a:chExt cx="1535049" cy="2101356"/>
          </a:xfrm>
        </p:grpSpPr>
        <p:pic>
          <p:nvPicPr>
            <p:cNvPr id="2" name="yt_image_13027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35049" cy="17053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29" name="yt_shape_13029"/>
            <p:cNvSpPr txBox="1"/>
            <p:nvPr/>
          </p:nvSpPr>
          <p:spPr>
            <a:xfrm>
              <a:off x="234243" y="174135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21046E3-16C9-6CCB-D9C2-20B89834C7CE}"/>
              </a:ext>
            </a:extLst>
          </p:cNvPr>
          <p:cNvSpPr txBox="1"/>
          <p:nvPr/>
        </p:nvSpPr>
        <p:spPr>
          <a:xfrm>
            <a:off x="11352584" y="259971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2" name="yt_shape_13032"/>
          <p:cNvSpPr txBox="1"/>
          <p:nvPr/>
        </p:nvSpPr>
        <p:spPr>
          <a:xfrm>
            <a:off x="540119" y="157733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如图，已知菱形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的两条对角线长分别为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分别是边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是对角线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上一点，则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的最小值为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033" name="yt_shape_13033"/>
          <p:cNvSpPr txBox="1"/>
          <p:nvPr/>
        </p:nvSpPr>
        <p:spPr>
          <a:xfrm>
            <a:off x="540119" y="253677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点拨：作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关于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的对称点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NQ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，此时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的值最小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037" name="yt_shape_13037"/>
          <p:cNvSpPr txBox="1"/>
          <p:nvPr/>
        </p:nvSpPr>
        <p:spPr>
          <a:xfrm>
            <a:off x="540000" y="531801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034" name="yt_shape_13034" title="H_127.4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05043" y="3648570"/>
            <a:ext cx="1581912" cy="1619010"/>
            <a:chOff x="0" y="0"/>
            <a:chExt cx="1581912" cy="1619010"/>
          </a:xfrm>
        </p:grpSpPr>
        <p:pic>
          <p:nvPicPr>
            <p:cNvPr id="2" name="yt_image_13034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81912" cy="12230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36" name="yt_shape_13036"/>
            <p:cNvSpPr txBox="1"/>
            <p:nvPr/>
          </p:nvSpPr>
          <p:spPr>
            <a:xfrm>
              <a:off x="257675" y="125901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C0D8255-D7BE-9DCB-CE85-60D5CE671774}"/>
              </a:ext>
            </a:extLst>
          </p:cNvPr>
          <p:cNvSpPr txBox="1"/>
          <p:nvPr/>
        </p:nvSpPr>
        <p:spPr>
          <a:xfrm>
            <a:off x="7374782" y="200601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43" name="yt_shape_13043"/>
              <p:cNvSpPr txBox="1"/>
              <p:nvPr/>
            </p:nvSpPr>
            <p:spPr>
              <a:xfrm>
                <a:off x="540000" y="2171335"/>
                <a:ext cx="4838119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菱形的面积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3043" name="yt_shape_130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71335"/>
                <a:ext cx="4838119" cy="465577"/>
              </a:xfrm>
              <a:prstGeom prst="rect">
                <a:avLst/>
              </a:prstGeom>
              <a:blipFill>
                <a:blip r:embed="rId2"/>
                <a:stretch>
                  <a:fillRect l="-3909" t="-3896" r="-2648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0401F88-F3E6-B19C-1497-B08EB04CE146}"/>
              </a:ext>
            </a:extLst>
          </p:cNvPr>
          <p:cNvSpPr txBox="1"/>
          <p:nvPr/>
        </p:nvSpPr>
        <p:spPr>
          <a:xfrm>
            <a:off x="449989" y="2564904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菱形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的周长为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538000F-A0B7-4C0B-B6E1-EA35500E8156}"/>
                  </a:ext>
                </a:extLst>
              </p:cNvPr>
              <p:cNvSpPr txBox="1"/>
              <p:nvPr/>
            </p:nvSpPr>
            <p:spPr>
              <a:xfrm>
                <a:off x="449989" y="2852936"/>
                <a:ext cx="44139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菱形的边长为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538000F-A0B7-4C0B-B6E1-EA35500E81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52936"/>
                <a:ext cx="4413948" cy="765061"/>
              </a:xfrm>
              <a:prstGeom prst="rect">
                <a:avLst/>
              </a:prstGeom>
              <a:blipFill>
                <a:blip r:embed="rId3"/>
                <a:stretch>
                  <a:fillRect l="-2210" r="-1934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D0FECA32-0C77-8EB8-BE8D-2E96BA78F93E}"/>
              </a:ext>
            </a:extLst>
          </p:cNvPr>
          <p:cNvSpPr txBox="1"/>
          <p:nvPr/>
        </p:nvSpPr>
        <p:spPr>
          <a:xfrm>
            <a:off x="449989" y="3507972"/>
            <a:ext cx="3890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DD1A9EB-4027-F2EE-2253-313012E221A6}"/>
              </a:ext>
            </a:extLst>
          </p:cNvPr>
          <p:cNvSpPr txBox="1"/>
          <p:nvPr/>
        </p:nvSpPr>
        <p:spPr>
          <a:xfrm>
            <a:off x="449989" y="3861048"/>
            <a:ext cx="3555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F39632A-0CCE-AD22-736A-D6EC4F17859D}"/>
              </a:ext>
            </a:extLst>
          </p:cNvPr>
          <p:cNvSpPr txBox="1"/>
          <p:nvPr/>
        </p:nvSpPr>
        <p:spPr>
          <a:xfrm>
            <a:off x="449989" y="4221088"/>
            <a:ext cx="4591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62F44E2-BFAB-BF19-3F0A-72C1072A3549}"/>
              </a:ext>
            </a:extLst>
          </p:cNvPr>
          <p:cNvSpPr txBox="1"/>
          <p:nvPr/>
        </p:nvSpPr>
        <p:spPr>
          <a:xfrm>
            <a:off x="449989" y="4581128"/>
            <a:ext cx="5912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是等边三角形，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2cm.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0AB0A6E-D4BD-B64B-4B95-94492B9858DE}"/>
              </a:ext>
            </a:extLst>
          </p:cNvPr>
          <p:cNvSpPr txBox="1"/>
          <p:nvPr/>
        </p:nvSpPr>
        <p:spPr>
          <a:xfrm>
            <a:off x="449989" y="4941168"/>
            <a:ext cx="5753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菱形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对角线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相交于点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8774C76-1673-FFEE-7C89-09782C403A83}"/>
              </a:ext>
            </a:extLst>
          </p:cNvPr>
          <p:cNvSpPr txBox="1"/>
          <p:nvPr/>
        </p:nvSpPr>
        <p:spPr>
          <a:xfrm>
            <a:off x="449989" y="5301208"/>
            <a:ext cx="5196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，且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12E07D8-B721-6C6C-D68D-FDB19E0407D2}"/>
                  </a:ext>
                </a:extLst>
              </p:cNvPr>
              <p:cNvSpPr txBox="1"/>
              <p:nvPr/>
            </p:nvSpPr>
            <p:spPr>
              <a:xfrm>
                <a:off x="449989" y="5661248"/>
                <a:ext cx="4031615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cm.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12E07D8-B721-6C6C-D68D-FDB19E0407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661248"/>
                <a:ext cx="4031615" cy="613931"/>
              </a:xfrm>
              <a:prstGeom prst="rect">
                <a:avLst/>
              </a:prstGeom>
              <a:blipFill>
                <a:blip r:embed="rId4"/>
                <a:stretch>
                  <a:fillRect l="-2421" r="-1664" b="-1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AC19586-A55D-8DA5-3D8F-7D362073B87E}"/>
                  </a:ext>
                </a:extLst>
              </p:cNvPr>
              <p:cNvSpPr txBox="1"/>
              <p:nvPr/>
            </p:nvSpPr>
            <p:spPr>
              <a:xfrm>
                <a:off x="449989" y="6087050"/>
                <a:ext cx="7854315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菱形的面积为：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AC·BD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AC19586-A55D-8DA5-3D8F-7D362073B8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087050"/>
                <a:ext cx="7854315" cy="726326"/>
              </a:xfrm>
              <a:prstGeom prst="rect">
                <a:avLst/>
              </a:prstGeom>
              <a:blipFill>
                <a:blip r:embed="rId5"/>
                <a:stretch>
                  <a:fillRect l="-1242" r="-932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yt_shape_13038"/>
          <p:cNvSpPr txBox="1"/>
          <p:nvPr/>
        </p:nvSpPr>
        <p:spPr>
          <a:xfrm>
            <a:off x="540120" y="857309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页第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如图，在菱形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的度数比为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，周长是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8cm.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求：</a:t>
            </a:r>
          </a:p>
        </p:txBody>
      </p:sp>
      <p:pic>
        <p:nvPicPr>
          <p:cNvPr id="14" name="yt_image_13039" title="H_95.4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336360" y="1857380"/>
            <a:ext cx="1919097" cy="121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yt_shape_13041"/>
          <p:cNvSpPr txBox="1"/>
          <p:nvPr/>
        </p:nvSpPr>
        <p:spPr>
          <a:xfrm>
            <a:off x="540000" y="1769488"/>
            <a:ext cx="353943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两条对角线的长度；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1825</Words>
  <Application>Microsoft Office PowerPoint</Application>
  <PresentationFormat>宽屏</PresentationFormat>
  <Paragraphs>127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Finished</vt:lpstr>
      <vt:lpstr>白正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48</cp:revision>
  <dcterms:created xsi:type="dcterms:W3CDTF">2023-05-05T05:33:04Z</dcterms:created>
  <dcterms:modified xsi:type="dcterms:W3CDTF">2023-11-02T12:09:16Z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