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3" r:id="rId5"/>
    <p:sldId id="376" r:id="rId6"/>
    <p:sldId id="380" r:id="rId7"/>
    <p:sldId id="389" r:id="rId8"/>
    <p:sldId id="381" r:id="rId9"/>
    <p:sldId id="384" r:id="rId10"/>
    <p:sldId id="387" r:id="rId11"/>
    <p:sldId id="391" r:id="rId12"/>
    <p:sldId id="392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95007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7" name="yt_shape_10777"/>
          <p:cNvSpPr txBox="1"/>
          <p:nvPr/>
        </p:nvSpPr>
        <p:spPr>
          <a:xfrm>
            <a:off x="540000" y="1223998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0776" name="yt_image_10776" title="H_47.88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23998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9" name="yt_shape_10779"/>
          <p:cNvSpPr txBox="1"/>
          <p:nvPr/>
        </p:nvSpPr>
        <p:spPr>
          <a:xfrm>
            <a:off x="540000" y="1882728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分式的概念及性质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80" name="yt_shape_10780"/>
              <p:cNvSpPr txBox="1"/>
              <p:nvPr/>
            </p:nvSpPr>
            <p:spPr>
              <a:xfrm>
                <a:off x="540000" y="2387038"/>
                <a:ext cx="1096902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中，属于分式的有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780" name="yt_shape_1078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7038"/>
                <a:ext cx="10969028" cy="642740"/>
              </a:xfrm>
              <a:prstGeom prst="rect">
                <a:avLst/>
              </a:prstGeom>
              <a:blipFill>
                <a:blip r:embed="rId3"/>
                <a:stretch>
                  <a:fillRect l="-1723" r="-72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82" name="yt_table_107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69861"/>
              </p:ext>
            </p:extLst>
          </p:nvPr>
        </p:nvGraphicFramePr>
        <p:xfrm>
          <a:off x="540000" y="3080566"/>
          <a:ext cx="9121141" cy="475488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692718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84" name="yt_shape_10784"/>
              <p:cNvSpPr txBox="1"/>
              <p:nvPr/>
            </p:nvSpPr>
            <p:spPr>
              <a:xfrm>
                <a:off x="540000" y="3606737"/>
                <a:ext cx="7023974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有意义的条件是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784" name="yt_shape_1078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06737"/>
                <a:ext cx="7023974" cy="641394"/>
              </a:xfrm>
              <a:prstGeom prst="rect">
                <a:avLst/>
              </a:prstGeom>
              <a:blipFill>
                <a:blip r:embed="rId4"/>
                <a:stretch>
                  <a:fillRect l="-2691" r="-16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86" name="yt_table_107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817561"/>
              </p:ext>
            </p:extLst>
          </p:nvPr>
        </p:nvGraphicFramePr>
        <p:xfrm>
          <a:off x="540000" y="4298919"/>
          <a:ext cx="9264016" cy="475488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2692718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88" name="yt_shape_10788"/>
              <p:cNvSpPr txBox="1"/>
              <p:nvPr/>
            </p:nvSpPr>
            <p:spPr>
              <a:xfrm>
                <a:off x="540000" y="4825090"/>
                <a:ext cx="794730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温州市中考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788" name="yt_shape_1078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5090"/>
                <a:ext cx="7947304" cy="642740"/>
              </a:xfrm>
              <a:prstGeom prst="rect">
                <a:avLst/>
              </a:prstGeom>
              <a:blipFill>
                <a:blip r:embed="rId5"/>
                <a:stretch>
                  <a:fillRect l="-2379" r="-138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90" name="yt_table_107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635515"/>
              </p:ext>
            </p:extLst>
          </p:nvPr>
        </p:nvGraphicFramePr>
        <p:xfrm>
          <a:off x="540000" y="5518618"/>
          <a:ext cx="9129079" cy="475488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2692718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pic>
        <p:nvPicPr>
          <p:cNvPr id="3" name="yt_shape_1698821997597" title="H_28.770866">
            <a:extLst>
              <a:ext uri="{FF2B5EF4-FFF2-40B4-BE49-F238E27FC236}">
                <a16:creationId xmlns:a16="http://schemas.microsoft.com/office/drawing/2014/main" id="{8C606D66-B84B-A477-9127-4138BB1A49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24601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07A5B4-8F6B-7CDD-E3D6-3C165D15A9C1}"/>
              </a:ext>
            </a:extLst>
          </p:cNvPr>
          <p:cNvSpPr txBox="1"/>
          <p:nvPr/>
        </p:nvSpPr>
        <p:spPr>
          <a:xfrm>
            <a:off x="10500134" y="2340232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A321CE-D624-C6AE-5261-29C7AB203A89}"/>
              </a:ext>
            </a:extLst>
          </p:cNvPr>
          <p:cNvSpPr txBox="1"/>
          <p:nvPr/>
        </p:nvSpPr>
        <p:spPr>
          <a:xfrm>
            <a:off x="6593232" y="3559931"/>
            <a:ext cx="383286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2409D9-8B77-EAA9-3FD6-5CE0887800D1}"/>
              </a:ext>
            </a:extLst>
          </p:cNvPr>
          <p:cNvSpPr txBox="1"/>
          <p:nvPr/>
        </p:nvSpPr>
        <p:spPr>
          <a:xfrm>
            <a:off x="7490171" y="4778284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" name="yt_shape_10855"/>
          <p:cNvSpPr txBox="1"/>
          <p:nvPr/>
        </p:nvSpPr>
        <p:spPr>
          <a:xfrm>
            <a:off x="540000" y="1985122"/>
            <a:ext cx="2400081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54" name="yt_image_10854" title="H_50.0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6661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57" name="yt_shape_10857"/>
              <p:cNvSpPr txBox="1"/>
              <p:nvPr/>
            </p:nvSpPr>
            <p:spPr>
              <a:xfrm>
                <a:off x="540119" y="1772816"/>
                <a:ext cx="11111999" cy="25615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河南省中考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近日，教育部印发《义务教育课程方案》和课程标准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将劳动从原来的综合实践活动课程中独立出来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某中学为了让学生体验农耕劳动，开辟了一处耕种园，需要采购一批菜苗开展种植活动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据了解，市场上每捆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种菜苗的价格是菜苗基地的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倍，用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元在市场上购买的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种菜苗比在菜苗基地购买的少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求菜苗基地每捆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种菜苗的价格；</a:t>
                </a:r>
              </a:p>
            </p:txBody>
          </p:sp>
        </mc:Choice>
        <mc:Fallback xmlns="">
          <p:sp>
            <p:nvSpPr>
              <p:cNvPr id="10857" name="yt_shape_108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2816"/>
                <a:ext cx="11111999" cy="2561599"/>
              </a:xfrm>
              <a:prstGeom prst="rect">
                <a:avLst/>
              </a:prstGeom>
              <a:blipFill>
                <a:blip r:embed="rId3"/>
                <a:stretch>
                  <a:fillRect l="-1701" t="-2143" r="-1153" b="-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818D71-CEC3-826A-1AFE-67225719B53B}"/>
                  </a:ext>
                </a:extLst>
              </p:cNvPr>
              <p:cNvSpPr txBox="1"/>
              <p:nvPr/>
            </p:nvSpPr>
            <p:spPr>
              <a:xfrm>
                <a:off x="450108" y="4345456"/>
                <a:ext cx="11195686" cy="9557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设菜苗基地每捆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种菜苗的价格是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元，根据题意得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楷体" pitchFamily="24"/>
                </a:endParaRPr>
              </a:p>
              <a:p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20.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818D71-CEC3-826A-1AFE-67225719B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45456"/>
                <a:ext cx="11195686" cy="955752"/>
              </a:xfrm>
              <a:prstGeom prst="rect">
                <a:avLst/>
              </a:prstGeom>
              <a:blipFill>
                <a:blip r:embed="rId4"/>
                <a:stretch>
                  <a:fillRect l="-871" t="-8917" b="-23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7972EA3-E69B-F0FF-97EA-E1D40B6589B5}"/>
              </a:ext>
            </a:extLst>
          </p:cNvPr>
          <p:cNvSpPr txBox="1"/>
          <p:nvPr/>
        </p:nvSpPr>
        <p:spPr>
          <a:xfrm>
            <a:off x="450108" y="5380335"/>
            <a:ext cx="404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0AA45D-835D-F909-5D5F-8CD66172C2C2}"/>
              </a:ext>
            </a:extLst>
          </p:cNvPr>
          <p:cNvSpPr txBox="1"/>
          <p:nvPr/>
        </p:nvSpPr>
        <p:spPr>
          <a:xfrm>
            <a:off x="450108" y="5855823"/>
            <a:ext cx="56585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答：菜苗基地每捆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种菜苗的价格是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" name="yt_shape_10864"/>
          <p:cNvSpPr txBox="1"/>
          <p:nvPr/>
        </p:nvSpPr>
        <p:spPr>
          <a:xfrm>
            <a:off x="540000" y="2653743"/>
            <a:ext cx="7737696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种菜苗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捆，则购买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种菜苗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种菜苗的捆数不超过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种菜苗的捆数，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设本次购买花费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由两数乘积的性质可知，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值越大，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就越大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取最小值，最小值为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2250.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答：本次购买最少花费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86B89F-DDD8-2431-975E-55A10711757E}"/>
              </a:ext>
            </a:extLst>
          </p:cNvPr>
          <p:cNvSpPr txBox="1"/>
          <p:nvPr/>
        </p:nvSpPr>
        <p:spPr>
          <a:xfrm>
            <a:off x="449989" y="2606937"/>
            <a:ext cx="782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种菜苗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捆，则购买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种菜苗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53B819-A8AF-4A85-17E1-A239BEEB327E}"/>
              </a:ext>
            </a:extLst>
          </p:cNvPr>
          <p:cNvSpPr txBox="1"/>
          <p:nvPr/>
        </p:nvSpPr>
        <p:spPr>
          <a:xfrm>
            <a:off x="449989" y="3082425"/>
            <a:ext cx="578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种菜苗的捆数不超过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种菜苗的捆数，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9DE79D-6F99-1780-CC93-500EDD88CFBA}"/>
              </a:ext>
            </a:extLst>
          </p:cNvPr>
          <p:cNvSpPr txBox="1"/>
          <p:nvPr/>
        </p:nvSpPr>
        <p:spPr>
          <a:xfrm>
            <a:off x="449989" y="3557913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031C2E-648A-D6D4-D3AA-4D7773B063E3}"/>
              </a:ext>
            </a:extLst>
          </p:cNvPr>
          <p:cNvSpPr txBox="1"/>
          <p:nvPr/>
        </p:nvSpPr>
        <p:spPr>
          <a:xfrm>
            <a:off x="449989" y="4033401"/>
            <a:ext cx="289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设本次购买花费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D9DD3F-E174-8B3B-82CF-5DE105463B86}"/>
              </a:ext>
            </a:extLst>
          </p:cNvPr>
          <p:cNvSpPr txBox="1"/>
          <p:nvPr/>
        </p:nvSpPr>
        <p:spPr>
          <a:xfrm>
            <a:off x="449989" y="4508889"/>
            <a:ext cx="706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E5A247-0B90-45A6-5E0D-5CB9E8B49F73}"/>
              </a:ext>
            </a:extLst>
          </p:cNvPr>
          <p:cNvSpPr txBox="1"/>
          <p:nvPr/>
        </p:nvSpPr>
        <p:spPr>
          <a:xfrm>
            <a:off x="449989" y="4984377"/>
            <a:ext cx="633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由两数乘积的性质可知，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值越大，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就越大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03C60D-75B9-2833-1638-8091A7FFE3C0}"/>
              </a:ext>
            </a:extLst>
          </p:cNvPr>
          <p:cNvSpPr txBox="1"/>
          <p:nvPr/>
        </p:nvSpPr>
        <p:spPr>
          <a:xfrm>
            <a:off x="449989" y="5459865"/>
            <a:ext cx="784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取最小值，最小值为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E770FC-E939-6370-C64F-4A6EF48C0072}"/>
              </a:ext>
            </a:extLst>
          </p:cNvPr>
          <p:cNvSpPr txBox="1"/>
          <p:nvPr/>
        </p:nvSpPr>
        <p:spPr>
          <a:xfrm>
            <a:off x="449989" y="5935353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答：本次购买最少花费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860"/>
          <p:cNvSpPr txBox="1"/>
          <p:nvPr/>
        </p:nvSpPr>
        <p:spPr>
          <a:xfrm>
            <a:off x="540119" y="1196752"/>
            <a:ext cx="11111999" cy="1460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菜苗基地每捆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种菜苗的价格是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学校决定在菜苗基地购买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两种菜苗共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捆，且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种菜苗的捆数不超过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种菜苗的捆数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菜苗基地为支持该校活动，对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两种菜苗均提供九折优惠，求本次购买最少花费多少钱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192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" name="yt_shape_10792"/>
          <p:cNvSpPr txBox="1"/>
          <p:nvPr/>
        </p:nvSpPr>
        <p:spPr>
          <a:xfrm>
            <a:off x="540000" y="1363794"/>
            <a:ext cx="45685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分式的运算及化简求值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3" name="yt_shape_10793"/>
              <p:cNvSpPr txBox="1"/>
              <p:nvPr/>
            </p:nvSpPr>
            <p:spPr>
              <a:xfrm>
                <a:off x="540000" y="1868104"/>
                <a:ext cx="7733527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93" name="yt_shape_1079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104"/>
                <a:ext cx="7733527" cy="705706"/>
              </a:xfrm>
              <a:prstGeom prst="rect">
                <a:avLst/>
              </a:prstGeom>
              <a:blipFill>
                <a:blip r:embed="rId2"/>
                <a:stretch>
                  <a:fillRect l="-2445" r="-1420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95" name="yt_table_10795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8280626"/>
                  </p:ext>
                </p:extLst>
              </p:nvPr>
            </p:nvGraphicFramePr>
            <p:xfrm>
              <a:off x="540000" y="2624598"/>
              <a:ext cx="4186238" cy="1349058"/>
            </p:xfrm>
            <a:graphic>
              <a:graphicData uri="http://schemas.openxmlformats.org/drawingml/2006/table">
                <a:tbl>
                  <a:tblPr/>
                  <a:tblGrid>
                    <a:gridCol w="2359978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1826260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795" name="yt_table_10795" descr="{&quot;rangeId&quot;:6,&quot;type&quot;:&quot;Option&quot;}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8280626"/>
                  </p:ext>
                </p:extLst>
              </p:nvPr>
            </p:nvGraphicFramePr>
            <p:xfrm>
              <a:off x="540000" y="2160804"/>
              <a:ext cx="4186238" cy="1271271"/>
            </p:xfrm>
            <a:graphic>
              <a:graphicData uri="http://schemas.openxmlformats.org/drawingml/2006/table">
                <a:tbl>
                  <a:tblPr/>
                  <a:tblGrid>
                    <a:gridCol w="2359978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1826260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7320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33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7320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333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96" name="yt_shape_10796"/>
              <p:cNvSpPr txBox="1"/>
              <p:nvPr/>
            </p:nvSpPr>
            <p:spPr>
              <a:xfrm>
                <a:off x="540119" y="3946376"/>
                <a:ext cx="11111999" cy="716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，那么代数式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796" name="yt_shape_10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46376"/>
                <a:ext cx="11111999" cy="716928"/>
              </a:xfrm>
              <a:prstGeom prst="rect">
                <a:avLst/>
              </a:prstGeom>
              <a:blipFill>
                <a:blip r:embed="rId4"/>
                <a:stretch>
                  <a:fillRect l="-1701" b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97657" title="H_28.770866">
            <a:extLst>
              <a:ext uri="{FF2B5EF4-FFF2-40B4-BE49-F238E27FC236}">
                <a16:creationId xmlns:a16="http://schemas.microsoft.com/office/drawing/2014/main" id="{2970F52A-5226-BB3C-A122-ADAE5DDF45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05667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17C6DA-04F0-8DD3-54A2-5CD0E5662A50}"/>
              </a:ext>
            </a:extLst>
          </p:cNvPr>
          <p:cNvSpPr txBox="1"/>
          <p:nvPr/>
        </p:nvSpPr>
        <p:spPr>
          <a:xfrm>
            <a:off x="7278461" y="1821298"/>
            <a:ext cx="400748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09696E-F8A3-8AA6-1B73-27E400583FEC}"/>
              </a:ext>
            </a:extLst>
          </p:cNvPr>
          <p:cNvSpPr txBox="1"/>
          <p:nvPr/>
        </p:nvSpPr>
        <p:spPr>
          <a:xfrm>
            <a:off x="7370021" y="3899571"/>
            <a:ext cx="637285" cy="8470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0" name="yt_shape_10800"/>
              <p:cNvSpPr txBox="1"/>
              <p:nvPr/>
            </p:nvSpPr>
            <p:spPr>
              <a:xfrm>
                <a:off x="540000" y="1456199"/>
                <a:ext cx="6739024" cy="4997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为满足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的整数且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00" name="yt_shape_10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6199"/>
                <a:ext cx="6739024" cy="4997137"/>
              </a:xfrm>
              <a:prstGeom prst="rect">
                <a:avLst/>
              </a:prstGeom>
              <a:blipFill>
                <a:blip r:embed="rId2"/>
                <a:stretch>
                  <a:fillRect l="-2805" r="-1357" b="-2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5F22B0-34C2-A0FB-8007-B4D4A4E15F6B}"/>
                  </a:ext>
                </a:extLst>
              </p:cNvPr>
              <p:cNvSpPr txBox="1"/>
              <p:nvPr/>
            </p:nvSpPr>
            <p:spPr>
              <a:xfrm>
                <a:off x="449989" y="1409393"/>
                <a:ext cx="346373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5F22B0-34C2-A0FB-8007-B4D4A4E15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09393"/>
                <a:ext cx="3463734" cy="805193"/>
              </a:xfrm>
              <a:prstGeom prst="rect">
                <a:avLst/>
              </a:prstGeom>
              <a:blipFill>
                <a:blip r:embed="rId3"/>
                <a:stretch>
                  <a:fillRect l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6D7D12-7682-53D3-8539-D1DD5B932419}"/>
                  </a:ext>
                </a:extLst>
              </p:cNvPr>
              <p:cNvSpPr txBox="1"/>
              <p:nvPr/>
            </p:nvSpPr>
            <p:spPr>
              <a:xfrm>
                <a:off x="449989" y="2120974"/>
                <a:ext cx="3918966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6D7D12-7682-53D3-8539-D1DD5B932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0974"/>
                <a:ext cx="3918966" cy="889077"/>
              </a:xfrm>
              <a:prstGeom prst="rect">
                <a:avLst/>
              </a:prstGeom>
              <a:blipFill>
                <a:blip r:embed="rId4"/>
                <a:stretch>
                  <a:fillRect l="-2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9B39EC-FC49-75DD-57A2-BA1135A96762}"/>
                  </a:ext>
                </a:extLst>
              </p:cNvPr>
              <p:cNvSpPr txBox="1"/>
              <p:nvPr/>
            </p:nvSpPr>
            <p:spPr>
              <a:xfrm>
                <a:off x="449989" y="2916439"/>
                <a:ext cx="2511489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9B39EC-FC49-75DD-57A2-BA1135A967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6439"/>
                <a:ext cx="2511489" cy="889076"/>
              </a:xfrm>
              <a:prstGeom prst="rect">
                <a:avLst/>
              </a:prstGeom>
              <a:blipFill>
                <a:blip r:embed="rId5"/>
                <a:stretch>
                  <a:fillRect l="-3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EDE041-92E8-0C34-7A35-62F3AE5A3F04}"/>
                  </a:ext>
                </a:extLst>
              </p:cNvPr>
              <p:cNvSpPr txBox="1"/>
              <p:nvPr/>
            </p:nvSpPr>
            <p:spPr>
              <a:xfrm>
                <a:off x="449989" y="3711903"/>
                <a:ext cx="2278443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EDE041-92E8-0C34-7A35-62F3AE5A3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1903"/>
                <a:ext cx="2278443" cy="889077"/>
              </a:xfrm>
              <a:prstGeom prst="rect">
                <a:avLst/>
              </a:prstGeom>
              <a:blipFill>
                <a:blip r:embed="rId6"/>
                <a:stretch>
                  <a:fillRect l="-4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14E1282-A033-AAA1-4C4E-0A94BDBBD167}"/>
              </a:ext>
            </a:extLst>
          </p:cNvPr>
          <p:cNvSpPr txBox="1"/>
          <p:nvPr/>
        </p:nvSpPr>
        <p:spPr>
          <a:xfrm>
            <a:off x="449989" y="4507368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23F3B0-82AE-4FBC-3DBA-C580BC1EE619}"/>
              </a:ext>
            </a:extLst>
          </p:cNvPr>
          <p:cNvSpPr txBox="1"/>
          <p:nvPr/>
        </p:nvSpPr>
        <p:spPr>
          <a:xfrm>
            <a:off x="449989" y="4982856"/>
            <a:ext cx="6853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的整数且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F97ED-7DE1-1BF1-6E94-D25C6DD68900}"/>
              </a:ext>
            </a:extLst>
          </p:cNvPr>
          <p:cNvSpPr txBox="1"/>
          <p:nvPr/>
        </p:nvSpPr>
        <p:spPr>
          <a:xfrm>
            <a:off x="449989" y="5458344"/>
            <a:ext cx="245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6488B4-37CB-4D32-6D07-33594E84C600}"/>
              </a:ext>
            </a:extLst>
          </p:cNvPr>
          <p:cNvSpPr txBox="1"/>
          <p:nvPr/>
        </p:nvSpPr>
        <p:spPr>
          <a:xfrm>
            <a:off x="449989" y="5933832"/>
            <a:ext cx="48965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0796"/>
              <p:cNvSpPr txBox="1"/>
              <p:nvPr/>
            </p:nvSpPr>
            <p:spPr>
              <a:xfrm>
                <a:off x="540119" y="807676"/>
                <a:ext cx="11111999" cy="677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达州市中考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pc="-10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为满足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的整数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" name="yt_shape_10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07676"/>
                <a:ext cx="11111999" cy="677108"/>
              </a:xfrm>
              <a:prstGeom prst="rect">
                <a:avLst/>
              </a:prstGeom>
              <a:blipFill>
                <a:blip r:embed="rId7"/>
                <a:stretch>
                  <a:fillRect l="-1701" r="-1647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2" name="yt_shape_10802"/>
          <p:cNvSpPr txBox="1"/>
          <p:nvPr/>
        </p:nvSpPr>
        <p:spPr>
          <a:xfrm>
            <a:off x="540000" y="964730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分式方程及应用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03" name="yt_shape_10803"/>
              <p:cNvSpPr txBox="1"/>
              <p:nvPr/>
            </p:nvSpPr>
            <p:spPr>
              <a:xfrm>
                <a:off x="540000" y="1469040"/>
                <a:ext cx="8150501" cy="3030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毕节市中考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小明解分式方程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的过程如下：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去括号，得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移项，合并同类项，得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以上步骤中，开始出错的一步是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03" name="yt_shape_10803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9040"/>
                <a:ext cx="8150501" cy="3030638"/>
              </a:xfrm>
              <a:prstGeom prst="rect">
                <a:avLst/>
              </a:prstGeom>
              <a:blipFill>
                <a:blip r:embed="rId2"/>
                <a:stretch>
                  <a:fillRect l="-2319" r="-127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0" name="yt_table_108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867077"/>
              </p:ext>
            </p:extLst>
          </p:nvPr>
        </p:nvGraphicFramePr>
        <p:xfrm>
          <a:off x="540000" y="455863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12" name="yt_shape_10812"/>
              <p:cNvSpPr txBox="1"/>
              <p:nvPr/>
            </p:nvSpPr>
            <p:spPr>
              <a:xfrm>
                <a:off x="540000" y="5084806"/>
                <a:ext cx="1083174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有增根，则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12" name="yt_shape_1081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4806"/>
                <a:ext cx="10831748" cy="642292"/>
              </a:xfrm>
              <a:prstGeom prst="rect">
                <a:avLst/>
              </a:prstGeom>
              <a:blipFill>
                <a:blip r:embed="rId3"/>
                <a:stretch>
                  <a:fillRect l="-1745" r="-73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4" name="yt_table_108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761192"/>
              </p:ext>
            </p:extLst>
          </p:nvPr>
        </p:nvGraphicFramePr>
        <p:xfrm>
          <a:off x="540000" y="5777886"/>
          <a:ext cx="75812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pic>
        <p:nvPicPr>
          <p:cNvPr id="3" name="yt_shape_1698821997726" title="H_28.770866">
            <a:extLst>
              <a:ext uri="{FF2B5EF4-FFF2-40B4-BE49-F238E27FC236}">
                <a16:creationId xmlns:a16="http://schemas.microsoft.com/office/drawing/2014/main" id="{A2BB7BE5-5950-C18C-1537-0903842371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660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E9007E-86E3-A6B7-BCD6-57A6557EB7A5}"/>
              </a:ext>
            </a:extLst>
          </p:cNvPr>
          <p:cNvSpPr txBox="1"/>
          <p:nvPr/>
        </p:nvSpPr>
        <p:spPr>
          <a:xfrm>
            <a:off x="5326789" y="39991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8B2DE4-6F04-B76B-BF06-9A63F2CE80EA}"/>
              </a:ext>
            </a:extLst>
          </p:cNvPr>
          <p:cNvSpPr txBox="1"/>
          <p:nvPr/>
        </p:nvSpPr>
        <p:spPr>
          <a:xfrm>
            <a:off x="10346717" y="5038000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6" name="yt_shape_10816"/>
              <p:cNvSpPr txBox="1"/>
              <p:nvPr/>
            </p:nvSpPr>
            <p:spPr>
              <a:xfrm>
                <a:off x="540000" y="836712"/>
                <a:ext cx="10832133" cy="10778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定义：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解方程：</a:t>
                </a:r>
              </a:p>
            </p:txBody>
          </p:sp>
        </mc:Choice>
        <mc:Fallback xmlns="">
          <p:sp>
            <p:nvSpPr>
              <p:cNvPr id="10816" name="yt_shape_10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0832133" cy="1077859"/>
              </a:xfrm>
              <a:prstGeom prst="rect">
                <a:avLst/>
              </a:prstGeom>
              <a:blipFill>
                <a:blip r:embed="rId2"/>
                <a:stretch>
                  <a:fillRect l="-1745" r="-732" b="-16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BEE55E-3442-01B8-8F25-C4807C1BC59C}"/>
              </a:ext>
            </a:extLst>
          </p:cNvPr>
          <p:cNvSpPr txBox="1"/>
          <p:nvPr/>
        </p:nvSpPr>
        <p:spPr>
          <a:xfrm>
            <a:off x="10204224" y="789906"/>
            <a:ext cx="1077024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819"/>
              <p:cNvSpPr txBox="1"/>
              <p:nvPr/>
            </p:nvSpPr>
            <p:spPr>
              <a:xfrm>
                <a:off x="540119" y="1914571"/>
                <a:ext cx="11111999" cy="4670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镇江市中考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检验：当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解：方程两边都乘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检验：当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08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4571"/>
                <a:ext cx="11111999" cy="4670509"/>
              </a:xfrm>
              <a:prstGeom prst="rect">
                <a:avLst/>
              </a:prstGeom>
              <a:blipFill>
                <a:blip r:embed="rId3"/>
                <a:stretch>
                  <a:fillRect l="-1701" r="-659" b="-3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E75D40F-2557-64D2-7B74-A162A7E3980E}"/>
              </a:ext>
            </a:extLst>
          </p:cNvPr>
          <p:cNvSpPr txBox="1"/>
          <p:nvPr/>
        </p:nvSpPr>
        <p:spPr>
          <a:xfrm>
            <a:off x="450108" y="2542770"/>
            <a:ext cx="553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7C5245-FBDC-6629-9DF0-5CB033DF3260}"/>
              </a:ext>
            </a:extLst>
          </p:cNvPr>
          <p:cNvSpPr txBox="1"/>
          <p:nvPr/>
        </p:nvSpPr>
        <p:spPr>
          <a:xfrm>
            <a:off x="450108" y="3018258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检验：当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1AF8F2-5A73-E98E-E636-BE0EE697CEBD}"/>
              </a:ext>
            </a:extLst>
          </p:cNvPr>
          <p:cNvSpPr txBox="1"/>
          <p:nvPr/>
        </p:nvSpPr>
        <p:spPr>
          <a:xfrm>
            <a:off x="450108" y="3493746"/>
            <a:ext cx="2982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46B8FA-1FAC-08B1-EC70-C24CEBDE3507}"/>
              </a:ext>
            </a:extLst>
          </p:cNvPr>
          <p:cNvSpPr txBox="1"/>
          <p:nvPr/>
        </p:nvSpPr>
        <p:spPr>
          <a:xfrm>
            <a:off x="450108" y="4642271"/>
            <a:ext cx="1162255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解：方程两边都乘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）（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，得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）＝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＋（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）（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，解得</a:t>
            </a:r>
            <a:r>
              <a:rPr kumimoji="0" lang="en-US" altLang="zh-CN" sz="2400" b="0" i="1" strike="noStrike" kern="1200" cap="none" spc="-1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3.</a:t>
            </a:r>
            <a:endParaRPr lang="zh-CN" altLang="en-US" sz="2400" spc="-1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sz="2400" spc="-100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157664-D3C4-0DEE-D268-7604315914FE}"/>
              </a:ext>
            </a:extLst>
          </p:cNvPr>
          <p:cNvSpPr txBox="1"/>
          <p:nvPr/>
        </p:nvSpPr>
        <p:spPr>
          <a:xfrm>
            <a:off x="450108" y="5140705"/>
            <a:ext cx="599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检验：当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C05AD1-6A3A-E20A-72E9-F877D96EA165}"/>
              </a:ext>
            </a:extLst>
          </p:cNvPr>
          <p:cNvSpPr txBox="1"/>
          <p:nvPr/>
        </p:nvSpPr>
        <p:spPr>
          <a:xfrm>
            <a:off x="450108" y="5616193"/>
            <a:ext cx="2982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7" name="yt_shape_10827"/>
          <p:cNvSpPr txBox="1"/>
          <p:nvPr/>
        </p:nvSpPr>
        <p:spPr>
          <a:xfrm>
            <a:off x="540119" y="90000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某公司会计欲查询乙商品的进价，发现进货单已被墨水污染，如下表：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进货单</a:t>
            </a:r>
          </a:p>
        </p:txBody>
      </p:sp>
      <p:graphicFrame>
        <p:nvGraphicFramePr>
          <p:cNvPr id="10829" name="yt_table_10829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892407"/>
              </p:ext>
            </p:extLst>
          </p:nvPr>
        </p:nvGraphicFramePr>
        <p:xfrm>
          <a:off x="540119" y="2504823"/>
          <a:ext cx="11111998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04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4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36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商品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进价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总金额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4200" b="0" i="0" u="none">
                          <a:noFill/>
                          <a:effectLst/>
                          <a:latin typeface="Times New Roman" pitchFamily="42"/>
                          <a:ea typeface="Times New Roman" pitchFamily="4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 v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831" name="yt_shape_10831"/>
          <p:cNvSpPr txBox="1"/>
          <p:nvPr/>
        </p:nvSpPr>
        <p:spPr>
          <a:xfrm>
            <a:off x="540119" y="4797152"/>
            <a:ext cx="8309967" cy="14403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商品采购员李阿姨和仓库保管员王师傅对采购情况回忆如下：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李阿姨：我记得甲商品的进价比乙商品的进价每件高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王师傅：甲商品比乙商品的数量多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821997941" title="H_55.393936">
            <a:extLst>
              <a:ext uri="{FF2B5EF4-FFF2-40B4-BE49-F238E27FC236}">
                <a16:creationId xmlns:a16="http://schemas.microsoft.com/office/drawing/2014/main" id="{8DA599A6-DEB6-CAFB-3BA1-22A805ABB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068" y="3762415"/>
            <a:ext cx="2594167" cy="7035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35" name="yt_shape_10835"/>
              <p:cNvSpPr txBox="1"/>
              <p:nvPr/>
            </p:nvSpPr>
            <p:spPr>
              <a:xfrm>
                <a:off x="540119" y="1675606"/>
                <a:ext cx="11111999" cy="3406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解：设乙商品的进价为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件，则甲商品的进价为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7200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1+50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是原方程的解，且符合题意，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7200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1+50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答：甲商品的进价为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件，乙商品的进价为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件，购进甲商品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件，购进乙商品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35" name="yt_shape_10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75606"/>
                <a:ext cx="11111999" cy="3406382"/>
              </a:xfrm>
              <a:prstGeom prst="rect">
                <a:avLst/>
              </a:prstGeom>
              <a:blipFill>
                <a:blip r:embed="rId2"/>
                <a:stretch>
                  <a:fillRect l="-1701" t="-1610" r="-604" b="-4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589892-B46F-C97C-3038-BB3603CD3BAD}"/>
              </a:ext>
            </a:extLst>
          </p:cNvPr>
          <p:cNvSpPr txBox="1"/>
          <p:nvPr/>
        </p:nvSpPr>
        <p:spPr>
          <a:xfrm>
            <a:off x="450108" y="1628800"/>
            <a:ext cx="960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解：设乙商品的进价为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件，则甲商品的进价为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7B848E-B8DD-28A5-8610-A86A65C2F1CE}"/>
                  </a:ext>
                </a:extLst>
              </p:cNvPr>
              <p:cNvSpPr txBox="1"/>
              <p:nvPr/>
            </p:nvSpPr>
            <p:spPr>
              <a:xfrm>
                <a:off x="450108" y="2104288"/>
                <a:ext cx="6432867" cy="854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7200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1+50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7B848E-B8DD-28A5-8610-A86A65C2F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04288"/>
                <a:ext cx="6432867" cy="854914"/>
              </a:xfrm>
              <a:prstGeom prst="rect">
                <a:avLst/>
              </a:prstGeom>
              <a:blipFill>
                <a:blip r:embed="rId3"/>
                <a:stretch>
                  <a:fillRect l="-1517" r="-1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58109CB-750C-3DDD-43E5-BFBB5838B0D8}"/>
              </a:ext>
            </a:extLst>
          </p:cNvPr>
          <p:cNvSpPr txBox="1"/>
          <p:nvPr/>
        </p:nvSpPr>
        <p:spPr>
          <a:xfrm>
            <a:off x="450108" y="2865590"/>
            <a:ext cx="610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F8E4CA-8A3F-359B-4E26-AFF05BB6DBB8}"/>
                  </a:ext>
                </a:extLst>
              </p:cNvPr>
              <p:cNvSpPr txBox="1"/>
              <p:nvPr/>
            </p:nvSpPr>
            <p:spPr>
              <a:xfrm>
                <a:off x="450108" y="3341078"/>
                <a:ext cx="6813867" cy="8549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7200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1+50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F8E4CA-8A3F-359B-4E26-AFF05BB6D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41078"/>
                <a:ext cx="6813867" cy="854913"/>
              </a:xfrm>
              <a:prstGeom prst="rect">
                <a:avLst/>
              </a:prstGeom>
              <a:blipFill>
                <a:blip r:embed="rId4"/>
                <a:stretch>
                  <a:fillRect l="-1431" r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DBB7A7-F6E6-FC55-F34C-7F95A2F8503A}"/>
              </a:ext>
            </a:extLst>
          </p:cNvPr>
          <p:cNvSpPr txBox="1"/>
          <p:nvPr/>
        </p:nvSpPr>
        <p:spPr>
          <a:xfrm>
            <a:off x="450108" y="4102379"/>
            <a:ext cx="11168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答：甲商品的进价为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件，乙商品的进价为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件，购进甲商品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件，购进乙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25D0D2-F1A3-6F8A-6D5D-5A25426E6F92}"/>
              </a:ext>
            </a:extLst>
          </p:cNvPr>
          <p:cNvSpPr txBox="1"/>
          <p:nvPr/>
        </p:nvSpPr>
        <p:spPr>
          <a:xfrm>
            <a:off x="450108" y="4577867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831"/>
          <p:cNvSpPr txBox="1"/>
          <p:nvPr/>
        </p:nvSpPr>
        <p:spPr>
          <a:xfrm>
            <a:off x="540119" y="1196752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你求出乙商品的进价，并帮助他们补全进货单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540000" y="1515826"/>
            <a:ext cx="67229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零指数幂，负整数指数幂及科学记数法</a:t>
            </a:r>
          </a:p>
        </p:txBody>
      </p:sp>
      <p:sp>
        <p:nvSpPr>
          <p:cNvPr id="10839" name="yt_shape_10839"/>
          <p:cNvSpPr txBox="1"/>
          <p:nvPr/>
        </p:nvSpPr>
        <p:spPr>
          <a:xfrm>
            <a:off x="540120" y="20201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已知某种新型感冒病毒的直径为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0.000 000 823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0.000 000 823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0" name="yt_table_108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002476"/>
              </p:ext>
            </p:extLst>
          </p:nvPr>
        </p:nvGraphicFramePr>
        <p:xfrm>
          <a:off x="540000" y="2979571"/>
          <a:ext cx="5521643" cy="950976"/>
        </p:xfrm>
        <a:graphic>
          <a:graphicData uri="http://schemas.openxmlformats.org/drawingml/2006/table">
            <a:tbl>
              <a:tblPr/>
              <a:tblGrid>
                <a:gridCol w="323564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A.8.23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B.8.23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C.8.23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D.8.23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42" name="yt_shape_10842"/>
              <p:cNvSpPr txBox="1"/>
              <p:nvPr/>
            </p:nvSpPr>
            <p:spPr>
              <a:xfrm>
                <a:off x="540000" y="3981125"/>
                <a:ext cx="6946132" cy="1721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42" name="yt_shape_10842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1125"/>
                <a:ext cx="6946132" cy="1721049"/>
              </a:xfrm>
              <a:prstGeom prst="rect">
                <a:avLst/>
              </a:prstGeom>
              <a:blipFill>
                <a:blip r:embed="rId2"/>
                <a:stretch>
                  <a:fillRect l="-2722" r="-1932" b="-10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98120" title="H_28.770866">
            <a:extLst>
              <a:ext uri="{FF2B5EF4-FFF2-40B4-BE49-F238E27FC236}">
                <a16:creationId xmlns:a16="http://schemas.microsoft.com/office/drawing/2014/main" id="{125ABA84-9AD7-6A07-603A-FFACC03A94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7699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AA4B4B-CEC9-21A9-3F08-380FE03EDD48}"/>
              </a:ext>
            </a:extLst>
          </p:cNvPr>
          <p:cNvSpPr txBox="1"/>
          <p:nvPr/>
        </p:nvSpPr>
        <p:spPr>
          <a:xfrm>
            <a:off x="4260109" y="24488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69C1AD-4B49-F200-2502-22F019C9C9F8}"/>
              </a:ext>
            </a:extLst>
          </p:cNvPr>
          <p:cNvSpPr txBox="1"/>
          <p:nvPr/>
        </p:nvSpPr>
        <p:spPr>
          <a:xfrm>
            <a:off x="449989" y="473886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010142-3AF5-A2F2-A5B4-4832954C0030}"/>
              </a:ext>
            </a:extLst>
          </p:cNvPr>
          <p:cNvSpPr txBox="1"/>
          <p:nvPr/>
        </p:nvSpPr>
        <p:spPr>
          <a:xfrm>
            <a:off x="449989" y="5214352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6" name="yt_shape_10846"/>
          <p:cNvSpPr txBox="1"/>
          <p:nvPr/>
        </p:nvSpPr>
        <p:spPr>
          <a:xfrm>
            <a:off x="540000" y="1966398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845" name="yt_image_10845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66398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48" name="yt_shape_10848"/>
              <p:cNvSpPr txBox="1"/>
              <p:nvPr/>
            </p:nvSpPr>
            <p:spPr>
              <a:xfrm>
                <a:off x="540000" y="2652553"/>
                <a:ext cx="7207935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无解，则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848" name="yt_shape_1084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2553"/>
                <a:ext cx="7207935" cy="642292"/>
              </a:xfrm>
              <a:prstGeom prst="rect">
                <a:avLst/>
              </a:prstGeom>
              <a:blipFill>
                <a:blip r:embed="rId3"/>
                <a:stretch>
                  <a:fillRect l="-2623" r="-160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50" name="yt_table_108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723114"/>
              </p:ext>
            </p:extLst>
          </p:nvPr>
        </p:nvGraphicFramePr>
        <p:xfrm>
          <a:off x="540000" y="3345633"/>
          <a:ext cx="34563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52" name="yt_shape_10852"/>
              <p:cNvSpPr txBox="1"/>
              <p:nvPr/>
            </p:nvSpPr>
            <p:spPr>
              <a:xfrm>
                <a:off x="540000" y="4347187"/>
                <a:ext cx="6419258" cy="9044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的值为零，则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852" name="yt_shape_10852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7187"/>
                <a:ext cx="6419258" cy="904415"/>
              </a:xfrm>
              <a:prstGeom prst="rect">
                <a:avLst/>
              </a:prstGeom>
              <a:blipFill>
                <a:blip r:embed="rId4"/>
                <a:stretch>
                  <a:fillRect l="-2944" r="-1994" b="-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121EDB-3798-8D84-1942-645E96E941D8}"/>
              </a:ext>
            </a:extLst>
          </p:cNvPr>
          <p:cNvSpPr txBox="1"/>
          <p:nvPr/>
        </p:nvSpPr>
        <p:spPr>
          <a:xfrm>
            <a:off x="6757951" y="2605747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9447D5-3CD5-BBED-8A57-FACDF7DCF543}"/>
              </a:ext>
            </a:extLst>
          </p:cNvPr>
          <p:cNvSpPr txBox="1"/>
          <p:nvPr/>
        </p:nvSpPr>
        <p:spPr>
          <a:xfrm>
            <a:off x="6273765" y="4300381"/>
            <a:ext cx="637285" cy="9892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2405</Words>
  <Application>Microsoft Office PowerPoint</Application>
  <PresentationFormat>宽屏</PresentationFormat>
  <Paragraphs>157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