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8" r:id="rId6"/>
    <p:sldId id="369" r:id="rId7"/>
    <p:sldId id="370" r:id="rId8"/>
    <p:sldId id="372" r:id="rId9"/>
    <p:sldId id="374" r:id="rId10"/>
    <p:sldId id="375" r:id="rId11"/>
    <p:sldId id="379" r:id="rId12"/>
    <p:sldId id="376" r:id="rId13"/>
    <p:sldId id="380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25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5" name="yt_shape_13755"/>
          <p:cNvSpPr txBox="1"/>
          <p:nvPr/>
        </p:nvSpPr>
        <p:spPr>
          <a:xfrm>
            <a:off x="540000" y="2410520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754" name="yt_image_1375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41052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757" name="yt_shape_13757"/>
              <p:cNvSpPr txBox="1"/>
              <p:nvPr/>
            </p:nvSpPr>
            <p:spPr>
              <a:xfrm>
                <a:off x="540119" y="3108103"/>
                <a:ext cx="11111999" cy="16993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设有数据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，如果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出现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次，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出现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次，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出现了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，那么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也叫做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这组数据的加权平均数，其中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分别叫做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757" name="yt_shape_13757" descr="{&quot;rangeId&quot;: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111999" cy="1699376"/>
              </a:xfrm>
              <a:prstGeom prst="rect">
                <a:avLst/>
              </a:prstGeom>
              <a:blipFill>
                <a:blip r:embed="rId3"/>
                <a:stretch>
                  <a:fillRect l="-1701" t="-2867" r="-1482" b="-10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0" name="yt_shape_13810"/>
          <p:cNvSpPr txBox="1"/>
          <p:nvPr/>
        </p:nvSpPr>
        <p:spPr>
          <a:xfrm>
            <a:off x="540119" y="1512944"/>
            <a:ext cx="1111199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如果想录取一位组织能力较强的候选人，把文化水平、艺术水平、组织能力三项成绩分别按照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的比例计入综合成绩，应该录取谁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？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录取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甲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0CECA2-3B4E-5C47-16E8-F5B2B02182CA}"/>
              </a:ext>
            </a:extLst>
          </p:cNvPr>
          <p:cNvSpPr txBox="1"/>
          <p:nvPr/>
        </p:nvSpPr>
        <p:spPr>
          <a:xfrm>
            <a:off x="450108" y="2492896"/>
            <a:ext cx="9400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甲的综合成绩为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82.6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8EDD577-DB63-B770-8E85-542BA1BFB9F1}"/>
              </a:ext>
            </a:extLst>
          </p:cNvPr>
          <p:cNvSpPr txBox="1"/>
          <p:nvPr/>
        </p:nvSpPr>
        <p:spPr>
          <a:xfrm>
            <a:off x="450108" y="2968384"/>
            <a:ext cx="8409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乙的综合成绩为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28CBD9D-8F88-6BB2-F945-F8A0EEABEA8A}"/>
              </a:ext>
            </a:extLst>
          </p:cNvPr>
          <p:cNvSpPr txBox="1"/>
          <p:nvPr/>
        </p:nvSpPr>
        <p:spPr>
          <a:xfrm>
            <a:off x="450108" y="3443872"/>
            <a:ext cx="7571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因为甲的综合成绩高于乙的综合成绩，所以应该录取甲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4" name="yt_shape_13814"/>
          <p:cNvSpPr txBox="1"/>
          <p:nvPr/>
        </p:nvSpPr>
        <p:spPr>
          <a:xfrm>
            <a:off x="540000" y="900000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813" name="yt_image_13813" title="H_50.94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16" name="yt_shape_13816"/>
          <p:cNvSpPr txBox="1"/>
          <p:nvPr/>
        </p:nvSpPr>
        <p:spPr>
          <a:xfrm>
            <a:off x="540120" y="15975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今年植树节，东方红中学组织师生开展植树造林活动，为了了解全校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名学生的植树情况，随机抽样调查了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名学生的植树情况，制成了如下统计表和条形统计图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均不完整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3817" name="yt_table_13817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449503"/>
              </p:ext>
            </p:extLst>
          </p:nvPr>
        </p:nvGraphicFramePr>
        <p:xfrm>
          <a:off x="540000" y="3189513"/>
          <a:ext cx="11111999" cy="34015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555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植树数量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棵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合计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A9EDCD2-43A8-28FD-2574-89F7FD36D892}"/>
              </a:ext>
            </a:extLst>
          </p:cNvPr>
          <p:cNvSpPr txBox="1"/>
          <p:nvPr/>
        </p:nvSpPr>
        <p:spPr>
          <a:xfrm>
            <a:off x="7254990" y="503965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13FFC8-A739-66B5-08E5-D317FBAD8DB3}"/>
              </a:ext>
            </a:extLst>
          </p:cNvPr>
          <p:cNvSpPr txBox="1"/>
          <p:nvPr/>
        </p:nvSpPr>
        <p:spPr>
          <a:xfrm>
            <a:off x="9966488" y="5039654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19" name="yt_image_13819" title="H_108.36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79" y="1268760"/>
            <a:ext cx="2842043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21" name="yt_shape_13821"/>
          <p:cNvSpPr txBox="1"/>
          <p:nvPr/>
        </p:nvSpPr>
        <p:spPr>
          <a:xfrm>
            <a:off x="540000" y="1103936"/>
            <a:ext cx="7155805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根据统计图表解答下列问题：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将统计表和条形统计图补充完整；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求抽取的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名学生植树数量的平均数；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根据抽样数据，估计该校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名学生的植树数量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如图表所示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5981E4-AB94-171A-1AC4-74A5AFF0A458}"/>
              </a:ext>
            </a:extLst>
          </p:cNvPr>
          <p:cNvSpPr txBox="1"/>
          <p:nvPr/>
        </p:nvSpPr>
        <p:spPr>
          <a:xfrm>
            <a:off x="449989" y="3034621"/>
            <a:ext cx="3151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如图表所示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826">
                <a:extLst>
                  <a:ext uri="{FF2B5EF4-FFF2-40B4-BE49-F238E27FC236}">
                    <a16:creationId xmlns:a16="http://schemas.microsoft.com/office/drawing/2014/main" id="{4F17271E-169C-7E0A-96A5-7202FF40CE92}"/>
                  </a:ext>
                </a:extLst>
              </p:cNvPr>
              <p:cNvSpPr txBox="1"/>
              <p:nvPr/>
            </p:nvSpPr>
            <p:spPr>
              <a:xfrm>
                <a:off x="540000" y="3369459"/>
                <a:ext cx="9946634" cy="25577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抽取的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名学生植树数量的平均数是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3×5+4×20+5×15+6×10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样本数据的平均数是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棵，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该校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名学生参加这次植树活动的总体平均数约为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3680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该校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名学生的植树数量约为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3680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5" name="yt_shape_13826">
                <a:extLst>
                  <a:ext uri="{FF2B5EF4-FFF2-40B4-BE49-F238E27FC236}">
                    <a16:creationId xmlns:a16="http://schemas.microsoft.com/office/drawing/2014/main" id="{4F17271E-169C-7E0A-96A5-7202FF40CE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69459"/>
                <a:ext cx="9946634" cy="2557751"/>
              </a:xfrm>
              <a:prstGeom prst="rect">
                <a:avLst/>
              </a:prstGeom>
              <a:blipFill>
                <a:blip r:embed="rId3"/>
                <a:stretch>
                  <a:fillRect l="-1901" r="-981" b="-6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D0B7C9-042D-D2E3-2E0E-E95C29074A8C}"/>
                  </a:ext>
                </a:extLst>
              </p:cNvPr>
              <p:cNvSpPr txBox="1"/>
              <p:nvPr/>
            </p:nvSpPr>
            <p:spPr>
              <a:xfrm>
                <a:off x="449989" y="3322653"/>
                <a:ext cx="10030523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抽取的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名学生植树数量的平均数是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3×5+4×20+5×15+6×10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D0B7C9-042D-D2E3-2E0E-E95C29074A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22653"/>
                <a:ext cx="10030523" cy="775793"/>
              </a:xfrm>
              <a:prstGeom prst="rect">
                <a:avLst/>
              </a:prstGeom>
              <a:blipFill>
                <a:blip r:embed="rId4"/>
                <a:stretch>
                  <a:fillRect l="-973" r="-1033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FADA33F-3B21-4815-BFB1-AED8BD3BAFDA}"/>
              </a:ext>
            </a:extLst>
          </p:cNvPr>
          <p:cNvSpPr txBox="1"/>
          <p:nvPr/>
        </p:nvSpPr>
        <p:spPr>
          <a:xfrm>
            <a:off x="449989" y="4004834"/>
            <a:ext cx="498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样本数据的平均数是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棵，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D345635-71E4-EE9D-688C-39FAF9DEEDE8}"/>
              </a:ext>
            </a:extLst>
          </p:cNvPr>
          <p:cNvSpPr txBox="1"/>
          <p:nvPr/>
        </p:nvSpPr>
        <p:spPr>
          <a:xfrm>
            <a:off x="449989" y="4480322"/>
            <a:ext cx="8104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该校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名学生参加这次植树活动的总体平均数约为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6DFE1A5-9A09-99CF-1F1B-9A5C3119DC2A}"/>
              </a:ext>
            </a:extLst>
          </p:cNvPr>
          <p:cNvSpPr txBox="1"/>
          <p:nvPr/>
        </p:nvSpPr>
        <p:spPr>
          <a:xfrm>
            <a:off x="449989" y="4955810"/>
            <a:ext cx="376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604D71D-E6E4-7C9A-0AD0-04D25E0857FC}"/>
              </a:ext>
            </a:extLst>
          </p:cNvPr>
          <p:cNvSpPr txBox="1"/>
          <p:nvPr/>
        </p:nvSpPr>
        <p:spPr>
          <a:xfrm>
            <a:off x="449989" y="5431298"/>
            <a:ext cx="5590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该校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名学生的植树数量约为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0" name="yt_shape_13760"/>
          <p:cNvSpPr txBox="1"/>
          <p:nvPr/>
        </p:nvSpPr>
        <p:spPr>
          <a:xfrm>
            <a:off x="540000" y="1067227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759" name="yt_image_13759" title="H_51.39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67227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62" name="yt_shape_13762"/>
          <p:cNvSpPr txBox="1"/>
          <p:nvPr/>
        </p:nvSpPr>
        <p:spPr>
          <a:xfrm>
            <a:off x="540000" y="1770524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加权平均数</a:t>
            </a:r>
          </a:p>
        </p:txBody>
      </p:sp>
      <p:sp>
        <p:nvSpPr>
          <p:cNvPr id="13763" name="yt_shape_13763"/>
          <p:cNvSpPr txBox="1"/>
          <p:nvPr/>
        </p:nvSpPr>
        <p:spPr>
          <a:xfrm>
            <a:off x="540119" y="227483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一次演讲比赛中，评委从演讲内容、演讲能力、演讲效果三个方面给小红分别打了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组委会规定把以上三项按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的比例计算选手的综合成绩，那么小红这次演讲的综合成绩是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64" name="yt_table_1376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467155"/>
              </p:ext>
            </p:extLst>
          </p:nvPr>
        </p:nvGraphicFramePr>
        <p:xfrm>
          <a:off x="540000" y="3714400"/>
          <a:ext cx="8692516" cy="475488"/>
        </p:xfrm>
        <a:graphic>
          <a:graphicData uri="http://schemas.openxmlformats.org/drawingml/2006/table">
            <a:tbl>
              <a:tblPr/>
              <a:tblGrid>
                <a:gridCol w="2414905">
                  <a:extLst>
                    <a:ext uri="{9D8B030D-6E8A-4147-A177-3AD203B41FA5}">
                      <a16:colId xmlns:a16="http://schemas.microsoft.com/office/drawing/2014/main" val="10499"/>
                    </a:ext>
                  </a:extLst>
                </a:gridCol>
                <a:gridCol w="2397443">
                  <a:extLst>
                    <a:ext uri="{9D8B030D-6E8A-4147-A177-3AD203B41FA5}">
                      <a16:colId xmlns:a16="http://schemas.microsoft.com/office/drawing/2014/main" val="10500"/>
                    </a:ext>
                  </a:extLst>
                </a:gridCol>
                <a:gridCol w="2397443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C.91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5"/>
                  </a:ext>
                </a:extLst>
              </a:tr>
            </a:tbl>
          </a:graphicData>
        </a:graphic>
      </p:graphicFrame>
      <p:sp>
        <p:nvSpPr>
          <p:cNvPr id="13766" name="yt_shape_13766"/>
          <p:cNvSpPr txBox="1"/>
          <p:nvPr/>
        </p:nvSpPr>
        <p:spPr>
          <a:xfrm>
            <a:off x="540119" y="42405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大连市中考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某校健美操队共有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名队员，统计队员的年龄情况，结果如下：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该健美操队队员的平均年龄为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67" name="yt_table_1376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8641012"/>
              </p:ext>
            </p:extLst>
          </p:nvPr>
        </p:nvGraphicFramePr>
        <p:xfrm>
          <a:off x="540000" y="5200006"/>
          <a:ext cx="6523673" cy="950976"/>
        </p:xfrm>
        <a:graphic>
          <a:graphicData uri="http://schemas.openxmlformats.org/drawingml/2006/table">
            <a:tbl>
              <a:tblPr/>
              <a:tblGrid>
                <a:gridCol w="4812348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  <a:gridCol w="1711325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A.14.2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B.14.1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C.13.9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D.13.7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7"/>
                  </a:ext>
                </a:extLst>
              </a:tr>
            </a:tbl>
          </a:graphicData>
        </a:graphic>
      </p:graphicFrame>
      <p:pic>
        <p:nvPicPr>
          <p:cNvPr id="3" name="yt_shape_1698822305821" title="H_28.801733">
            <a:extLst>
              <a:ext uri="{FF2B5EF4-FFF2-40B4-BE49-F238E27FC236}">
                <a16:creationId xmlns:a16="http://schemas.microsoft.com/office/drawing/2014/main" id="{DC3E0C7E-E95A-EE75-A5DA-1C29FE2CC0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1220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473268-884C-9EAA-328E-5772FD65F61F}"/>
              </a:ext>
            </a:extLst>
          </p:cNvPr>
          <p:cNvSpPr txBox="1"/>
          <p:nvPr/>
        </p:nvSpPr>
        <p:spPr>
          <a:xfrm>
            <a:off x="5936508" y="31790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B3E381-B83E-859B-6B49-FBE70472BD19}"/>
              </a:ext>
            </a:extLst>
          </p:cNvPr>
          <p:cNvSpPr txBox="1"/>
          <p:nvPr/>
        </p:nvSpPr>
        <p:spPr>
          <a:xfrm>
            <a:off x="8908307" y="46692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9" name="yt_shape_13769"/>
          <p:cNvSpPr txBox="1"/>
          <p:nvPr/>
        </p:nvSpPr>
        <p:spPr>
          <a:xfrm>
            <a:off x="540120" y="213361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甘孜州中考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某班为了解同学们一周在校参加体育锻炼的时间，随机调查了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名同学，得到如下数据：</a:t>
            </a:r>
          </a:p>
        </p:txBody>
      </p:sp>
      <p:graphicFrame>
        <p:nvGraphicFramePr>
          <p:cNvPr id="13770" name="yt_table_1377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689087"/>
              </p:ext>
            </p:extLst>
          </p:nvPr>
        </p:nvGraphicFramePr>
        <p:xfrm>
          <a:off x="540000" y="3252269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940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2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2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2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22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锻炼时间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小时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772" name="yt_shape_13772"/>
          <p:cNvSpPr txBox="1"/>
          <p:nvPr/>
        </p:nvSpPr>
        <p:spPr>
          <a:xfrm>
            <a:off x="540000" y="4655875"/>
            <a:ext cx="87716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则这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名同学一周在校参加体育锻炼时间的平均数是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6.6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F95F15-8612-C9D4-8186-CEF3EBE616CD}"/>
              </a:ext>
            </a:extLst>
          </p:cNvPr>
          <p:cNvSpPr txBox="1"/>
          <p:nvPr/>
        </p:nvSpPr>
        <p:spPr>
          <a:xfrm>
            <a:off x="7765189" y="4609069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3" name="yt_shape_13773"/>
          <p:cNvSpPr txBox="1"/>
          <p:nvPr/>
        </p:nvSpPr>
        <p:spPr>
          <a:xfrm>
            <a:off x="540000" y="1850208"/>
            <a:ext cx="915635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杭州市中考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现有甲、乙两种糖果的单价与千克数如下表所示：</a:t>
            </a:r>
          </a:p>
        </p:txBody>
      </p:sp>
      <p:graphicFrame>
        <p:nvGraphicFramePr>
          <p:cNvPr id="13774" name="yt_table_13774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00897"/>
              </p:ext>
            </p:extLst>
          </p:nvPr>
        </p:nvGraphicFramePr>
        <p:xfrm>
          <a:off x="540000" y="2488736"/>
          <a:ext cx="11111999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3580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75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甲种糖果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乙种糖果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单价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千克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千克数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776" name="yt_shape_13776"/>
          <p:cNvSpPr txBox="1"/>
          <p:nvPr/>
        </p:nvSpPr>
        <p:spPr>
          <a:xfrm>
            <a:off x="540120" y="445914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将这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千克甲种糖果和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千克乙种糖果混合成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千克什锦糖果，若商家用加权平均数来确定什锦糖果的单价，则这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千克什锦糖果的单价为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0A3A0D-6836-BCF8-0937-7BA17DF1D470}"/>
              </a:ext>
            </a:extLst>
          </p:cNvPr>
          <p:cNvSpPr txBox="1"/>
          <p:nvPr/>
        </p:nvSpPr>
        <p:spPr>
          <a:xfrm>
            <a:off x="7917708" y="488782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7" name="yt_shape_13777"/>
          <p:cNvSpPr txBox="1"/>
          <p:nvPr/>
        </p:nvSpPr>
        <p:spPr>
          <a:xfrm>
            <a:off x="540120" y="900198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某射击队为了解运动员的年龄情况，做了一次年龄调查，根据射击运动员的年龄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，绘制出如图的扇形统计图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778" name="yt_image_13778" title="H_124.8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5562" y="1795013"/>
            <a:ext cx="2420874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80" name="yt_shape_13780"/>
          <p:cNvSpPr txBox="1"/>
          <p:nvPr/>
        </p:nvSpPr>
        <p:spPr>
          <a:xfrm>
            <a:off x="540119" y="3431153"/>
            <a:ext cx="11111999" cy="3060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的值；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求该射击队运动员的平均年龄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故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故该射击队运动员的平均年龄是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FF5518-D3F7-3654-02F1-91797606DFE2}"/>
              </a:ext>
            </a:extLst>
          </p:cNvPr>
          <p:cNvSpPr txBox="1"/>
          <p:nvPr/>
        </p:nvSpPr>
        <p:spPr>
          <a:xfrm>
            <a:off x="450108" y="4262171"/>
            <a:ext cx="63522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4C19B4-41A2-BA27-E625-7102D5BF232B}"/>
              </a:ext>
            </a:extLst>
          </p:cNvPr>
          <p:cNvSpPr txBox="1"/>
          <p:nvPr/>
        </p:nvSpPr>
        <p:spPr>
          <a:xfrm>
            <a:off x="450108" y="4701083"/>
            <a:ext cx="2000949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故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1C0971-ECD4-A373-4DC4-0BE264398352}"/>
              </a:ext>
            </a:extLst>
          </p:cNvPr>
          <p:cNvSpPr txBox="1"/>
          <p:nvPr/>
        </p:nvSpPr>
        <p:spPr>
          <a:xfrm>
            <a:off x="450108" y="5139995"/>
            <a:ext cx="10543222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99D41C-D5BD-5822-56F3-74003DEDED5C}"/>
              </a:ext>
            </a:extLst>
          </p:cNvPr>
          <p:cNvSpPr txBox="1"/>
          <p:nvPr/>
        </p:nvSpPr>
        <p:spPr>
          <a:xfrm>
            <a:off x="450108" y="5578907"/>
            <a:ext cx="1399287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89BD40-1014-CD75-7C07-7384C7C94845}"/>
              </a:ext>
            </a:extLst>
          </p:cNvPr>
          <p:cNvSpPr txBox="1"/>
          <p:nvPr/>
        </p:nvSpPr>
        <p:spPr>
          <a:xfrm>
            <a:off x="450108" y="6017820"/>
            <a:ext cx="51330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故该射击队运动员的平均年龄是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4" name="yt_shape_13784"/>
          <p:cNvSpPr txBox="1"/>
          <p:nvPr/>
        </p:nvSpPr>
        <p:spPr>
          <a:xfrm>
            <a:off x="540000" y="1094902"/>
            <a:ext cx="814004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求加权平均数时，忽视数据与权的关系导致出错</a:t>
            </a:r>
          </a:p>
        </p:txBody>
      </p:sp>
      <p:sp>
        <p:nvSpPr>
          <p:cNvPr id="13785" name="yt_shape_13785"/>
          <p:cNvSpPr txBox="1"/>
          <p:nvPr/>
        </p:nvSpPr>
        <p:spPr>
          <a:xfrm>
            <a:off x="540120" y="159921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某校为推荐一项作品参加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科技创新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比赛，对甲、乙、丙、丁四项候选作品进行量化评分，具体成绩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百分制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如表：</a:t>
            </a:r>
          </a:p>
        </p:txBody>
      </p:sp>
      <p:graphicFrame>
        <p:nvGraphicFramePr>
          <p:cNvPr id="13786" name="yt_table_13786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113093"/>
              </p:ext>
            </p:extLst>
          </p:nvPr>
        </p:nvGraphicFramePr>
        <p:xfrm>
          <a:off x="540000" y="2717871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56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项目作品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创新性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实用性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788" name="yt_shape_13788"/>
          <p:cNvSpPr txBox="1"/>
          <p:nvPr/>
        </p:nvSpPr>
        <p:spPr>
          <a:xfrm>
            <a:off x="540119" y="46882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如果按照创新性占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，实用性占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计算总成绩，并根据总成绩择优推荐，那么应推荐的作品是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89" name="yt_table_1378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732702"/>
              </p:ext>
            </p:extLst>
          </p:nvPr>
        </p:nvGraphicFramePr>
        <p:xfrm>
          <a:off x="540000" y="5647715"/>
          <a:ext cx="7473316" cy="475488"/>
        </p:xfrm>
        <a:graphic>
          <a:graphicData uri="http://schemas.openxmlformats.org/drawingml/2006/table">
            <a:tbl>
              <a:tblPr/>
              <a:tblGrid>
                <a:gridCol w="2110105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  <a:gridCol w="2092643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  <a:gridCol w="2092643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  <a:gridCol w="1177925">
                  <a:extLst>
                    <a:ext uri="{9D8B030D-6E8A-4147-A177-3AD203B41FA5}">
                      <a16:colId xmlns:a16="http://schemas.microsoft.com/office/drawing/2014/main" val="105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8"/>
                  </a:ext>
                </a:extLst>
              </a:tr>
            </a:tbl>
          </a:graphicData>
        </a:graphic>
      </p:graphicFrame>
      <p:pic>
        <p:nvPicPr>
          <p:cNvPr id="3" name="yt_shape_1698822305898" title="H_28.801733">
            <a:extLst>
              <a:ext uri="{FF2B5EF4-FFF2-40B4-BE49-F238E27FC236}">
                <a16:creationId xmlns:a16="http://schemas.microsoft.com/office/drawing/2014/main" id="{4B95A734-0D6E-F01B-9405-395AA691C4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3657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1AB9B5-7193-C470-3F97-D85E66CC6E57}"/>
              </a:ext>
            </a:extLst>
          </p:cNvPr>
          <p:cNvSpPr txBox="1"/>
          <p:nvPr/>
        </p:nvSpPr>
        <p:spPr>
          <a:xfrm>
            <a:off x="3193308" y="511696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2" name="yt_shape_13792"/>
          <p:cNvSpPr txBox="1"/>
          <p:nvPr/>
        </p:nvSpPr>
        <p:spPr>
          <a:xfrm>
            <a:off x="540000" y="1694620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791" name="yt_image_13791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94620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94" name="yt_shape_13794"/>
          <p:cNvSpPr txBox="1"/>
          <p:nvPr/>
        </p:nvSpPr>
        <p:spPr>
          <a:xfrm>
            <a:off x="540119" y="23807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在一次演讲比赛中，参赛的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名学生成绩统计如图所示，则这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名学生成绩的平均数是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98" name="yt_table_1379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7594292"/>
              </p:ext>
            </p:extLst>
          </p:nvPr>
        </p:nvGraphicFramePr>
        <p:xfrm>
          <a:off x="540000" y="3340210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1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1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A.88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C.90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9"/>
                  </a:ext>
                </a:extLst>
              </a:tr>
            </a:tbl>
          </a:graphicData>
        </a:graphic>
      </p:graphicFrame>
      <p:grpSp>
        <p:nvGrpSpPr>
          <p:cNvPr id="13795" name="yt_shape_13795_skip" title="H_171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61720" y="3340210"/>
            <a:ext cx="2488311" cy="2183652"/>
            <a:chOff x="0" y="0"/>
            <a:chExt cx="2488311" cy="2183652"/>
          </a:xfrm>
        </p:grpSpPr>
        <p:pic>
          <p:nvPicPr>
            <p:cNvPr id="2" name="yt_image_13795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88311" cy="17876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97" name="yt_shape_13797"/>
            <p:cNvSpPr txBox="1"/>
            <p:nvPr/>
          </p:nvSpPr>
          <p:spPr>
            <a:xfrm>
              <a:off x="710874" y="18236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4ED99F2-B51C-600F-D2C0-8D861116C87E}"/>
              </a:ext>
            </a:extLst>
          </p:cNvPr>
          <p:cNvSpPr txBox="1"/>
          <p:nvPr/>
        </p:nvSpPr>
        <p:spPr>
          <a:xfrm>
            <a:off x="1974108" y="280945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0" name="yt_shape_13800"/>
          <p:cNvSpPr txBox="1"/>
          <p:nvPr/>
        </p:nvSpPr>
        <p:spPr>
          <a:xfrm>
            <a:off x="540119" y="160043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南阳九中月考卷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某超市销售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四种矿泉水，它们的单价依次是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某天的销售情况如图所示，则这天销售的矿泉水的平均单价是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2.25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804" name="yt_shape_13804"/>
          <p:cNvSpPr txBox="1"/>
          <p:nvPr/>
        </p:nvSpPr>
        <p:spPr>
          <a:xfrm>
            <a:off x="540000" y="529491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01" name="yt_shape_13801" title="H_161.5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01627" y="3192368"/>
            <a:ext cx="1388745" cy="2052207"/>
            <a:chOff x="0" y="0"/>
            <a:chExt cx="1388745" cy="2052207"/>
          </a:xfrm>
        </p:grpSpPr>
        <p:pic>
          <p:nvPicPr>
            <p:cNvPr id="2" name="yt_image_13801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88745" cy="1656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03" name="yt_shape_13803"/>
            <p:cNvSpPr txBox="1"/>
            <p:nvPr/>
          </p:nvSpPr>
          <p:spPr>
            <a:xfrm>
              <a:off x="161091" y="169220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3581796-9B3A-68CD-5614-38A8A564FBDC}"/>
              </a:ext>
            </a:extLst>
          </p:cNvPr>
          <p:cNvSpPr txBox="1"/>
          <p:nvPr/>
        </p:nvSpPr>
        <p:spPr>
          <a:xfrm>
            <a:off x="1059708" y="2504608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2.25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5" name="yt_shape_13805"/>
          <p:cNvSpPr txBox="1"/>
          <p:nvPr/>
        </p:nvSpPr>
        <p:spPr>
          <a:xfrm>
            <a:off x="540120" y="867913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杭州市中考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某校学生会要在甲、乙两位候选人中选择一人担任文艺部干事，对他们进行了文化水平、艺术水平、组织能力的测试，根据综合成绩择优录取，他们的各项成绩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单项满分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如下表所示：</a:t>
            </a:r>
          </a:p>
        </p:txBody>
      </p:sp>
      <p:graphicFrame>
        <p:nvGraphicFramePr>
          <p:cNvPr id="13806" name="yt_table_13806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340196"/>
              </p:ext>
            </p:extLst>
          </p:nvPr>
        </p:nvGraphicFramePr>
        <p:xfrm>
          <a:off x="540000" y="2466703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15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6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445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候选人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文化水平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艺术水平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组织能力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808" name="yt_shape_13808"/>
          <p:cNvSpPr txBox="1"/>
          <p:nvPr/>
        </p:nvSpPr>
        <p:spPr>
          <a:xfrm>
            <a:off x="540000" y="4437112"/>
            <a:ext cx="815607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如果把各项成绩的平均数作为综合成绩，应该录取谁？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471970D-534B-48CA-3835-4BB7AA4E962A}"/>
                  </a:ext>
                </a:extLst>
              </p:cNvPr>
              <p:cNvSpPr txBox="1"/>
              <p:nvPr/>
            </p:nvSpPr>
            <p:spPr>
              <a:xfrm>
                <a:off x="450108" y="4743540"/>
                <a:ext cx="660946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甲的综合成绩为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80+87+82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分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471970D-534B-48CA-3835-4BB7AA4E9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43540"/>
                <a:ext cx="6609462" cy="768490"/>
              </a:xfrm>
              <a:prstGeom prst="rect">
                <a:avLst/>
              </a:prstGeom>
              <a:blipFill>
                <a:blip r:embed="rId2"/>
                <a:stretch>
                  <a:fillRect l="-1476" r="-147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0268333-6CCD-D37B-7BF9-D29832EABD9C}"/>
                  </a:ext>
                </a:extLst>
              </p:cNvPr>
              <p:cNvSpPr txBox="1"/>
              <p:nvPr/>
            </p:nvSpPr>
            <p:spPr>
              <a:xfrm>
                <a:off x="450108" y="5418418"/>
                <a:ext cx="50029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乙的综合成绩为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80+96+76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0268333-6CCD-D37B-7BF9-D29832EABD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18418"/>
                <a:ext cx="5002911" cy="768490"/>
              </a:xfrm>
              <a:prstGeom prst="rect">
                <a:avLst/>
              </a:prstGeom>
              <a:blipFill>
                <a:blip r:embed="rId3"/>
                <a:stretch>
                  <a:fillRect l="-1949" r="-194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4C70039-94DF-65EE-75F6-FC1AB54D49CF}"/>
              </a:ext>
            </a:extLst>
          </p:cNvPr>
          <p:cNvSpPr txBox="1"/>
          <p:nvPr/>
        </p:nvSpPr>
        <p:spPr>
          <a:xfrm>
            <a:off x="450108" y="6093296"/>
            <a:ext cx="7571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因为乙的综合成绩高于甲的综合成绩，所以应该录取乙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1489</Words>
  <Application>Microsoft Office PowerPoint</Application>
  <PresentationFormat>宽屏</PresentationFormat>
  <Paragraphs>150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2023-05-05T05:33:04Z</dcterms:created>
  <dcterms:modified xsi:type="dcterms:W3CDTF">2023-11-02T12:47:31Z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