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7" r:id="rId3"/>
    <p:sldId id="373" r:id="rId4"/>
    <p:sldId id="378" r:id="rId5"/>
    <p:sldId id="380" r:id="rId6"/>
    <p:sldId id="382" r:id="rId7"/>
    <p:sldId id="385" r:id="rId8"/>
    <p:sldId id="392" r:id="rId9"/>
    <p:sldId id="388" r:id="rId10"/>
    <p:sldId id="393" r:id="rId11"/>
    <p:sldId id="389" r:id="rId12"/>
    <p:sldId id="395" r:id="rId13"/>
    <p:sldId id="391" r:id="rId14"/>
    <p:sldId id="39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76" d="100"/>
          <a:sy n="76" d="100"/>
        </p:scale>
        <p:origin x="102" y="6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4" name="圆角矩形 7"/>
          <p:cNvSpPr/>
          <p:nvPr/>
        </p:nvSpPr>
        <p:spPr>
          <a:xfrm>
            <a:off x="173881" y="548680"/>
            <a:ext cx="11844239" cy="6144683"/>
          </a:xfrm>
          <a:prstGeom prst="roundRect">
            <a:avLst>
              <a:gd name="adj" fmla="val 4549"/>
            </a:avLst>
          </a:prstGeom>
          <a:noFill/>
          <a:ln w="9525">
            <a:solidFill>
              <a:srgbClr val="EE1D25"/>
            </a:solidFill>
          </a:ln>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0" dirty="0">
              <a:ln w="18415" cmpd="sng">
                <a:solidFill>
                  <a:srgbClr val="FFFFFF"/>
                </a:solidFill>
                <a:prstDash val="solid"/>
              </a:ln>
              <a:solidFill>
                <a:srgbClr val="FF0000"/>
              </a:solidFill>
              <a:effectLst>
                <a:outerShdw blurRad="63500" dir="3600000" algn="tl" rotWithShape="0">
                  <a:srgbClr val="000000">
                    <a:alpha val="70000"/>
                  </a:srgbClr>
                </a:outerShdw>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303079649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bin"/><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3.bin"/><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bin"/><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bin"/></Relationships>
</file>

<file path=ppt/slides/_rels/slide7.xml.rels><?xml version="1.0" encoding="UTF-8" standalone="yes"?>
<Relationships xmlns="http://schemas.openxmlformats.org/package/2006/relationships"><Relationship Id="rId2" Type="http://schemas.openxmlformats.org/officeDocument/2006/relationships/image" Target="../media/image15.bin"/><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bin"/><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1194" name="yt_shape_11194"/>
          <p:cNvSpPr txBox="1"/>
          <p:nvPr/>
        </p:nvSpPr>
        <p:spPr>
          <a:xfrm>
            <a:off x="540000" y="1966488"/>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1193" name="yt_image_11193" title="H_50.94">
            <a:extLst>
              <a:ext uri="">
                <a16:creationId xmlns="" xmlns:mc="http://schemas.openxmlformats.org/markup-compatibility/2006" xmlns:m="http://schemas.openxmlformats.org/officeDocument/2006/math"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966488"/>
            <a:ext cx="4086225" cy="64693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1196" name="yt_shape_11196"/>
              <p:cNvSpPr txBox="1"/>
              <p:nvPr/>
            </p:nvSpPr>
            <p:spPr>
              <a:xfrm>
                <a:off x="540119" y="2664071"/>
                <a:ext cx="11111999" cy="2639056"/>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一次函数</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1" u="none" dirty="0" err="1">
                    <a:solidFill>
                      <a:srgbClr val="000000"/>
                    </a:solidFill>
                    <a:effectLst/>
                    <a:latin typeface="Times New Roman" pitchFamily="24"/>
                    <a:ea typeface="Times New Roman" pitchFamily="24"/>
                  </a:rPr>
                  <a:t>kx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k</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k</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为常数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的图象是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一条直线</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，通常称直线</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1" u="none" dirty="0" err="1">
                    <a:solidFill>
                      <a:srgbClr val="000000"/>
                    </a:solidFill>
                    <a:effectLst/>
                    <a:latin typeface="Times New Roman" pitchFamily="24"/>
                    <a:ea typeface="Times New Roman" pitchFamily="24"/>
                  </a:rPr>
                  <a:t>kx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一般地，画一次函数</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1" u="none" dirty="0" err="1">
                    <a:solidFill>
                      <a:srgbClr val="000000"/>
                    </a:solidFill>
                    <a:effectLst/>
                    <a:latin typeface="Times New Roman" pitchFamily="24"/>
                    <a:ea typeface="Times New Roman" pitchFamily="24"/>
                  </a:rPr>
                  <a:t>kx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的图象只需过</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和</a:t>
                </a:r>
                <a14:m>
                  <m:oMath xmlns:m="http://schemas.openxmlformats.org/officeDocument/2006/math">
                    <m:d>
                      <m:dPr>
                        <m:ctrlPr>
                          <a:rPr lang="en-US" altLang="zh-CN" sz="2400" b="0" i="1">
                            <a:solidFill>
                              <a:srgbClr val="010000"/>
                            </a:solidFill>
                            <a:effectLst/>
                            <a:latin typeface="Cambria Math" panose="02040503050406030204" pitchFamily="18" charset="0"/>
                            <a:ea typeface="Cambria Math" panose="02040503050406030204" pitchFamily="48" charset="0"/>
                          </a:rPr>
                        </m:ctrlPr>
                      </m:dPr>
                      <m:e>
                        <m:r>
                          <a:rPr lang="en-US" altLang="zh-CN" sz="2400" b="0" i="1">
                            <a:solidFill>
                              <a:srgbClr val="010000"/>
                            </a:solidFill>
                            <a:effectLst/>
                            <a:latin typeface="Cambria Math" panose="02040503050406030204" pitchFamily="48" charset="0"/>
                            <a:ea typeface="Cambria Math" panose="02040503050406030204" pitchFamily="48" charset="0"/>
                          </a:rPr>
                          <m:t>−</m:t>
                        </m:r>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𝑏</m:t>
                            </m:r>
                          </m:num>
                          <m:den>
                            <m:r>
                              <a:rPr lang="en-US" altLang="zh-CN" sz="2400" b="0" i="1">
                                <a:solidFill>
                                  <a:srgbClr val="010000"/>
                                </a:solidFill>
                                <a:effectLst/>
                                <a:latin typeface="Cambria Math" panose="02040503050406030204" pitchFamily="48" charset="0"/>
                                <a:ea typeface="Cambria Math" panose="02040503050406030204" pitchFamily="48" charset="0"/>
                              </a:rPr>
                              <m:t>𝑘</m:t>
                            </m:r>
                          </m:den>
                        </m:f>
                        <m:r>
                          <m:rPr>
                            <m:nor/>
                          </m:rPr>
                          <a:rPr lang="zh-CN" altLang="zh-CN" sz="2400" b="0" i="0">
                            <a:solidFill>
                              <a:srgbClr val="010000"/>
                            </a:solidFill>
                            <a:effectLst/>
                            <a:latin typeface="Times New Roman" panose="02040503050406030204" pitchFamily="48" charset="0"/>
                            <a:ea typeface="宋体"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0</m:t>
                        </m:r>
                      </m:e>
                    </m:d>
                  </m:oMath>
                </a14:m>
                <a:r>
                  <a:rPr lang="zh-CN" altLang="zh-CN" sz="2400" b="0" i="0" u="none" dirty="0">
                    <a:solidFill>
                      <a:srgbClr val="000000"/>
                    </a:solidFill>
                    <a:effectLst/>
                    <a:latin typeface="白正" pitchFamily="24"/>
                    <a:ea typeface="宋体" pitchFamily="24"/>
                  </a:rPr>
                  <a:t>两点画</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smtClean="0">
                    <a:solidFill>
                      <a:srgbClr val="FF0000">
                        <a:alpha val="0"/>
                      </a:srgbClr>
                    </a:solidFill>
                    <a:effectLst/>
                    <a:uFill>
                      <a:solidFill>
                        <a:srgbClr val="000000"/>
                      </a:solidFill>
                    </a:uFill>
                    <a:latin typeface="白正" pitchFamily="24"/>
                    <a:ea typeface="楷体" pitchFamily="24"/>
                  </a:rPr>
                  <a:t>直</a:t>
                </a:r>
                <a:r>
                  <a:rPr lang="zh-CN" altLang="zh-CN" sz="100" b="0" i="0" spc="-100" dirty="0" smtClean="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即可</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正比例函数</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1" u="none" dirty="0" err="1">
                    <a:solidFill>
                      <a:srgbClr val="000000"/>
                    </a:solidFill>
                    <a:effectLst/>
                    <a:latin typeface="Times New Roman" pitchFamily="24"/>
                    <a:ea typeface="Times New Roman" pitchFamily="24"/>
                  </a:rPr>
                  <a:t>kx</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k</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k</a:t>
                </a:r>
                <a:r>
                  <a:rPr lang="zh-CN" altLang="zh-CN" sz="2400" b="0" i="0" u="none" dirty="0">
                    <a:solidFill>
                      <a:srgbClr val="000000"/>
                    </a:solidFill>
                    <a:effectLst/>
                    <a:latin typeface="白正" pitchFamily="24"/>
                    <a:ea typeface="宋体" pitchFamily="24"/>
                  </a:rPr>
                  <a:t>为常数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的图象是过</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原点</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的</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直线</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，一般取</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和</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k</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两点</a:t>
                </a:r>
                <a:r>
                  <a:rPr lang="en-US" altLang="zh-CN" sz="2400" b="0" i="0" u="none" dirty="0">
                    <a:solidFill>
                      <a:srgbClr val="000000"/>
                    </a:solidFill>
                    <a:effectLst/>
                    <a:latin typeface="Times New Roman" pitchFamily="24"/>
                    <a:ea typeface="Times New Roman" pitchFamily="24"/>
                  </a:rPr>
                  <a:t>.</a:t>
                </a:r>
              </a:p>
            </p:txBody>
          </p:sp>
        </mc:Choice>
        <mc:Fallback xmlns="">
          <p:sp>
            <p:nvSpPr>
              <p:cNvPr id="11196" name="yt_shape_11196"/>
              <p:cNvSpPr txBox="1">
                <a:spLocks noRot="1" noChangeAspect="1" noMove="1" noResize="1" noEditPoints="1" noAdjustHandles="1" noChangeArrowheads="1" noChangeShapeType="1" noTextEdit="1"/>
              </p:cNvSpPr>
              <p:nvPr/>
            </p:nvSpPr>
            <p:spPr>
              <a:xfrm>
                <a:off x="540119" y="2664071"/>
                <a:ext cx="11111999" cy="2639056"/>
              </a:xfrm>
              <a:prstGeom prst="rect">
                <a:avLst/>
              </a:prstGeom>
              <a:blipFill>
                <a:blip r:embed="rId3"/>
                <a:stretch>
                  <a:fillRect l="-1701" t="-1848" r="-1098" b="-438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1CE74AB1-2F8E-82FF-E2EE-D7088BE9B7FC}"/>
              </a:ext>
            </a:extLst>
          </p:cNvPr>
          <p:cNvSpPr txBox="1"/>
          <p:nvPr/>
        </p:nvSpPr>
        <p:spPr>
          <a:xfrm>
            <a:off x="7703396" y="2617265"/>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一条直线</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FC0EF999-B196-4D96-DBE2-0F87890A153B}"/>
              </a:ext>
            </a:extLst>
          </p:cNvPr>
          <p:cNvSpPr txBox="1"/>
          <p:nvPr/>
        </p:nvSpPr>
        <p:spPr>
          <a:xfrm>
            <a:off x="10848528" y="3127863"/>
            <a:ext cx="726849" cy="80519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直</a:t>
            </a:r>
            <a:r>
              <a:rPr kumimoji="0" lang="zh-CN" altLang="en-US"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线</a:t>
            </a:r>
            <a:endParaRPr lang="zh-CN" altLang="en-US" dirty="0">
              <a:solidFill>
                <a:srgbClr val="FF0000"/>
              </a:solidFill>
            </a:endParaRPr>
          </a:p>
        </p:txBody>
      </p:sp>
      <p:sp>
        <p:nvSpPr>
          <p:cNvPr id="5" name="文本框 4">
            <a:extLst>
              <a:ext uri="{FF2B5EF4-FFF2-40B4-BE49-F238E27FC236}">
                <a16:creationId xmlns:a16="http://schemas.microsoft.com/office/drawing/2014/main" id="{9E695F2C-128E-3D44-0DE8-E6042DA7AD07}"/>
              </a:ext>
            </a:extLst>
          </p:cNvPr>
          <p:cNvSpPr txBox="1"/>
          <p:nvPr/>
        </p:nvSpPr>
        <p:spPr>
          <a:xfrm>
            <a:off x="7296996" y="4279822"/>
            <a:ext cx="1094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原点</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08ED1577-C337-DC80-FD55-70DE7CC4929D}"/>
              </a:ext>
            </a:extLst>
          </p:cNvPr>
          <p:cNvSpPr txBox="1"/>
          <p:nvPr/>
        </p:nvSpPr>
        <p:spPr>
          <a:xfrm>
            <a:off x="8820996" y="4279822"/>
            <a:ext cx="1094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直线</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P spid="6"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254" name="yt_shape_11254"/>
              <p:cNvSpPr txBox="1"/>
              <p:nvPr/>
            </p:nvSpPr>
            <p:spPr>
              <a:xfrm>
                <a:off x="540000" y="1897602"/>
                <a:ext cx="5188921" cy="342279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a:t>
                </a:r>
                <a:r>
                  <a:rPr lang="en-US" altLang="zh-CN" sz="1600" b="0" i="1" u="none">
                    <a:solidFill>
                      <a:srgbClr val="FF0000">
                        <a:alpha val="0"/>
                      </a:srgbClr>
                    </a:solidFill>
                    <a:effectLst/>
                    <a:latin typeface="Times New Roman" pitchFamily="24"/>
                    <a:ea typeface="Times New Roman" pitchFamily="24"/>
                  </a:rPr>
                  <a:t>OP</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rPr>
                  <a:t>S</a:t>
                </a:r>
                <a:r>
                  <a:rPr lang="en-US" altLang="zh-CN" sz="1600" b="0" i="0" u="none">
                    <a:solidFill>
                      <a:srgbClr val="FF0000">
                        <a:alpha val="0"/>
                      </a:srgbClr>
                    </a:solidFill>
                    <a:effectLst/>
                    <a:latin typeface="宋体" pitchFamily="24"/>
                    <a:ea typeface="宋体" pitchFamily="24"/>
                  </a:rPr>
                  <a:t>△</a:t>
                </a:r>
                <a:r>
                  <a:rPr lang="en-US" altLang="zh-CN" sz="1600" b="0" i="0" u="none">
                    <a:solidFill>
                      <a:srgbClr val="FF0000">
                        <a:alpha val="0"/>
                      </a:srgbClr>
                    </a:solidFill>
                    <a:effectLst/>
                    <a:latin typeface="Times New Roman" pitchFamily="24"/>
                    <a:ea typeface="Times New Roman" pitchFamily="24"/>
                  </a:rPr>
                  <a:t>A</a:t>
                </a:r>
                <a:r>
                  <a:rPr lang="en-US" altLang="zh-CN" sz="1600" b="0" i="1" u="none">
                    <a:solidFill>
                      <a:srgbClr val="FF0000">
                        <a:alpha val="0"/>
                      </a:srgbClr>
                    </a:solidFill>
                    <a:effectLst/>
                    <a:latin typeface="Times New Roman" pitchFamily="24"/>
                    <a:ea typeface="Times New Roman" pitchFamily="24"/>
                  </a:rPr>
                  <a:t>O</a:t>
                </a:r>
                <a:r>
                  <a:rPr lang="en-US" altLang="zh-CN" sz="16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白正" pitchFamily="24"/>
                    <a:ea typeface="宋体" pitchFamily="24"/>
                  </a:rPr>
                  <a:t>｜</a:t>
                </a:r>
                <a:r>
                  <a:rPr lang="en-US" altLang="zh-CN" sz="2400" b="0" i="1" u="none">
                    <a:solidFill>
                      <a:srgbClr val="FF0000">
                        <a:alpha val="0"/>
                      </a:srgbClr>
                    </a:solidFill>
                    <a:effectLst/>
                    <a:latin typeface="Times New Roman" pitchFamily="24"/>
                    <a:ea typeface="Times New Roman" pitchFamily="24"/>
                  </a:rPr>
                  <a:t>O</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宋体" pitchFamily="24"/>
                  </a:rPr>
                  <a:t>｜</a:t>
                </a:r>
                <a:r>
                  <a:rPr lang="en-US" altLang="zh-CN" sz="2400" b="0" i="1" u="none">
                    <a:solidFill>
                      <a:srgbClr val="FF0000">
                        <a:alpha val="0"/>
                      </a:srgbClr>
                    </a:solidFill>
                    <a:effectLst/>
                    <a:latin typeface="Times New Roman" pitchFamily="24"/>
                    <a:ea typeface="Times New Roman" pitchFamily="24"/>
                  </a:rPr>
                  <a:t>OP</a:t>
                </a:r>
                <a:r>
                  <a:rPr lang="zh-CN" altLang="zh-CN" sz="2400" b="0" i="0" u="none">
                    <a:solidFill>
                      <a:srgbClr val="FF0000">
                        <a:alpha val="0"/>
                      </a:srgbClr>
                    </a:solidFill>
                    <a:effectLst/>
                    <a:latin typeface="白正"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宋体" pitchFamily="24"/>
                  </a:rPr>
                  <a:t>｜</a:t>
                </a:r>
                <a:r>
                  <a:rPr lang="en-US" altLang="zh-CN" sz="2400" b="0" i="1" u="none">
                    <a:solidFill>
                      <a:srgbClr val="FF0000">
                        <a:alpha val="0"/>
                      </a:srgbClr>
                    </a:solidFill>
                    <a:effectLst/>
                    <a:latin typeface="Times New Roman" pitchFamily="24"/>
                    <a:ea typeface="Times New Roman" pitchFamily="24"/>
                  </a:rPr>
                  <a:t>OP</a:t>
                </a:r>
                <a:r>
                  <a:rPr lang="zh-CN" altLang="zh-CN" sz="2400" b="0" i="0" u="none">
                    <a:solidFill>
                      <a:srgbClr val="FF0000">
                        <a:alpha val="0"/>
                      </a:srgbClr>
                    </a:solidFill>
                    <a:effectLst/>
                    <a:latin typeface="白正"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点</a:t>
                </a:r>
                <a:r>
                  <a:rPr lang="en-US" altLang="zh-CN" sz="2400" b="0" i="1" u="none">
                    <a:solidFill>
                      <a:srgbClr val="FF0000">
                        <a:alpha val="0"/>
                      </a:srgbClr>
                    </a:solidFill>
                    <a:effectLst/>
                    <a:latin typeface="Times New Roman" pitchFamily="24"/>
                    <a:ea typeface="Times New Roman" pitchFamily="24"/>
                  </a:rPr>
                  <a:t>P</a:t>
                </a:r>
                <a:r>
                  <a:rPr lang="zh-CN" altLang="zh-CN" sz="2400" b="0" i="0" u="none">
                    <a:solidFill>
                      <a:srgbClr val="FF0000">
                        <a:alpha val="0"/>
                      </a:srgbClr>
                    </a:solidFill>
                    <a:effectLst/>
                    <a:latin typeface="白正" pitchFamily="24"/>
                    <a:ea typeface="楷体" pitchFamily="24"/>
                  </a:rPr>
                  <a:t>在</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白正" pitchFamily="24"/>
                    <a:ea typeface="楷体" pitchFamily="24"/>
                  </a:rPr>
                  <a:t>轴上，</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点</a:t>
                </a:r>
                <a:r>
                  <a:rPr lang="en-US" altLang="zh-CN" sz="2400" b="0" i="1" u="none">
                    <a:solidFill>
                      <a:srgbClr val="FF0000">
                        <a:alpha val="0"/>
                      </a:srgbClr>
                    </a:solidFill>
                    <a:effectLst/>
                    <a:latin typeface="Times New Roman" pitchFamily="24"/>
                    <a:ea typeface="Times New Roman" pitchFamily="24"/>
                  </a:rPr>
                  <a:t>P</a:t>
                </a:r>
                <a:r>
                  <a:rPr lang="zh-CN" altLang="zh-CN" sz="2400" b="0" i="0" u="none">
                    <a:solidFill>
                      <a:srgbClr val="FF0000">
                        <a:alpha val="0"/>
                      </a:srgbClr>
                    </a:solidFill>
                    <a:effectLst/>
                    <a:latin typeface="白正" pitchFamily="24"/>
                    <a:ea typeface="楷体" pitchFamily="24"/>
                  </a:rPr>
                  <a:t>的坐标为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白正" pitchFamily="24"/>
                    <a:ea typeface="楷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或</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xmlns="" xmlns:a16="http://schemas.microsoft.com/office/drawing/2014/main">
          <p:sp>
            <p:nvSpPr>
              <p:cNvPr id="11254" name="yt_shape_11254" descr="{&quot;rangeId&quot;:26,&quot;mathAnswerShape&quot;:1}"/>
              <p:cNvSpPr txBox="1">
                <a:spLocks noRot="1" noChangeAspect="1" noMove="1" noResize="1" noEditPoints="1" noAdjustHandles="1" noChangeArrowheads="1" noChangeShapeType="1" noTextEdit="1"/>
              </p:cNvSpPr>
              <p:nvPr/>
            </p:nvSpPr>
            <p:spPr>
              <a:xfrm>
                <a:off x="540000" y="1897602"/>
                <a:ext cx="5188921" cy="3422796"/>
              </a:xfrm>
              <a:prstGeom prst="rect">
                <a:avLst/>
              </a:prstGeom>
              <a:blipFill>
                <a:blip r:embed="rId2"/>
                <a:stretch>
                  <a:fillRect l="-3643" r="-2585" b="-46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BDF289B4-BB06-F433-6EC2-51A231EEC75A}"/>
                  </a:ext>
                </a:extLst>
              </p:cNvPr>
              <p:cNvSpPr txBox="1"/>
              <p:nvPr/>
            </p:nvSpPr>
            <p:spPr>
              <a:xfrm>
                <a:off x="449989" y="1850796"/>
                <a:ext cx="4139311"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A</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xmlns:a16="http://schemas.microsoft.com/office/drawing/2014/main">
          <p:sp>
            <p:nvSpPr>
              <p:cNvPr id="2" name="文本框 1" descr="{'rangeId': 26, 'mathAnswerShape': 1}">
                <a:extLst>
                  <a:ext uri="{FF2B5EF4-FFF2-40B4-BE49-F238E27FC236}">
                    <a16:creationId xmlns:a16="http://schemas.microsoft.com/office/drawing/2014/main" id="{BDF289B4-BB06-F433-6EC2-51A231EEC75A}"/>
                  </a:ext>
                </a:extLst>
              </p:cNvPr>
              <p:cNvSpPr txBox="1">
                <a:spLocks noRot="1" noChangeAspect="1" noMove="1" noResize="1" noEditPoints="1" noAdjustHandles="1" noChangeArrowheads="1" noChangeShapeType="1" noTextEdit="1"/>
              </p:cNvSpPr>
              <p:nvPr/>
            </p:nvSpPr>
            <p:spPr>
              <a:xfrm>
                <a:off x="449989" y="1850796"/>
                <a:ext cx="4139311" cy="765061"/>
              </a:xfrm>
              <a:prstGeom prst="rect">
                <a:avLst/>
              </a:prstGeom>
              <a:blipFill>
                <a:blip r:embed="rId3"/>
                <a:stretch>
                  <a:fillRect l="-2356" r="-2062" b="-56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42F36655-45CD-55EE-B64E-45C5E2B09770}"/>
                  </a:ext>
                </a:extLst>
              </p:cNvPr>
              <p:cNvSpPr txBox="1"/>
              <p:nvPr/>
            </p:nvSpPr>
            <p:spPr>
              <a:xfrm>
                <a:off x="449989" y="2522245"/>
                <a:ext cx="3234436"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A</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OP</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S</a:t>
                </a:r>
                <a:r>
                  <a:rPr kumimoji="0" lang="en-US" altLang="zh-CN" sz="2400" b="0" i="0" strike="noStrike" kern="1200" cap="none" spc="0" normalizeH="0" baseline="-2500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A</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rPr>
                  <a:t>O</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xmlns:a16="http://schemas.microsoft.com/office/drawing/2014/main">
          <p:sp>
            <p:nvSpPr>
              <p:cNvPr id="3" name="文本框 2" descr="{'rangeId': 26, 'mathAnswerShape': 1}">
                <a:extLst>
                  <a:ext uri="{FF2B5EF4-FFF2-40B4-BE49-F238E27FC236}">
                    <a16:creationId xmlns:a16="http://schemas.microsoft.com/office/drawing/2014/main" id="{42F36655-45CD-55EE-B64E-45C5E2B09770}"/>
                  </a:ext>
                </a:extLst>
              </p:cNvPr>
              <p:cNvSpPr txBox="1">
                <a:spLocks noRot="1" noChangeAspect="1" noMove="1" noResize="1" noEditPoints="1" noAdjustHandles="1" noChangeArrowheads="1" noChangeShapeType="1" noTextEdit="1"/>
              </p:cNvSpPr>
              <p:nvPr/>
            </p:nvSpPr>
            <p:spPr>
              <a:xfrm>
                <a:off x="449989" y="2522245"/>
                <a:ext cx="3234436" cy="765061"/>
              </a:xfrm>
              <a:prstGeom prst="rect">
                <a:avLst/>
              </a:prstGeom>
              <a:blipFill>
                <a:blip r:embed="rId4"/>
                <a:stretch>
                  <a:fillRect l="-3019" r="-2264" b="-56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C0EA600C-3E6A-19FA-B0D6-989CD0656DA0}"/>
                  </a:ext>
                </a:extLst>
              </p:cNvPr>
              <p:cNvSpPr txBox="1"/>
              <p:nvPr/>
            </p:nvSpPr>
            <p:spPr>
              <a:xfrm>
                <a:off x="449989" y="3193694"/>
                <a:ext cx="3747198"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O</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rPr>
                  <a:t>OP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xmlns:a16="http://schemas.microsoft.com/office/drawing/2014/main">
          <p:sp>
            <p:nvSpPr>
              <p:cNvPr id="4" name="文本框 3" descr="{'rangeId': 26, 'mathAnswerShape': 1}">
                <a:extLst>
                  <a:ext uri="{FF2B5EF4-FFF2-40B4-BE49-F238E27FC236}">
                    <a16:creationId xmlns:a16="http://schemas.microsoft.com/office/drawing/2014/main" id="{C0EA600C-3E6A-19FA-B0D6-989CD0656DA0}"/>
                  </a:ext>
                </a:extLst>
              </p:cNvPr>
              <p:cNvSpPr txBox="1">
                <a:spLocks noRot="1" noChangeAspect="1" noMove="1" noResize="1" noEditPoints="1" noAdjustHandles="1" noChangeArrowheads="1" noChangeShapeType="1" noTextEdit="1"/>
              </p:cNvSpPr>
              <p:nvPr/>
            </p:nvSpPr>
            <p:spPr>
              <a:xfrm>
                <a:off x="449989" y="3193694"/>
                <a:ext cx="3747198" cy="765061"/>
              </a:xfrm>
              <a:prstGeom prst="rect">
                <a:avLst/>
              </a:prstGeom>
              <a:blipFill>
                <a:blip r:embed="rId5"/>
                <a:stretch>
                  <a:fillRect l="-2602" r="-2114" b="-560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712EF38D-A550-6E3D-485F-A01651E27FA2}"/>
              </a:ext>
            </a:extLst>
          </p:cNvPr>
          <p:cNvSpPr txBox="1"/>
          <p:nvPr/>
        </p:nvSpPr>
        <p:spPr>
          <a:xfrm>
            <a:off x="449989" y="3865143"/>
            <a:ext cx="2034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OP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endParaRPr lang="zh-CN" altLang="en-US">
              <a:solidFill>
                <a:srgbClr val="FF0000"/>
              </a:solidFill>
            </a:endParaRPr>
          </a:p>
        </p:txBody>
      </p:sp>
      <p:sp>
        <p:nvSpPr>
          <p:cNvPr id="6" name="文本框 5">
            <a:extLst>
              <a:ext uri="{FF2B5EF4-FFF2-40B4-BE49-F238E27FC236}">
                <a16:creationId xmlns:a16="http://schemas.microsoft.com/office/drawing/2014/main" id="{429F9366-8048-BEA3-61FA-24F6F340200D}"/>
              </a:ext>
            </a:extLst>
          </p:cNvPr>
          <p:cNvSpPr txBox="1"/>
          <p:nvPr/>
        </p:nvSpPr>
        <p:spPr>
          <a:xfrm>
            <a:off x="449989" y="4340631"/>
            <a:ext cx="23295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P</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在</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轴上，</a:t>
            </a:r>
            <a:endParaRPr lang="zh-CN" altLang="en-US">
              <a:solidFill>
                <a:srgbClr val="FF0000"/>
              </a:solidFill>
            </a:endParaRPr>
          </a:p>
        </p:txBody>
      </p:sp>
      <p:sp>
        <p:nvSpPr>
          <p:cNvPr id="7" name="文本框 6">
            <a:extLst>
              <a:ext uri="{FF2B5EF4-FFF2-40B4-BE49-F238E27FC236}">
                <a16:creationId xmlns:a16="http://schemas.microsoft.com/office/drawing/2014/main" id="{806F51D0-7691-76A5-082E-67D398AD0D55}"/>
              </a:ext>
            </a:extLst>
          </p:cNvPr>
          <p:cNvSpPr txBox="1"/>
          <p:nvPr/>
        </p:nvSpPr>
        <p:spPr>
          <a:xfrm>
            <a:off x="449989" y="4816119"/>
            <a:ext cx="531882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P</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的坐标为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或</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9" name="yt_shape_11251"/>
              <p:cNvSpPr txBox="1"/>
              <p:nvPr/>
            </p:nvSpPr>
            <p:spPr>
              <a:xfrm>
                <a:off x="540000" y="1345873"/>
                <a:ext cx="7365799" cy="6388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若点</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白正" pitchFamily="24"/>
                    <a:ea typeface="宋体" pitchFamily="24"/>
                  </a:rPr>
                  <a:t>在</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白正" pitchFamily="24"/>
                    <a:ea typeface="宋体" pitchFamily="24"/>
                  </a:rPr>
                  <a:t>轴上，且</a:t>
                </a:r>
                <a:r>
                  <a:rPr lang="en-US" altLang="zh-CN" sz="2400" b="0" i="1" u="none" dirty="0">
                    <a:solidFill>
                      <a:srgbClr val="000000"/>
                    </a:solidFill>
                    <a:effectLst/>
                    <a:latin typeface="Times New Roman" pitchFamily="24"/>
                    <a:ea typeface="Times New Roman" pitchFamily="24"/>
                  </a:rPr>
                  <a:t>S</a:t>
                </a:r>
                <a:r>
                  <a:rPr lang="en-US" altLang="zh-CN" sz="2400" b="0" i="0" u="none" baseline="-25000" dirty="0">
                    <a:solidFill>
                      <a:srgbClr val="000000"/>
                    </a:solidFill>
                    <a:effectLst/>
                    <a:latin typeface="宋体" pitchFamily="24"/>
                    <a:ea typeface="宋体" pitchFamily="24"/>
                  </a:rPr>
                  <a:t>△</a:t>
                </a:r>
                <a:r>
                  <a:rPr lang="en-US" altLang="zh-CN" sz="2400" b="0" i="0" u="none" baseline="-25000" dirty="0">
                    <a:solidFill>
                      <a:srgbClr val="000000"/>
                    </a:solidFill>
                    <a:effectLst/>
                    <a:latin typeface="Times New Roman" pitchFamily="24"/>
                    <a:ea typeface="Times New Roman" pitchFamily="24"/>
                  </a:rPr>
                  <a:t>A</a:t>
                </a:r>
                <a:r>
                  <a:rPr lang="en-US" altLang="zh-CN" sz="2400" b="0" i="1" u="none" baseline="-25000" dirty="0">
                    <a:solidFill>
                      <a:srgbClr val="000000"/>
                    </a:solidFill>
                    <a:effectLst/>
                    <a:latin typeface="Times New Roman" pitchFamily="24"/>
                    <a:ea typeface="Times New Roman" pitchFamily="24"/>
                  </a:rPr>
                  <a:t>OP</a:t>
                </a:r>
                <a:r>
                  <a:rPr lang="zh-CN" altLang="zh-CN" sz="2400" b="0" i="0" u="none" dirty="0">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dirty="0">
                    <a:solidFill>
                      <a:srgbClr val="000000"/>
                    </a:solidFill>
                    <a:effectLst/>
                    <a:latin typeface="Times New Roman" pitchFamily="24"/>
                    <a:ea typeface="Times New Roman" pitchFamily="24"/>
                  </a:rPr>
                  <a:t>S</a:t>
                </a:r>
                <a:r>
                  <a:rPr lang="en-US" altLang="zh-CN" sz="2400" b="0" i="0" u="none" baseline="-25000" dirty="0">
                    <a:solidFill>
                      <a:srgbClr val="000000"/>
                    </a:solidFill>
                    <a:effectLst/>
                    <a:latin typeface="宋体" pitchFamily="24"/>
                    <a:ea typeface="宋体" pitchFamily="24"/>
                  </a:rPr>
                  <a:t>△</a:t>
                </a:r>
                <a:r>
                  <a:rPr lang="en-US" altLang="zh-CN" sz="2400" b="0" i="0" u="none" baseline="-25000" dirty="0">
                    <a:solidFill>
                      <a:srgbClr val="000000"/>
                    </a:solidFill>
                    <a:effectLst/>
                    <a:latin typeface="Times New Roman" pitchFamily="24"/>
                    <a:ea typeface="Times New Roman" pitchFamily="24"/>
                  </a:rPr>
                  <a:t>A</a:t>
                </a:r>
                <a:r>
                  <a:rPr lang="en-US" altLang="zh-CN" sz="2400" b="0" i="1" u="none" baseline="-25000" dirty="0">
                    <a:solidFill>
                      <a:srgbClr val="000000"/>
                    </a:solidFill>
                    <a:effectLst/>
                    <a:latin typeface="Times New Roman" pitchFamily="24"/>
                    <a:ea typeface="Times New Roman" pitchFamily="24"/>
                  </a:rPr>
                  <a:t>O</a:t>
                </a:r>
                <a:r>
                  <a:rPr lang="en-US" altLang="zh-CN" sz="2400" b="0" i="0" u="none" baseline="-25000"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，求点</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白正" pitchFamily="24"/>
                    <a:ea typeface="宋体" pitchFamily="24"/>
                  </a:rPr>
                  <a:t>的坐标</a:t>
                </a:r>
                <a:r>
                  <a:rPr lang="en-US" altLang="zh-CN" sz="2400" b="0" i="0" u="none" dirty="0">
                    <a:solidFill>
                      <a:srgbClr val="000000"/>
                    </a:solidFill>
                    <a:effectLst/>
                    <a:latin typeface="Times New Roman" pitchFamily="24"/>
                    <a:ea typeface="Times New Roman" pitchFamily="24"/>
                  </a:rPr>
                  <a:t>.</a:t>
                </a:r>
              </a:p>
            </p:txBody>
          </p:sp>
        </mc:Choice>
        <mc:Fallback xmlns="">
          <p:sp>
            <p:nvSpPr>
              <p:cNvPr id="9" name="yt_shape_11251"/>
              <p:cNvSpPr txBox="1">
                <a:spLocks noRot="1" noChangeAspect="1" noMove="1" noResize="1" noEditPoints="1" noAdjustHandles="1" noChangeArrowheads="1" noChangeShapeType="1" noTextEdit="1"/>
              </p:cNvSpPr>
              <p:nvPr/>
            </p:nvSpPr>
            <p:spPr>
              <a:xfrm>
                <a:off x="540000" y="1345873"/>
                <a:ext cx="7365799" cy="638893"/>
              </a:xfrm>
              <a:prstGeom prst="rect">
                <a:avLst/>
              </a:prstGeom>
              <a:blipFill>
                <a:blip r:embed="rId6"/>
                <a:stretch>
                  <a:fillRect l="-2566" r="-1159" b="-15238"/>
                </a:stretch>
              </a:blipFill>
            </p:spPr>
            <p:txBody>
              <a:bodyPr/>
              <a:lstStyle/>
              <a:p>
                <a:r>
                  <a:rPr lang="zh-CN" altLang="en-US">
                    <a:noFill/>
                  </a:rPr>
                  <a:t> </a:t>
                </a:r>
              </a:p>
            </p:txBody>
          </p:sp>
        </mc:Fallback>
      </mc:AlternateContent>
      <p:pic>
        <p:nvPicPr>
          <p:cNvPr id="10" name="yt_image_11248">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7" cstate="print"/>
          <a:srcRect/>
          <a:stretch>
            <a:fillRect/>
          </a:stretch>
        </p:blipFill>
        <p:spPr bwMode="auto">
          <a:xfrm>
            <a:off x="10128448" y="1776437"/>
            <a:ext cx="1124712" cy="14916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57" name="yt_shape_11257"/>
          <p:cNvSpPr txBox="1"/>
          <p:nvPr/>
        </p:nvSpPr>
        <p:spPr>
          <a:xfrm>
            <a:off x="540000" y="908720"/>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1256" name="yt_image_11256">
            <a:extLst>
              <a:ext uri="">
                <a16:creationId xmlns="" xmlns:mc="http://schemas.openxmlformats.org/markup-compatibility/2006"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8720"/>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1259" name="yt_shape_11259"/>
          <p:cNvSpPr txBox="1"/>
          <p:nvPr/>
        </p:nvSpPr>
        <p:spPr>
          <a:xfrm>
            <a:off x="540119" y="1606303"/>
            <a:ext cx="11532545" cy="48013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楷体" pitchFamily="24"/>
              </a:rPr>
              <a:t>台州市中考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如图，直线</a:t>
            </a:r>
            <a:r>
              <a:rPr lang="en-US" altLang="zh-CN" sz="2400" b="0" i="1" u="none" dirty="0">
                <a:solidFill>
                  <a:srgbClr val="000000"/>
                </a:solidFill>
                <a:effectLst/>
                <a:latin typeface="Times New Roman" pitchFamily="24"/>
                <a:ea typeface="Times New Roman" pitchFamily="24"/>
              </a:rPr>
              <a:t>l</a:t>
            </a:r>
            <a:r>
              <a:rPr lang="en-US" altLang="zh-CN" sz="2400" b="0" i="0" u="none" baseline="-25000"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与直线</a:t>
            </a:r>
            <a:r>
              <a:rPr lang="en-US" altLang="zh-CN" sz="2400" b="0" i="1" u="none" dirty="0">
                <a:solidFill>
                  <a:srgbClr val="000000"/>
                </a:solidFill>
                <a:effectLst/>
                <a:latin typeface="Times New Roman" pitchFamily="24"/>
                <a:ea typeface="Times New Roman" pitchFamily="24"/>
              </a:rPr>
              <a:t>l</a:t>
            </a:r>
            <a:r>
              <a:rPr lang="en-US" altLang="zh-CN" sz="2400" b="0" i="0" u="none" baseline="-25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mx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相交于点</a:t>
            </a:r>
            <a:r>
              <a:rPr lang="en-US" altLang="zh-CN" sz="2400" b="0" i="1" u="none" dirty="0">
                <a:solidFill>
                  <a:srgbClr val="000000"/>
                </a:solidFill>
                <a:effectLst/>
                <a:latin typeface="Times New Roman" pitchFamily="24"/>
                <a:ea typeface="Times New Roman" pitchFamily="24"/>
              </a:rPr>
              <a:t>P</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p:pic>
        <p:nvPicPr>
          <p:cNvPr id="11260" name="yt_image_11260">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015880" y="2276872"/>
            <a:ext cx="2159127" cy="1711071"/>
          </a:xfrm>
          <a:prstGeom prst="rect">
            <a:avLst/>
          </a:prstGeom>
          <a:noFill/>
          <a:extLst>
            <a:ext uri="{909E8E84-426E-40DD-AFC4-6F175D3DCCD1}">
              <a14:hiddenFill xmlns:a14="http://schemas.microsoft.com/office/drawing/2010/main">
                <a:solidFill>
                  <a:srgbClr val="FFFFFF"/>
                </a:solidFill>
              </a14:hiddenFill>
            </a:ext>
          </a:extLst>
        </p:spPr>
      </p:pic>
      <p:sp>
        <p:nvSpPr>
          <p:cNvPr id="11262" name="yt_shape_11262"/>
          <p:cNvSpPr txBox="1"/>
          <p:nvPr/>
        </p:nvSpPr>
        <p:spPr>
          <a:xfrm>
            <a:off x="540000" y="3805590"/>
            <a:ext cx="2736327"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的值；</a:t>
            </a:r>
          </a:p>
        </p:txBody>
      </p:sp>
      <p:sp>
        <p:nvSpPr>
          <p:cNvPr id="7" name="yt_shape_11264"/>
          <p:cNvSpPr txBox="1"/>
          <p:nvPr/>
        </p:nvSpPr>
        <p:spPr>
          <a:xfrm>
            <a:off x="540000" y="4287772"/>
            <a:ext cx="6700552"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点</a:t>
            </a:r>
            <a:r>
              <a:rPr lang="en-US" altLang="zh-CN" sz="2400" b="0" i="1" u="none">
                <a:solidFill>
                  <a:srgbClr val="FF0000">
                    <a:alpha val="0"/>
                  </a:srgbClr>
                </a:solidFill>
                <a:effectLst/>
                <a:latin typeface="Times New Roman" pitchFamily="24"/>
                <a:ea typeface="Times New Roman" pitchFamily="24"/>
              </a:rPr>
              <a:t>P</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在直线</a:t>
            </a:r>
            <a:r>
              <a:rPr lang="en-US" altLang="zh-CN" sz="2400" b="0" i="1" u="none">
                <a:solidFill>
                  <a:srgbClr val="FF0000">
                    <a:alpha val="0"/>
                  </a:srgbClr>
                </a:solidFill>
                <a:effectLst/>
                <a:latin typeface="Times New Roman" pitchFamily="24"/>
                <a:ea typeface="Times New Roman" pitchFamily="24"/>
              </a:rPr>
              <a:t>l</a:t>
            </a:r>
            <a:r>
              <a:rPr lang="en-US" altLang="zh-CN" sz="16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白正" pitchFamily="24"/>
                <a:ea typeface="楷体" pitchFamily="24"/>
              </a:rPr>
              <a:t>上，</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p:txBody>
      </p:sp>
      <p:sp>
        <p:nvSpPr>
          <p:cNvPr id="8" name="yt_shape_11265"/>
          <p:cNvSpPr txBox="1"/>
          <p:nvPr/>
        </p:nvSpPr>
        <p:spPr>
          <a:xfrm>
            <a:off x="540000" y="5247207"/>
            <a:ext cx="5333191" cy="1388778"/>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点</a:t>
            </a:r>
            <a:r>
              <a:rPr lang="en-US" altLang="zh-CN" sz="2400" b="0" i="1" u="none">
                <a:solidFill>
                  <a:srgbClr val="FF0000">
                    <a:alpha val="0"/>
                  </a:srgbClr>
                </a:solidFill>
                <a:effectLst/>
                <a:latin typeface="Times New Roman" pitchFamily="24"/>
                <a:ea typeface="Times New Roman" pitchFamily="24"/>
              </a:rPr>
              <a:t>P</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在直线</a:t>
            </a:r>
            <a:r>
              <a:rPr lang="en-US" altLang="zh-CN" sz="2400" b="0" i="1" u="none">
                <a:solidFill>
                  <a:srgbClr val="FF0000">
                    <a:alpha val="0"/>
                  </a:srgbClr>
                </a:solidFill>
                <a:effectLst/>
                <a:latin typeface="Times New Roman" pitchFamily="24"/>
                <a:ea typeface="Times New Roman" pitchFamily="24"/>
              </a:rPr>
              <a:t>l</a:t>
            </a:r>
            <a:r>
              <a:rPr lang="en-US" altLang="zh-CN" sz="16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白正" pitchFamily="24"/>
                <a:ea typeface="楷体" pitchFamily="24"/>
              </a:rPr>
              <a:t>上，</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Times New Roman"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100" b="0" i="0" u="none">
                <a:noFill/>
                <a:effectLst/>
                <a:latin typeface="白正"/>
                <a:ea typeface="宋体"/>
              </a:rPr>
              <a:t>⁠</a:t>
            </a:r>
          </a:p>
        </p:txBody>
      </p:sp>
      <p:sp>
        <p:nvSpPr>
          <p:cNvPr id="9" name="文本框 8">
            <a:extLst>
              <a:ext uri="{FF2B5EF4-FFF2-40B4-BE49-F238E27FC236}">
                <a16:creationId xmlns:a16="http://schemas.microsoft.com/office/drawing/2014/main" id="{A2168502-DDA5-0133-7D8D-446A8385C0B1}"/>
              </a:ext>
            </a:extLst>
          </p:cNvPr>
          <p:cNvSpPr txBox="1"/>
          <p:nvPr/>
        </p:nvSpPr>
        <p:spPr>
          <a:xfrm>
            <a:off x="449989" y="4240966"/>
            <a:ext cx="681583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P</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在直线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l</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上，</a:t>
            </a:r>
            <a:endParaRPr lang="zh-CN" altLang="en-US">
              <a:solidFill>
                <a:srgbClr val="FF0000"/>
              </a:solidFill>
            </a:endParaRPr>
          </a:p>
        </p:txBody>
      </p:sp>
      <p:sp>
        <p:nvSpPr>
          <p:cNvPr id="10" name="文本框 9">
            <a:extLst>
              <a:ext uri="{FF2B5EF4-FFF2-40B4-BE49-F238E27FC236}">
                <a16:creationId xmlns:a16="http://schemas.microsoft.com/office/drawing/2014/main" id="{D615F08A-50BD-1A28-16F1-9A5DF286FBAD}"/>
              </a:ext>
            </a:extLst>
          </p:cNvPr>
          <p:cNvSpPr txBox="1"/>
          <p:nvPr/>
        </p:nvSpPr>
        <p:spPr>
          <a:xfrm>
            <a:off x="449989" y="4716454"/>
            <a:ext cx="2821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17F5A5C6-BEBB-2429-D179-F975CAEC6F72}"/>
              </a:ext>
            </a:extLst>
          </p:cNvPr>
          <p:cNvSpPr txBox="1"/>
          <p:nvPr/>
        </p:nvSpPr>
        <p:spPr>
          <a:xfrm>
            <a:off x="449989" y="5200401"/>
            <a:ext cx="5461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P</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在直线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l</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上，</a:t>
            </a:r>
            <a:endParaRPr lang="zh-CN" altLang="en-US">
              <a:solidFill>
                <a:srgbClr val="FF0000"/>
              </a:solidFill>
            </a:endParaRPr>
          </a:p>
        </p:txBody>
      </p:sp>
      <p:sp>
        <p:nvSpPr>
          <p:cNvPr id="12" name="文本框 11">
            <a:extLst>
              <a:ext uri="{FF2B5EF4-FFF2-40B4-BE49-F238E27FC236}">
                <a16:creationId xmlns:a16="http://schemas.microsoft.com/office/drawing/2014/main" id="{D75FFCB5-F9A6-965B-728B-0938B6BAA783}"/>
              </a:ext>
            </a:extLst>
          </p:cNvPr>
          <p:cNvSpPr txBox="1"/>
          <p:nvPr/>
        </p:nvSpPr>
        <p:spPr>
          <a:xfrm>
            <a:off x="449989" y="5675889"/>
            <a:ext cx="19247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13" name="文本框 12">
            <a:extLst>
              <a:ext uri="{FF2B5EF4-FFF2-40B4-BE49-F238E27FC236}">
                <a16:creationId xmlns:a16="http://schemas.microsoft.com/office/drawing/2014/main" id="{938D3731-929D-F30B-8F76-E0F63E057CB6}"/>
              </a:ext>
            </a:extLst>
          </p:cNvPr>
          <p:cNvSpPr txBox="1"/>
          <p:nvPr/>
        </p:nvSpPr>
        <p:spPr>
          <a:xfrm>
            <a:off x="449989" y="6151377"/>
            <a:ext cx="154374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linds(horizont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linds(horizont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linds(horizontal)">
                                      <p:cBhvr>
                                        <p:cTn id="2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0" grpId="0" build="allAtOnce"/>
      <p:bldP spid="11" grpId="0" build="allAtOnce"/>
      <p:bldP spid="12" grpId="0" build="allAtOnce"/>
      <p:bldP spid="1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66" name="yt_shape_11266"/>
          <p:cNvSpPr txBox="1"/>
          <p:nvPr/>
        </p:nvSpPr>
        <p:spPr>
          <a:xfrm>
            <a:off x="540000" y="1980730"/>
            <a:ext cx="4138954"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楷体" pitchFamily="24"/>
              </a:rPr>
              <a:t>时，</a:t>
            </a:r>
            <a:r>
              <a:rPr lang="en-US" altLang="zh-CN" sz="2400" b="0" i="1" u="none">
                <a:solidFill>
                  <a:srgbClr val="FF0000">
                    <a:alpha val="0"/>
                  </a:srgbClr>
                </a:solidFill>
                <a:effectLst/>
                <a:latin typeface="Times New Roman" pitchFamily="24"/>
                <a:ea typeface="Times New Roman" pitchFamily="24"/>
              </a:rPr>
              <a:t>y</a:t>
            </a:r>
            <a:r>
              <a:rPr lang="en-US" altLang="zh-CN" sz="1600" b="0" i="0" u="none">
                <a:solidFill>
                  <a:srgbClr val="FF0000">
                    <a:alpha val="0"/>
                  </a:srgbClr>
                </a:solidFill>
                <a:effectLst/>
                <a:latin typeface="Times New Roman" pitchFamily="24"/>
                <a:ea typeface="Times New Roman"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当</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楷体" pitchFamily="24"/>
              </a:rPr>
              <a:t>时，</a:t>
            </a:r>
            <a:r>
              <a:rPr lang="en-US" altLang="zh-CN" sz="2400" b="0" i="1" u="none">
                <a:solidFill>
                  <a:srgbClr val="FF0000">
                    <a:alpha val="0"/>
                  </a:srgbClr>
                </a:solidFill>
                <a:effectLst/>
                <a:latin typeface="Times New Roman" pitchFamily="24"/>
                <a:ea typeface="Times New Roman" pitchFamily="24"/>
              </a:rPr>
              <a:t>y</a:t>
            </a:r>
            <a:r>
              <a:rPr lang="en-US" altLang="zh-CN" sz="1600" b="0" i="0" u="none">
                <a:solidFill>
                  <a:srgbClr val="FF0000">
                    <a:alpha val="0"/>
                  </a:srgbClr>
                </a:solidFill>
                <a:effectLst/>
                <a:latin typeface="Times New Roman" pitchFamily="24"/>
                <a:ea typeface="Times New Roman" pitchFamily="24"/>
              </a:rPr>
              <a:t>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CD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宋体" pitchFamily="24"/>
              </a:rPr>
              <a:t>｜</a:t>
            </a:r>
            <a:r>
              <a:rPr lang="en-US" altLang="zh-CN" sz="2400" b="0" i="0" u="none">
                <a:solidFill>
                  <a:srgbClr val="FF0000">
                    <a:alpha val="0"/>
                  </a:srgbClr>
                </a:solidFill>
                <a:effectLst/>
                <a:latin typeface="Times New Roman" pitchFamily="24"/>
                <a:ea typeface="Times New Roman" pitchFamily="24"/>
              </a:rPr>
              <a:t>2A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p:txBody>
      </p:sp>
      <mc:AlternateContent xmlns:mc="http://schemas.openxmlformats.org/markup-compatibility/2006" xmlns:a14="http://schemas.microsoft.com/office/drawing/2010/main">
        <mc:Choice Requires="a14">
          <p:sp>
            <p:nvSpPr>
              <p:cNvPr id="11267" name="yt_shape_11267"/>
              <p:cNvSpPr txBox="1"/>
              <p:nvPr/>
            </p:nvSpPr>
            <p:spPr>
              <a:xfrm>
                <a:off x="540000" y="3900428"/>
                <a:ext cx="2859757" cy="13368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解得：</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白正" pitchFamily="24"/>
                    <a:ea typeface="楷体" pitchFamily="24"/>
                  </a:rPr>
                  <a:t>或</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白正" pitchFamily="24"/>
                    <a:ea typeface="楷体" pitchFamily="24"/>
                  </a:rPr>
                  <a:t>的值为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白正" pitchFamily="24"/>
                    <a:ea typeface="楷体" pitchFamily="24"/>
                  </a:rPr>
                  <a:t>或</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xmlns="" xmlns:a16="http://schemas.microsoft.com/office/drawing/2014/main">
          <p:sp>
            <p:nvSpPr>
              <p:cNvPr id="11267" name="yt_shape_11267" descr="{&quot;rangeId&quot;:35,&quot;mathAnswerShape&quot;:1}"/>
              <p:cNvSpPr txBox="1">
                <a:spLocks noRot="1" noChangeAspect="1" noMove="1" noResize="1" noEditPoints="1" noAdjustHandles="1" noChangeArrowheads="1" noChangeShapeType="1" noTextEdit="1"/>
              </p:cNvSpPr>
              <p:nvPr/>
            </p:nvSpPr>
            <p:spPr>
              <a:xfrm>
                <a:off x="540000" y="3900428"/>
                <a:ext cx="2859757" cy="1336841"/>
              </a:xfrm>
              <a:prstGeom prst="rect">
                <a:avLst/>
              </a:prstGeom>
              <a:blipFill>
                <a:blip r:embed="rId2"/>
                <a:stretch>
                  <a:fillRect l="-6610" r="-4904" b="-6849"/>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79786131-BC0B-A0AF-D55C-7E40152D24F0}"/>
              </a:ext>
            </a:extLst>
          </p:cNvPr>
          <p:cNvSpPr txBox="1"/>
          <p:nvPr/>
        </p:nvSpPr>
        <p:spPr>
          <a:xfrm>
            <a:off x="449989" y="1933924"/>
            <a:ext cx="42266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C5A5F4C3-7E5A-5E9D-90C2-96E08D5D078C}"/>
              </a:ext>
            </a:extLst>
          </p:cNvPr>
          <p:cNvSpPr txBox="1"/>
          <p:nvPr/>
        </p:nvSpPr>
        <p:spPr>
          <a:xfrm>
            <a:off x="449989" y="2409412"/>
            <a:ext cx="33233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en-US" altLang="zh-CN" sz="2400" b="0" i="0" strike="noStrike" kern="1200" cap="none" spc="0" normalizeH="0" baseline="-25000" noProof="0">
                <a:ln>
                  <a:noFill/>
                </a:ln>
                <a:solidFill>
                  <a:srgbClr val="FF0000"/>
                </a:solidFill>
                <a:effectLst/>
                <a:uLnTx/>
                <a:uFillTx/>
                <a:latin typeface="Times New Roman" pitchFamily="24"/>
                <a:ea typeface="Times New Roman"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6D4C09CD-E5BE-DC76-11BE-3ABC80A7FB8D}"/>
              </a:ext>
            </a:extLst>
          </p:cNvPr>
          <p:cNvSpPr txBox="1"/>
          <p:nvPr/>
        </p:nvSpPr>
        <p:spPr>
          <a:xfrm>
            <a:off x="449989" y="2884900"/>
            <a:ext cx="16707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EE14E42E-F9DF-0DE2-9753-03EDF26C216C}"/>
              </a:ext>
            </a:extLst>
          </p:cNvPr>
          <p:cNvSpPr txBox="1"/>
          <p:nvPr/>
        </p:nvSpPr>
        <p:spPr>
          <a:xfrm>
            <a:off x="449989" y="3360388"/>
            <a:ext cx="42790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916C7838-B443-50E8-1E91-3FB6E0C57D2B}"/>
                  </a:ext>
                </a:extLst>
              </p:cNvPr>
              <p:cNvSpPr txBox="1"/>
              <p:nvPr/>
            </p:nvSpPr>
            <p:spPr>
              <a:xfrm>
                <a:off x="449989" y="3853622"/>
                <a:ext cx="3012186" cy="77522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解得：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或</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a:t>
                </a:r>
                <a:endParaRPr lang="zh-CN" altLang="en-US">
                  <a:solidFill>
                    <a:srgbClr val="FF0000"/>
                  </a:solidFill>
                </a:endParaRPr>
              </a:p>
            </p:txBody>
          </p:sp>
        </mc:Choice>
        <mc:Fallback xmlns="" xmlns:a16="http://schemas.microsoft.com/office/drawing/2014/main">
          <p:sp>
            <p:nvSpPr>
              <p:cNvPr id="6" name="文本框 5" descr="{'rangeId': 35, 'mathAnswerShape': 1}">
                <a:extLst>
                  <a:ext uri="{FF2B5EF4-FFF2-40B4-BE49-F238E27FC236}">
                    <a16:creationId xmlns:a16="http://schemas.microsoft.com/office/drawing/2014/main" id="{916C7838-B443-50E8-1E91-3FB6E0C57D2B}"/>
                  </a:ext>
                </a:extLst>
              </p:cNvPr>
              <p:cNvSpPr txBox="1">
                <a:spLocks noRot="1" noChangeAspect="1" noMove="1" noResize="1" noEditPoints="1" noAdjustHandles="1" noChangeArrowheads="1" noChangeShapeType="1" noTextEdit="1"/>
              </p:cNvSpPr>
              <p:nvPr/>
            </p:nvSpPr>
            <p:spPr>
              <a:xfrm>
                <a:off x="449989" y="3853622"/>
                <a:ext cx="3012186" cy="775221"/>
              </a:xfrm>
              <a:prstGeom prst="rect">
                <a:avLst/>
              </a:prstGeom>
              <a:blipFill>
                <a:blip r:embed="rId3"/>
                <a:stretch>
                  <a:fillRect l="-3239" r="-2632" b="-55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20993FA2-AA9A-5318-BEC4-803EF3CC0E8C}"/>
                  </a:ext>
                </a:extLst>
              </p:cNvPr>
              <p:cNvSpPr txBox="1"/>
              <p:nvPr/>
            </p:nvSpPr>
            <p:spPr>
              <a:xfrm>
                <a:off x="449989" y="4535231"/>
                <a:ext cx="2258124" cy="735915"/>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的值为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或</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xmlns:a16="http://schemas.microsoft.com/office/drawing/2014/main">
          <p:sp>
            <p:nvSpPr>
              <p:cNvPr id="7" name="文本框 6" descr="{'rangeId': 35, 'mathAnswerShape': 1}">
                <a:extLst>
                  <a:ext uri="{FF2B5EF4-FFF2-40B4-BE49-F238E27FC236}">
                    <a16:creationId xmlns:a16="http://schemas.microsoft.com/office/drawing/2014/main" id="{20993FA2-AA9A-5318-BEC4-803EF3CC0E8C}"/>
                  </a:ext>
                </a:extLst>
              </p:cNvPr>
              <p:cNvSpPr txBox="1">
                <a:spLocks noRot="1" noChangeAspect="1" noMove="1" noResize="1" noEditPoints="1" noAdjustHandles="1" noChangeArrowheads="1" noChangeShapeType="1" noTextEdit="1"/>
              </p:cNvSpPr>
              <p:nvPr/>
            </p:nvSpPr>
            <p:spPr>
              <a:xfrm>
                <a:off x="449989" y="4535231"/>
                <a:ext cx="2258124" cy="735915"/>
              </a:xfrm>
              <a:prstGeom prst="rect">
                <a:avLst/>
              </a:prstGeom>
              <a:blipFill>
                <a:blip r:embed="rId4"/>
                <a:stretch>
                  <a:fillRect l="-4324" r="-4054" b="-7438"/>
                </a:stretch>
              </a:blipFill>
            </p:spPr>
            <p:txBody>
              <a:bodyPr/>
              <a:lstStyle/>
              <a:p>
                <a:r>
                  <a:rPr lang="zh-CN" altLang="en-US">
                    <a:noFill/>
                  </a:rPr>
                  <a:t> </a:t>
                </a:r>
              </a:p>
            </p:txBody>
          </p:sp>
        </mc:Fallback>
      </mc:AlternateContent>
      <p:sp>
        <p:nvSpPr>
          <p:cNvPr id="10" name="yt_shape_11263"/>
          <p:cNvSpPr txBox="1"/>
          <p:nvPr/>
        </p:nvSpPr>
        <p:spPr>
          <a:xfrm>
            <a:off x="540119" y="103151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2</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白正" pitchFamily="24"/>
                <a:ea typeface="宋体" pitchFamily="24"/>
              </a:rPr>
              <a:t>垂直于</a:t>
            </a:r>
            <a:r>
              <a:rPr lang="en-US" altLang="zh-CN" sz="2400" b="0" i="1" u="none" spc="150" dirty="0">
                <a:solidFill>
                  <a:srgbClr val="000000"/>
                </a:solidFill>
                <a:effectLst/>
                <a:latin typeface="Times New Roman" pitchFamily="24"/>
                <a:ea typeface="Times New Roman" pitchFamily="24"/>
              </a:rPr>
              <a:t>x</a:t>
            </a:r>
            <a:r>
              <a:rPr lang="zh-CN" altLang="zh-CN" sz="2400" b="0" i="0" u="none" spc="150" dirty="0">
                <a:solidFill>
                  <a:srgbClr val="000000"/>
                </a:solidFill>
                <a:effectLst/>
                <a:latin typeface="白正" pitchFamily="24"/>
                <a:ea typeface="宋体" pitchFamily="24"/>
              </a:rPr>
              <a:t>轴的直线</a:t>
            </a:r>
            <a:r>
              <a:rPr lang="en-US" altLang="zh-CN" sz="2400" b="0" i="1" u="none" spc="150" dirty="0">
                <a:solidFill>
                  <a:srgbClr val="000000"/>
                </a:solidFill>
                <a:effectLst/>
                <a:latin typeface="Times New Roman" pitchFamily="24"/>
                <a:ea typeface="Times New Roman" pitchFamily="24"/>
              </a:rPr>
              <a:t>x</a:t>
            </a: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A</a:t>
            </a:r>
            <a:r>
              <a:rPr lang="zh-CN" altLang="zh-CN" sz="2400" b="0" i="0" u="none" spc="150" dirty="0">
                <a:solidFill>
                  <a:srgbClr val="000000"/>
                </a:solidFill>
                <a:effectLst/>
                <a:latin typeface="白正" pitchFamily="24"/>
                <a:ea typeface="宋体" pitchFamily="24"/>
              </a:rPr>
              <a:t>与直线</a:t>
            </a:r>
            <a:r>
              <a:rPr lang="en-US" altLang="zh-CN" sz="2400" b="0" i="1" u="none" spc="150" dirty="0">
                <a:solidFill>
                  <a:srgbClr val="000000"/>
                </a:solidFill>
                <a:effectLst/>
                <a:latin typeface="Times New Roman" pitchFamily="24"/>
                <a:ea typeface="Times New Roman" pitchFamily="24"/>
              </a:rPr>
              <a:t>l</a:t>
            </a:r>
            <a:r>
              <a:rPr lang="en-US" altLang="zh-CN" sz="2400" b="0" i="0" u="none" spc="150" baseline="-25000" dirty="0">
                <a:solidFill>
                  <a:srgbClr val="000000"/>
                </a:solidFill>
                <a:effectLst/>
                <a:latin typeface="Times New Roman" pitchFamily="24"/>
                <a:ea typeface="Times New Roman" pitchFamily="24"/>
              </a:rPr>
              <a:t>1</a:t>
            </a:r>
            <a:r>
              <a:rPr lang="zh-CN" altLang="zh-CN" sz="2400" b="0" i="0" u="none" spc="150" dirty="0">
                <a:solidFill>
                  <a:srgbClr val="000000"/>
                </a:solidFill>
                <a:effectLst/>
                <a:latin typeface="白正" pitchFamily="24"/>
                <a:ea typeface="宋体" pitchFamily="24"/>
              </a:rPr>
              <a:t>，</a:t>
            </a:r>
            <a:r>
              <a:rPr lang="en-US" altLang="zh-CN" sz="2400" b="0" i="1" u="none" spc="150" dirty="0">
                <a:solidFill>
                  <a:srgbClr val="000000"/>
                </a:solidFill>
                <a:effectLst/>
                <a:latin typeface="Times New Roman" pitchFamily="24"/>
                <a:ea typeface="Times New Roman" pitchFamily="24"/>
              </a:rPr>
              <a:t>l</a:t>
            </a:r>
            <a:r>
              <a:rPr lang="en-US" altLang="zh-CN" sz="2400" b="0" i="0" u="none" spc="150" baseline="-25000" dirty="0">
                <a:solidFill>
                  <a:srgbClr val="000000"/>
                </a:solidFill>
                <a:effectLst/>
                <a:latin typeface="Times New Roman" pitchFamily="24"/>
                <a:ea typeface="Times New Roman" pitchFamily="24"/>
              </a:rPr>
              <a:t>2</a:t>
            </a:r>
            <a:r>
              <a:rPr lang="zh-CN" altLang="zh-CN" sz="2400" b="0" i="0" u="none" spc="150" dirty="0">
                <a:solidFill>
                  <a:srgbClr val="000000"/>
                </a:solidFill>
                <a:effectLst/>
                <a:latin typeface="白正" pitchFamily="24"/>
                <a:ea typeface="宋体" pitchFamily="24"/>
              </a:rPr>
              <a:t>分别交于点</a:t>
            </a:r>
            <a:r>
              <a:rPr lang="en-US" altLang="zh-CN" sz="2400" b="0" i="0" u="none" spc="150" dirty="0">
                <a:solidFill>
                  <a:srgbClr val="000000"/>
                </a:solidFill>
                <a:effectLst/>
                <a:latin typeface="Times New Roman" pitchFamily="24"/>
                <a:ea typeface="Times New Roman" pitchFamily="24"/>
              </a:rPr>
              <a:t>C</a:t>
            </a:r>
            <a:r>
              <a:rPr lang="zh-CN" altLang="zh-CN" sz="2400" b="0" i="0" u="none" spc="150" dirty="0">
                <a:solidFill>
                  <a:srgbClr val="000000"/>
                </a:solidFill>
                <a:effectLst/>
                <a:latin typeface="白正" pitchFamily="24"/>
                <a:ea typeface="宋体" pitchFamily="24"/>
              </a:rPr>
              <a:t>，</a:t>
            </a:r>
            <a:r>
              <a:rPr lang="en-US" altLang="zh-CN" sz="2400" b="0" i="0" u="none" spc="150" dirty="0">
                <a:solidFill>
                  <a:srgbClr val="000000"/>
                </a:solidFill>
                <a:effectLst/>
                <a:latin typeface="Times New Roman" pitchFamily="24"/>
                <a:ea typeface="Times New Roman" pitchFamily="24"/>
              </a:rPr>
              <a:t>D</a:t>
            </a:r>
            <a:r>
              <a:rPr lang="zh-CN" altLang="zh-CN" sz="2400" b="0" i="0" u="none" spc="150" dirty="0">
                <a:solidFill>
                  <a:srgbClr val="000000"/>
                </a:solidFill>
                <a:effectLst/>
                <a:latin typeface="白正" pitchFamily="24"/>
                <a:ea typeface="宋体" pitchFamily="24"/>
              </a:rPr>
              <a:t>，若线段</a:t>
            </a:r>
            <a:r>
              <a:rPr lang="en-US" altLang="zh-CN" sz="2400" b="0" i="0" u="none" spc="150" dirty="0">
                <a:solidFill>
                  <a:srgbClr val="000000"/>
                </a:solidFill>
                <a:effectLst/>
                <a:latin typeface="Times New Roman" pitchFamily="24"/>
                <a:ea typeface="Times New Roman" pitchFamily="24"/>
              </a:rPr>
              <a:t>CD</a:t>
            </a:r>
            <a:r>
              <a:rPr lang="zh-CN" altLang="zh-CN" sz="2400" b="0" i="0" u="none" spc="150" dirty="0">
                <a:solidFill>
                  <a:srgbClr val="000000"/>
                </a:solidFill>
                <a:effectLst/>
                <a:latin typeface="白正" pitchFamily="24"/>
                <a:ea typeface="宋体" pitchFamily="24"/>
              </a:rPr>
              <a:t>长为</a:t>
            </a:r>
            <a:r>
              <a:rPr lang="en-US" altLang="zh-CN" sz="2400" b="0" i="0" u="none" spc="150" dirty="0">
                <a:solidFill>
                  <a:srgbClr val="000000"/>
                </a:solidFill>
                <a:effectLst/>
                <a:latin typeface="Times New Roman" pitchFamily="24"/>
                <a:ea typeface="Times New Roman" pitchFamily="24"/>
              </a:rPr>
              <a:t>2</a:t>
            </a:r>
            <a:r>
              <a:rPr lang="zh-CN" altLang="zh-CN" sz="2400" b="0" i="0" u="none" spc="150" dirty="0">
                <a:solidFill>
                  <a:srgbClr val="000000"/>
                </a:solidFill>
                <a:effectLst/>
                <a:latin typeface="白正" pitchFamily="24"/>
                <a:ea typeface="宋体" pitchFamily="24"/>
              </a:rPr>
              <a:t>，求</a:t>
            </a:r>
            <a:r>
              <a:rPr lang="en-US" altLang="zh-CN" sz="2400" b="0" i="0" u="none" spc="150" dirty="0">
                <a:solidFill>
                  <a:srgbClr val="000000"/>
                </a:solidFill>
                <a:effectLst/>
                <a:latin typeface="Times New Roman" pitchFamily="24"/>
                <a:ea typeface="Times New Roman" pitchFamily="24"/>
              </a:rPr>
              <a:t>A</a:t>
            </a:r>
            <a:r>
              <a:rPr lang="zh-CN" altLang="zh-CN" sz="2400" b="0" i="0" u="none" spc="150" dirty="0">
                <a:solidFill>
                  <a:srgbClr val="000000"/>
                </a:solidFill>
                <a:effectLst/>
                <a:latin typeface="白正" pitchFamily="24"/>
                <a:ea typeface="宋体" pitchFamily="24"/>
              </a:rPr>
              <a:t>的值</a:t>
            </a:r>
            <a:r>
              <a:rPr lang="en-US" altLang="zh-CN" sz="2400" b="0" i="0" u="none" spc="150" dirty="0">
                <a:solidFill>
                  <a:srgbClr val="000000"/>
                </a:solidFill>
                <a:effectLst/>
                <a:latin typeface="Times New Roman" pitchFamily="24"/>
                <a:ea typeface="Times New Roman" pitchFamily="24"/>
              </a:rPr>
              <a:t>.</a:t>
            </a:r>
          </a:p>
        </p:txBody>
      </p:sp>
      <p:pic>
        <p:nvPicPr>
          <p:cNvPr id="11" name="yt_image_11260">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5" cstate="print"/>
          <a:srcRect/>
          <a:stretch>
            <a:fillRect/>
          </a:stretch>
        </p:blipFill>
        <p:spPr bwMode="auto">
          <a:xfrm>
            <a:off x="9192344" y="2276872"/>
            <a:ext cx="2159127" cy="17110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70" name="yt_shape_11270"/>
          <p:cNvSpPr txBox="1"/>
          <p:nvPr/>
        </p:nvSpPr>
        <p:spPr>
          <a:xfrm>
            <a:off x="540000" y="2892825"/>
            <a:ext cx="1274260" cy="294183"/>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74">
                <a:solidFill>
                  <a:srgbClr val="1EE3CF"/>
                </a:solidFill>
                <a:effectLst/>
                <a:latin typeface="白正" pitchFamily="16"/>
                <a:ea typeface="宋体" pitchFamily="16"/>
              </a:rPr>
              <a:t> </a:t>
            </a:r>
          </a:p>
        </p:txBody>
      </p:sp>
      <p:pic>
        <p:nvPicPr>
          <p:cNvPr id="11269" name="yt_image_1126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2969656"/>
            <a:ext cx="1266444" cy="323469"/>
          </a:xfrm>
          <a:prstGeom prst="rect">
            <a:avLst/>
          </a:prstGeom>
          <a:noFill/>
          <a:extLst>
            <a:ext uri="{909E8E84-426E-40DD-AFC4-6F175D3DCCD1}">
              <a14:hiddenFill xmlns:a14="http://schemas.microsoft.com/office/drawing/2010/main">
                <a:solidFill>
                  <a:srgbClr val="FFFFFF"/>
                </a:solidFill>
              </a14:hiddenFill>
            </a:ext>
          </a:extLst>
        </p:spPr>
      </p:pic>
      <p:sp>
        <p:nvSpPr>
          <p:cNvPr id="11272" name="yt_shape_11272"/>
          <p:cNvSpPr txBox="1"/>
          <p:nvPr/>
        </p:nvSpPr>
        <p:spPr>
          <a:xfrm>
            <a:off x="540000" y="3343824"/>
            <a:ext cx="11111999" cy="981350"/>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楷体" pitchFamily="24"/>
              </a:rPr>
              <a:t>一次函数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kx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k</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白正" pitchFamily="24"/>
                <a:ea typeface="楷体" pitchFamily="24"/>
              </a:rPr>
              <a:t>，</a:t>
            </a:r>
            <a:r>
              <a:rPr lang="en-US" altLang="zh-CN" sz="2400" b="0" i="1" u="none">
                <a:solidFill>
                  <a:srgbClr val="000000"/>
                </a:solidFill>
                <a:effectLst/>
                <a:latin typeface="Times New Roman" pitchFamily="24"/>
                <a:ea typeface="Times New Roman" pitchFamily="24"/>
              </a:rPr>
              <a:t>k</a:t>
            </a:r>
            <a:r>
              <a:rPr lang="zh-CN" altLang="zh-CN" sz="2400" b="0" i="0" u="none">
                <a:solidFill>
                  <a:srgbClr val="000000"/>
                </a:solidFill>
                <a:effectLst/>
                <a:latin typeface="白正" pitchFamily="24"/>
                <a:ea typeface="楷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楷体" pitchFamily="24"/>
              </a:rPr>
              <a:t>为常数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，当</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白正" pitchFamily="24"/>
                <a:ea typeface="楷体" pitchFamily="24"/>
              </a:rPr>
              <a:t>时，图象交</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楷体" pitchFamily="24"/>
              </a:rPr>
              <a:t>轴于正半轴，当</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白正" pitchFamily="24"/>
                <a:ea typeface="楷体" pitchFamily="24"/>
              </a:rPr>
              <a:t>时，图象交</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楷体" pitchFamily="24"/>
              </a:rPr>
              <a:t>轴于负半轴</a:t>
            </a:r>
            <a:r>
              <a:rPr lang="en-US" altLang="zh-CN" sz="2400" b="0" i="0" u="none">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3BF94A87-590B-1D75-9681-85BD32918BA2}"/>
              </a:ext>
            </a:extLst>
          </p:cNvPr>
          <p:cNvSpPr txBox="1"/>
          <p:nvPr/>
        </p:nvSpPr>
        <p:spPr>
          <a:xfrm>
            <a:off x="0" y="794677"/>
            <a:ext cx="12192000" cy="830997"/>
          </a:xfrm>
          <a:prstGeom prst="rect">
            <a:avLst/>
          </a:prstGeom>
          <a:noFill/>
        </p:spPr>
        <p:txBody>
          <a:bodyPr wrap="square" rtlCol="0">
            <a:spAutoFit/>
          </a:bodyPr>
          <a:lstStyle/>
          <a:p>
            <a:pPr algn="ctr"/>
            <a:r>
              <a:rPr lang="zh-CN" altLang="en-US" sz="4800" b="1" dirty="0">
                <a:latin typeface="黑体" panose="02010609060101010101" charset="-122"/>
                <a:ea typeface="黑体" panose="02010609060101010101" charset="-122"/>
              </a:rPr>
              <a:t>课件使用说明</a:t>
            </a:r>
          </a:p>
        </p:txBody>
      </p:sp>
      <p:sp>
        <p:nvSpPr>
          <p:cNvPr id="3" name="TextBox 6">
            <a:extLst>
              <a:ext uri="{FF2B5EF4-FFF2-40B4-BE49-F238E27FC236}">
                <a16:creationId xmlns:a16="http://schemas.microsoft.com/office/drawing/2014/main" id="{D8EE0A1C-7F66-B500-0ACD-246CD80A40B9}"/>
              </a:ext>
            </a:extLst>
          </p:cNvPr>
          <p:cNvSpPr txBox="1"/>
          <p:nvPr/>
        </p:nvSpPr>
        <p:spPr>
          <a:xfrm>
            <a:off x="558139" y="1731714"/>
            <a:ext cx="11162805" cy="4577663"/>
          </a:xfrm>
          <a:prstGeom prst="rect">
            <a:avLst/>
          </a:prstGeom>
          <a:noFill/>
          <a:ln>
            <a:solidFill>
              <a:schemeClr val="tx1"/>
            </a:solidFill>
          </a:ln>
        </p:spPr>
        <p:txBody>
          <a:bodyPr wrap="square" rtlCol="0">
            <a:spAutoFit/>
          </a:bodyPr>
          <a:lstStyle/>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a:t>
            </a:r>
            <a:r>
              <a:rPr lang="zh-CN" altLang="zh-CN" sz="2000" dirty="0">
                <a:latin typeface="微软雅黑" panose="020B0503020204020204" charset="-122"/>
                <a:ea typeface="微软雅黑" panose="020B0503020204020204" charset="-122"/>
              </a:rPr>
              <a:t>课件</a:t>
            </a:r>
            <a:r>
              <a:rPr lang="zh-CN" altLang="en-US" sz="2000" dirty="0">
                <a:latin typeface="微软雅黑" panose="020B0503020204020204" charset="-122"/>
                <a:ea typeface="微软雅黑" panose="020B0503020204020204" charset="-122"/>
              </a:rPr>
              <a:t>使用</a:t>
            </a:r>
            <a:r>
              <a:rPr lang="en-US" altLang="zh-CN" sz="2000" dirty="0">
                <a:solidFill>
                  <a:srgbClr val="C00000"/>
                </a:solidFill>
                <a:latin typeface="微软雅黑" panose="020B0503020204020204" charset="-122"/>
                <a:ea typeface="微软雅黑" panose="020B0503020204020204" charset="-122"/>
              </a:rPr>
              <a:t>Office2016</a:t>
            </a:r>
            <a:r>
              <a:rPr lang="zh-CN" altLang="en-US" sz="2000" dirty="0">
                <a:latin typeface="微软雅黑" panose="020B0503020204020204" charset="-122"/>
                <a:ea typeface="微软雅黑" panose="020B0503020204020204" charset="-122"/>
              </a:rPr>
              <a:t>制作</a:t>
            </a:r>
            <a:r>
              <a:rPr lang="zh-CN"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请使用相应软件打开并使用。</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本课件文本框内容可编辑，单击文本框即可进行修改和编辑。</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本课件理科公式均采用微软公式制作，</a:t>
            </a:r>
            <a:r>
              <a:rPr lang="zh-CN" altLang="zh-CN" sz="2000" dirty="0">
                <a:latin typeface="微软雅黑" panose="020B0503020204020204" charset="-122"/>
                <a:ea typeface="微软雅黑" panose="020B0503020204020204" charset="-122"/>
              </a:rPr>
              <a:t>如果您是</a:t>
            </a:r>
            <a:r>
              <a:rPr lang="en-US" altLang="zh-CN" sz="2000" dirty="0">
                <a:solidFill>
                  <a:srgbClr val="C00000"/>
                </a:solidFill>
                <a:latin typeface="微软雅黑" panose="020B0503020204020204" charset="-122"/>
                <a:ea typeface="微软雅黑" panose="020B0503020204020204" charset="-122"/>
              </a:rPr>
              <a:t>Office2007</a:t>
            </a:r>
            <a:r>
              <a:rPr lang="zh-CN" altLang="en-US" sz="2000" dirty="0">
                <a:solidFill>
                  <a:srgbClr val="C00000"/>
                </a:solidFill>
                <a:latin typeface="微软雅黑" panose="020B0503020204020204" charset="-122"/>
                <a:ea typeface="微软雅黑" panose="020B0503020204020204" charset="-122"/>
              </a:rPr>
              <a:t>或</a:t>
            </a:r>
            <a:r>
              <a:rPr lang="en-US" altLang="zh-CN" sz="2000" dirty="0">
                <a:solidFill>
                  <a:srgbClr val="C00000"/>
                </a:solidFill>
                <a:latin typeface="微软雅黑" panose="020B0503020204020204" charset="-122"/>
                <a:ea typeface="微软雅黑" panose="020B0503020204020204" charset="-122"/>
              </a:rPr>
              <a:t>WPS</a:t>
            </a:r>
            <a:r>
              <a:rPr lang="zh-CN" altLang="en-US" sz="2000" dirty="0">
                <a:solidFill>
                  <a:srgbClr val="C00000"/>
                </a:solidFill>
                <a:latin typeface="微软雅黑" panose="020B0503020204020204" charset="-122"/>
                <a:ea typeface="微软雅黑" panose="020B0503020204020204" charset="-122"/>
              </a:rPr>
              <a:t> </a:t>
            </a:r>
            <a:r>
              <a:rPr lang="en-US" altLang="zh-CN" sz="2000" dirty="0">
                <a:solidFill>
                  <a:srgbClr val="C00000"/>
                </a:solidFill>
                <a:latin typeface="微软雅黑" panose="020B0503020204020204" charset="-122"/>
                <a:ea typeface="微软雅黑" panose="020B0503020204020204" charset="-122"/>
              </a:rPr>
              <a:t>2021</a:t>
            </a:r>
            <a:r>
              <a:rPr lang="zh-CN" altLang="en-US" sz="2000" dirty="0">
                <a:solidFill>
                  <a:srgbClr val="C00000"/>
                </a:solidFill>
                <a:latin typeface="微软雅黑" panose="020B0503020204020204" charset="-122"/>
                <a:ea typeface="微软雅黑" panose="020B0503020204020204" charset="-122"/>
              </a:rPr>
              <a:t>年</a:t>
            </a:r>
            <a:r>
              <a:rPr lang="en-US" altLang="zh-CN" sz="2000" dirty="0">
                <a:solidFill>
                  <a:srgbClr val="C00000"/>
                </a:solidFill>
                <a:latin typeface="微软雅黑" panose="020B0503020204020204" charset="-122"/>
                <a:ea typeface="微软雅黑" panose="020B0503020204020204" charset="-122"/>
              </a:rPr>
              <a:t>4</a:t>
            </a:r>
            <a:r>
              <a:rPr lang="zh-CN" altLang="en-US" sz="2000" dirty="0">
                <a:solidFill>
                  <a:srgbClr val="C00000"/>
                </a:solidFill>
                <a:latin typeface="微软雅黑" panose="020B0503020204020204" charset="-122"/>
                <a:ea typeface="微软雅黑" panose="020B0503020204020204" charset="-122"/>
              </a:rPr>
              <a:t>月份以前的版本，会</a:t>
            </a:r>
            <a:r>
              <a:rPr lang="zh-CN" altLang="zh-CN" sz="2000" dirty="0">
                <a:solidFill>
                  <a:srgbClr val="C00000"/>
                </a:solidFill>
                <a:latin typeface="微软雅黑" panose="020B0503020204020204" charset="-122"/>
                <a:ea typeface="微软雅黑" panose="020B0503020204020204" charset="-122"/>
              </a:rPr>
              <a:t>出现</a:t>
            </a:r>
            <a:r>
              <a:rPr lang="zh-CN" altLang="en-US" sz="2000" dirty="0">
                <a:solidFill>
                  <a:srgbClr val="C00000"/>
                </a:solidFill>
                <a:latin typeface="微软雅黑" panose="020B0503020204020204" charset="-122"/>
                <a:ea typeface="微软雅黑" panose="020B0503020204020204" charset="-122"/>
              </a:rPr>
              <a:t>包含公式及数字无法编辑的情况</a:t>
            </a:r>
            <a:r>
              <a:rPr lang="zh-CN" altLang="en-US" sz="2000" dirty="0">
                <a:latin typeface="微软雅黑" panose="020B0503020204020204" charset="-122"/>
                <a:ea typeface="微软雅黑" panose="020B0503020204020204" charset="-122"/>
              </a:rPr>
              <a:t>，请您升级软件享受更优质体验。</a:t>
            </a:r>
            <a:endParaRPr lang="en-US" altLang="zh-CN" sz="2000" dirty="0">
              <a:latin typeface="微软雅黑" panose="020B0503020204020204" charset="-122"/>
              <a:ea typeface="微软雅黑" panose="020B0503020204020204" charset="-122"/>
            </a:endParaRPr>
          </a:p>
          <a:p>
            <a:pPr marL="457200" indent="-457200">
              <a:lnSpc>
                <a:spcPct val="250000"/>
              </a:lnSpc>
              <a:buAutoNum type="arabicPeriod"/>
            </a:pPr>
            <a:r>
              <a:rPr lang="zh-CN" altLang="en-US" sz="2000" dirty="0">
                <a:latin typeface="微软雅黑" panose="020B0503020204020204" charset="-122"/>
                <a:ea typeface="微软雅黑" panose="020B0503020204020204" charset="-122"/>
              </a:rPr>
              <a:t>由于</a:t>
            </a:r>
            <a:r>
              <a:rPr lang="en-US" altLang="zh-CN" sz="2000" dirty="0">
                <a:latin typeface="微软雅黑" panose="020B0503020204020204" charset="-122"/>
                <a:ea typeface="微软雅黑" panose="020B0503020204020204" charset="-122"/>
              </a:rPr>
              <a:t>WPS</a:t>
            </a:r>
            <a:r>
              <a:rPr lang="zh-CN" altLang="en-US" sz="2000" dirty="0">
                <a:latin typeface="微软雅黑" panose="020B0503020204020204" charset="-122"/>
                <a:ea typeface="微软雅黑" panose="020B0503020204020204" charset="-122"/>
              </a:rPr>
              <a:t>软件原因，少量电脑可能存在理科公式无动画的问题，请您安装</a:t>
            </a:r>
            <a:r>
              <a:rPr lang="en-US" altLang="zh-CN" sz="2000" dirty="0">
                <a:latin typeface="微软雅黑" panose="020B0503020204020204" charset="-122"/>
                <a:ea typeface="微软雅黑" panose="020B0503020204020204" charset="-122"/>
              </a:rPr>
              <a:t>Office</a:t>
            </a:r>
            <a:r>
              <a:rPr lang="zh-CN" altLang="en-US" sz="2000" dirty="0">
                <a:latin typeface="微软雅黑" panose="020B0503020204020204" charset="-122"/>
                <a:ea typeface="微软雅黑" panose="020B0503020204020204" charset="-122"/>
              </a:rPr>
              <a:t> </a:t>
            </a:r>
            <a:r>
              <a:rPr lang="en-US" altLang="zh-CN" sz="2000" dirty="0">
                <a:latin typeface="微软雅黑" panose="020B0503020204020204" charset="-122"/>
                <a:ea typeface="微软雅黑" panose="020B0503020204020204" charset="-122"/>
              </a:rPr>
              <a:t>2016</a:t>
            </a:r>
            <a:r>
              <a:rPr lang="zh-CN" altLang="en-US" sz="2000" dirty="0">
                <a:latin typeface="微软雅黑" panose="020B0503020204020204" charset="-122"/>
                <a:ea typeface="微软雅黑" panose="020B0503020204020204" charset="-122"/>
              </a:rPr>
              <a:t>或以上版本即可解决该问题。</a:t>
            </a:r>
            <a:endParaRPr lang="en-US" altLang="zh-CN" sz="2000" dirty="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98656854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00" name="yt_shape_11200"/>
          <p:cNvSpPr txBox="1"/>
          <p:nvPr/>
        </p:nvSpPr>
        <p:spPr>
          <a:xfrm>
            <a:off x="540000" y="900000"/>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1199" name="yt_image_11199" title="H_51.39">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1202" name="yt_shape_11202"/>
          <p:cNvSpPr txBox="1"/>
          <p:nvPr/>
        </p:nvSpPr>
        <p:spPr>
          <a:xfrm>
            <a:off x="540000" y="1603297"/>
            <a:ext cx="383117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一次函数的图象</a:t>
            </a:r>
          </a:p>
        </p:txBody>
      </p:sp>
      <p:sp>
        <p:nvSpPr>
          <p:cNvPr id="11203" name="yt_shape_11203"/>
          <p:cNvSpPr txBox="1"/>
          <p:nvPr/>
        </p:nvSpPr>
        <p:spPr>
          <a:xfrm>
            <a:off x="540000" y="2107607"/>
            <a:ext cx="609461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正比例函数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大致的图象是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1204" name="yt_image_11204" title="H_108">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6744072" y="1733275"/>
            <a:ext cx="4789170" cy="1371600"/>
          </a:xfrm>
          <a:prstGeom prst="rect">
            <a:avLst/>
          </a:prstGeom>
          <a:noFill/>
          <a:extLst>
            <a:ext uri="{909E8E84-426E-40DD-AFC4-6F175D3DCCD1}">
              <a14:hiddenFill xmlns:a14="http://schemas.microsoft.com/office/drawing/2010/main">
                <a:solidFill>
                  <a:srgbClr val="FFFFFF"/>
                </a:solidFill>
              </a14:hiddenFill>
            </a:ext>
          </a:extLst>
        </p:spPr>
      </p:pic>
      <p:sp>
        <p:nvSpPr>
          <p:cNvPr id="11206" name="yt_shape_11206"/>
          <p:cNvSpPr txBox="1"/>
          <p:nvPr/>
        </p:nvSpPr>
        <p:spPr>
          <a:xfrm>
            <a:off x="540000" y="3259781"/>
            <a:ext cx="811279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黑体" pitchFamily="24"/>
              </a:rPr>
              <a:t>成都市中考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一次函数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的图象不经过</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207" name="yt_table_11207"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116533486"/>
              </p:ext>
            </p:extLst>
          </p:nvPr>
        </p:nvGraphicFramePr>
        <p:xfrm>
          <a:off x="540000" y="3739084"/>
          <a:ext cx="5116830" cy="950976"/>
        </p:xfrm>
        <a:graphic>
          <a:graphicData uri="http://schemas.openxmlformats.org/drawingml/2006/table">
            <a:tbl>
              <a:tblPr/>
              <a:tblGrid>
                <a:gridCol w="3024505">
                  <a:extLst>
                    <a:ext uri="{9D8B030D-6E8A-4147-A177-3AD203B41FA5}">
                      <a16:colId xmlns:a16="http://schemas.microsoft.com/office/drawing/2014/main" val="10207"/>
                    </a:ext>
                  </a:extLst>
                </a:gridCol>
                <a:gridCol w="2092325">
                  <a:extLst>
                    <a:ext uri="{9D8B030D-6E8A-4147-A177-3AD203B41FA5}">
                      <a16:colId xmlns:a16="http://schemas.microsoft.com/office/drawing/2014/main" val="1020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第一象限</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第二象限</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第三象限</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第四象限</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1"/>
                  </a:ext>
                </a:extLst>
              </a:tr>
            </a:tbl>
          </a:graphicData>
        </a:graphic>
      </p:graphicFrame>
      <p:sp>
        <p:nvSpPr>
          <p:cNvPr id="11209" name="yt_shape_11209"/>
          <p:cNvSpPr txBox="1"/>
          <p:nvPr/>
        </p:nvSpPr>
        <p:spPr>
          <a:xfrm>
            <a:off x="540120" y="474063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株洲市中考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在平面直角坐标系中，一次函数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的图象与</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轴的交点的坐标为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0</a:t>
            </a:r>
            <a:r>
              <a:rPr lang="zh-CN" altLang="zh-CN" sz="2400" b="0" i="0" u="sng">
                <a:solidFill>
                  <a:srgbClr val="FF0000">
                    <a:alpha val="0"/>
                  </a:srgbClr>
                </a:solidFill>
                <a:effectLst/>
                <a:uFill>
                  <a:solidFill>
                    <a:srgbClr val="000000"/>
                  </a:solidFill>
                </a:uFill>
                <a:latin typeface="白正" pitchFamily="24"/>
                <a:ea typeface="楷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宋体" pitchFamily="24"/>
                <a:ea typeface="宋体" pitchFamily="24"/>
              </a:rPr>
              <a:t>）</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3" name="yt_shape_1698822036029" title="H_28.801733">
            <a:extLst>
              <a:ext uri="{FF2B5EF4-FFF2-40B4-BE49-F238E27FC236}">
                <a16:creationId xmlns:a16="http://schemas.microsoft.com/office/drawing/2014/main" id="{6EE5F716-34D2-8B9F-47CC-B6D15B51AF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644974"/>
            <a:ext cx="1355917" cy="365782"/>
          </a:xfrm>
          <a:prstGeom prst="rect">
            <a:avLst/>
          </a:prstGeom>
        </p:spPr>
      </p:pic>
      <p:sp>
        <p:nvSpPr>
          <p:cNvPr id="2" name="文本框 1">
            <a:extLst>
              <a:ext uri="{FF2B5EF4-FFF2-40B4-BE49-F238E27FC236}">
                <a16:creationId xmlns:a16="http://schemas.microsoft.com/office/drawing/2014/main" id="{2F7D2FDB-4AD0-426A-F03B-D0AB09DAE5C6}"/>
              </a:ext>
            </a:extLst>
          </p:cNvPr>
          <p:cNvSpPr txBox="1"/>
          <p:nvPr/>
        </p:nvSpPr>
        <p:spPr>
          <a:xfrm>
            <a:off x="5672864" y="206080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1B75A497-AEF6-1674-EBBB-7863BEE95876}"/>
              </a:ext>
            </a:extLst>
          </p:cNvPr>
          <p:cNvSpPr txBox="1"/>
          <p:nvPr/>
        </p:nvSpPr>
        <p:spPr>
          <a:xfrm>
            <a:off x="7654064" y="321297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5" name="文本框 4">
            <a:extLst>
              <a:ext uri="{FF2B5EF4-FFF2-40B4-BE49-F238E27FC236}">
                <a16:creationId xmlns:a16="http://schemas.microsoft.com/office/drawing/2014/main" id="{84271923-18F9-1DC4-9E11-D2A751C72D5D}"/>
              </a:ext>
            </a:extLst>
          </p:cNvPr>
          <p:cNvSpPr txBox="1"/>
          <p:nvPr/>
        </p:nvSpPr>
        <p:spPr>
          <a:xfrm>
            <a:off x="1364509" y="5169320"/>
            <a:ext cx="1704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14" name="yt_shape_11210"/>
          <p:cNvSpPr txBox="1"/>
          <p:nvPr/>
        </p:nvSpPr>
        <p:spPr>
          <a:xfrm>
            <a:off x="540119" y="569973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天津市中考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若一次函数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为常数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的图象经过第二、三、四象限，则</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的值可以是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宋体" pitchFamily="24"/>
                <a:ea typeface="宋体" pitchFamily="24"/>
              </a:rPr>
              <a:t>（</a:t>
            </a:r>
            <a:r>
              <a:rPr lang="zh-CN" altLang="zh-CN" sz="2400" b="0" i="0" u="sng">
                <a:solidFill>
                  <a:srgbClr val="FF0000">
                    <a:alpha val="0"/>
                  </a:srgbClr>
                </a:solidFill>
                <a:effectLst/>
                <a:uFill>
                  <a:solidFill>
                    <a:srgbClr val="000000"/>
                  </a:solidFill>
                </a:uFill>
                <a:latin typeface="白正" pitchFamily="24"/>
                <a:ea typeface="楷体" pitchFamily="24"/>
              </a:rPr>
              <a:t>答案不唯一，满足</a:t>
            </a:r>
            <a:r>
              <a:rPr lang="en-US" altLang="zh-CN" sz="2400" b="0" i="0" u="sng">
                <a:solidFill>
                  <a:srgbClr val="FF0000">
                    <a:alpha val="0"/>
                  </a:srgbClr>
                </a:solidFill>
                <a:effectLst/>
                <a:uFill>
                  <a:solidFill>
                    <a:srgbClr val="000000"/>
                  </a:solidFill>
                </a:uFill>
                <a:latin typeface="Times New Roman" pitchFamily="24"/>
                <a:ea typeface="Times New Roman" pitchFamily="24"/>
              </a:rPr>
              <a:t>B</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0</a:t>
            </a:r>
            <a:r>
              <a:rPr lang="zh-CN" altLang="zh-CN" sz="2400" b="0" i="0" u="sng">
                <a:solidFill>
                  <a:srgbClr val="FF0000">
                    <a:alpha val="0"/>
                  </a:srgbClr>
                </a:solidFill>
                <a:effectLst/>
                <a:uFill>
                  <a:solidFill>
                    <a:srgbClr val="000000"/>
                  </a:solidFill>
                </a:uFill>
                <a:latin typeface="白正" pitchFamily="24"/>
                <a:ea typeface="楷体" pitchFamily="24"/>
              </a:rPr>
              <a:t>即可</a:t>
            </a:r>
            <a:r>
              <a:rPr lang="zh-CN" altLang="zh-CN" sz="2400" b="0" i="0" u="sng">
                <a:solidFill>
                  <a:srgbClr val="FF0000">
                    <a:alpha val="0"/>
                  </a:srgbClr>
                </a:solidFill>
                <a:effectLst/>
                <a:uFill>
                  <a:solidFill>
                    <a:srgbClr val="000000"/>
                  </a:solidFill>
                </a:uFill>
                <a:latin typeface="宋体" pitchFamily="24"/>
                <a:ea typeface="宋体" pitchFamily="24"/>
              </a:rPr>
              <a:t>）</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写出一个即可</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5" name="文本框 14">
            <a:extLst>
              <a:ext uri="{FF2B5EF4-FFF2-40B4-BE49-F238E27FC236}">
                <a16:creationId xmlns:a16="http://schemas.microsoft.com/office/drawing/2014/main" id="{27E037F2-9AB8-80E2-C042-034CAB17FEE0}"/>
              </a:ext>
            </a:extLst>
          </p:cNvPr>
          <p:cNvSpPr txBox="1"/>
          <p:nvPr/>
        </p:nvSpPr>
        <p:spPr>
          <a:xfrm>
            <a:off x="3396508" y="6128421"/>
            <a:ext cx="5260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答案不唯一，满足</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即可</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blinds(horizontal)">
                                      <p:cBhvr>
                                        <p:cTn id="2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1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11" name="yt_shape_11211"/>
          <p:cNvSpPr txBox="1"/>
          <p:nvPr/>
        </p:nvSpPr>
        <p:spPr>
          <a:xfrm>
            <a:off x="540000" y="920887"/>
            <a:ext cx="444673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一次函数图象的平移</a:t>
            </a:r>
          </a:p>
        </p:txBody>
      </p:sp>
      <p:sp>
        <p:nvSpPr>
          <p:cNvPr id="11212" name="yt_shape_11212"/>
          <p:cNvSpPr txBox="1"/>
          <p:nvPr/>
        </p:nvSpPr>
        <p:spPr>
          <a:xfrm>
            <a:off x="540000" y="1425197"/>
            <a:ext cx="747961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直线</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向下平移</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个单位，得到的直线是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213" name="yt_table_1121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153201459"/>
              </p:ext>
            </p:extLst>
          </p:nvPr>
        </p:nvGraphicFramePr>
        <p:xfrm>
          <a:off x="540000" y="1904500"/>
          <a:ext cx="6416993" cy="950976"/>
        </p:xfrm>
        <a:graphic>
          <a:graphicData uri="http://schemas.openxmlformats.org/drawingml/2006/table">
            <a:tbl>
              <a:tblPr/>
              <a:tblGrid>
                <a:gridCol w="3683318">
                  <a:extLst>
                    <a:ext uri="{9D8B030D-6E8A-4147-A177-3AD203B41FA5}">
                      <a16:colId xmlns:a16="http://schemas.microsoft.com/office/drawing/2014/main" val="10209"/>
                    </a:ext>
                  </a:extLst>
                </a:gridCol>
                <a:gridCol w="2733675">
                  <a:extLst>
                    <a:ext uri="{9D8B030D-6E8A-4147-A177-3AD203B41FA5}">
                      <a16:colId xmlns:a16="http://schemas.microsoft.com/office/drawing/2014/main" val="1021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3"/>
                  </a:ext>
                </a:extLst>
              </a:tr>
            </a:tbl>
          </a:graphicData>
        </a:graphic>
      </p:graphicFrame>
      <p:sp>
        <p:nvSpPr>
          <p:cNvPr id="11215" name="yt_shape_11215"/>
          <p:cNvSpPr txBox="1"/>
          <p:nvPr/>
        </p:nvSpPr>
        <p:spPr>
          <a:xfrm>
            <a:off x="540120" y="2906054"/>
            <a:ext cx="11651880" cy="48013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00" dirty="0">
                <a:solidFill>
                  <a:srgbClr val="000000"/>
                </a:solidFill>
                <a:effectLst/>
                <a:latin typeface="Times New Roman" pitchFamily="24"/>
                <a:ea typeface="Times New Roman" pitchFamily="24"/>
              </a:rPr>
              <a:t>6.</a:t>
            </a:r>
            <a:r>
              <a:rPr lang="zh-CN" altLang="zh-CN" sz="2400" b="0" i="0" u="none" spc="-100" dirty="0">
                <a:solidFill>
                  <a:srgbClr val="000000"/>
                </a:solidFill>
                <a:effectLst/>
                <a:latin typeface="白正" pitchFamily="24"/>
                <a:ea typeface="宋体" pitchFamily="24"/>
              </a:rPr>
              <a:t>在平面直角坐标系中，把直线</a:t>
            </a:r>
            <a:r>
              <a:rPr lang="en-US" altLang="zh-CN" sz="2400" b="0" i="1" u="none" spc="-100" dirty="0">
                <a:solidFill>
                  <a:srgbClr val="000000"/>
                </a:solidFill>
                <a:effectLst/>
                <a:latin typeface="Times New Roman" pitchFamily="24"/>
                <a:ea typeface="Times New Roman" pitchFamily="24"/>
              </a:rPr>
              <a:t>y</a:t>
            </a:r>
            <a:r>
              <a:rPr lang="zh-CN" altLang="zh-CN" sz="2400" b="0" i="0" u="none" spc="-100" dirty="0">
                <a:solidFill>
                  <a:srgbClr val="000000"/>
                </a:solidFill>
                <a:effectLst/>
                <a:latin typeface="宋体" pitchFamily="24"/>
                <a:ea typeface="宋体" pitchFamily="24"/>
              </a:rPr>
              <a:t>＝</a:t>
            </a:r>
            <a:r>
              <a:rPr lang="en-US" altLang="zh-CN" sz="2400" b="0" i="0" u="none" spc="-100" dirty="0">
                <a:solidFill>
                  <a:srgbClr val="000000"/>
                </a:solidFill>
                <a:effectLst/>
                <a:latin typeface="Times New Roman" pitchFamily="24"/>
                <a:ea typeface="Times New Roman" pitchFamily="24"/>
              </a:rPr>
              <a:t>6</a:t>
            </a:r>
            <a:r>
              <a:rPr lang="en-US" altLang="zh-CN" sz="2400" b="0" i="1" u="none" spc="-100" dirty="0">
                <a:solidFill>
                  <a:srgbClr val="000000"/>
                </a:solidFill>
                <a:effectLst/>
                <a:latin typeface="Times New Roman" pitchFamily="24"/>
                <a:ea typeface="Times New Roman" pitchFamily="24"/>
              </a:rPr>
              <a:t>x</a:t>
            </a:r>
            <a:r>
              <a:rPr lang="zh-CN" altLang="zh-CN" sz="2400" b="0" i="0" u="none" spc="-100" dirty="0">
                <a:solidFill>
                  <a:srgbClr val="000000"/>
                </a:solidFill>
                <a:effectLst/>
                <a:latin typeface="白正" pitchFamily="24"/>
                <a:ea typeface="宋体" pitchFamily="24"/>
              </a:rPr>
              <a:t>向左平移一个单位长度后，其直线表达式为</a:t>
            </a:r>
            <a:r>
              <a:rPr lang="zh-CN" altLang="zh-CN" sz="2400" b="0" i="0" u="none" spc="-100" dirty="0">
                <a:solidFill>
                  <a:srgbClr val="000000"/>
                </a:solidFill>
                <a:effectLst/>
                <a:latin typeface="宋体" pitchFamily="24"/>
                <a:ea typeface="宋体" pitchFamily="24"/>
              </a:rPr>
              <a:t>（</a:t>
            </a:r>
            <a:r>
              <a:rPr lang="zh-CN" altLang="zh-CN" sz="2400" b="0" i="0" u="none" spc="-100" dirty="0">
                <a:solidFill>
                  <a:srgbClr val="000000"/>
                </a:solidFill>
                <a:effectLst/>
                <a:latin typeface="白正" pitchFamily="24"/>
                <a:ea typeface="宋体" pitchFamily="24"/>
              </a:rPr>
              <a:t>　　</a:t>
            </a:r>
            <a:r>
              <a:rPr lang="zh-CN" altLang="zh-CN" sz="2400" b="0" i="0" u="none" spc="-100" dirty="0">
                <a:solidFill>
                  <a:srgbClr val="000000"/>
                </a:solidFill>
                <a:effectLst/>
                <a:latin typeface="宋体" pitchFamily="24"/>
                <a:ea typeface="宋体" pitchFamily="24"/>
              </a:rPr>
              <a:t>）</a:t>
            </a:r>
          </a:p>
        </p:txBody>
      </p:sp>
      <p:graphicFrame>
        <p:nvGraphicFramePr>
          <p:cNvPr id="11216" name="yt_table_11216"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82700294"/>
              </p:ext>
            </p:extLst>
          </p:nvPr>
        </p:nvGraphicFramePr>
        <p:xfrm>
          <a:off x="540000" y="3429000"/>
          <a:ext cx="5748656" cy="950976"/>
        </p:xfrm>
        <a:graphic>
          <a:graphicData uri="http://schemas.openxmlformats.org/drawingml/2006/table">
            <a:tbl>
              <a:tblPr/>
              <a:tblGrid>
                <a:gridCol w="3683318">
                  <a:extLst>
                    <a:ext uri="{9D8B030D-6E8A-4147-A177-3AD203B41FA5}">
                      <a16:colId xmlns:a16="http://schemas.microsoft.com/office/drawing/2014/main" val="10211"/>
                    </a:ext>
                  </a:extLst>
                </a:gridCol>
                <a:gridCol w="2065338">
                  <a:extLst>
                    <a:ext uri="{9D8B030D-6E8A-4147-A177-3AD203B41FA5}">
                      <a16:colId xmlns:a16="http://schemas.microsoft.com/office/drawing/2014/main" val="1021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5"/>
                  </a:ext>
                </a:extLst>
              </a:tr>
            </a:tbl>
          </a:graphicData>
        </a:graphic>
      </p:graphicFrame>
      <p:sp>
        <p:nvSpPr>
          <p:cNvPr id="11218" name="yt_shape_11218"/>
          <p:cNvSpPr txBox="1"/>
          <p:nvPr/>
        </p:nvSpPr>
        <p:spPr>
          <a:xfrm>
            <a:off x="540000" y="4430554"/>
            <a:ext cx="1021433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白正" pitchFamily="24"/>
                <a:ea typeface="宋体" pitchFamily="24"/>
              </a:rPr>
              <a:t>已知一次函数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kx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的图象与</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的图象平行，那么它必过点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219" name="yt_table_11219"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56417065"/>
              </p:ext>
            </p:extLst>
          </p:nvPr>
        </p:nvGraphicFramePr>
        <p:xfrm>
          <a:off x="540000" y="4909857"/>
          <a:ext cx="6164581" cy="950976"/>
        </p:xfrm>
        <a:graphic>
          <a:graphicData uri="http://schemas.openxmlformats.org/drawingml/2006/table">
            <a:tbl>
              <a:tblPr/>
              <a:tblGrid>
                <a:gridCol w="3683318">
                  <a:extLst>
                    <a:ext uri="{9D8B030D-6E8A-4147-A177-3AD203B41FA5}">
                      <a16:colId xmlns:a16="http://schemas.microsoft.com/office/drawing/2014/main" val="10213"/>
                    </a:ext>
                  </a:extLst>
                </a:gridCol>
                <a:gridCol w="2481263">
                  <a:extLst>
                    <a:ext uri="{9D8B030D-6E8A-4147-A177-3AD203B41FA5}">
                      <a16:colId xmlns:a16="http://schemas.microsoft.com/office/drawing/2014/main" val="1021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白正"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7"/>
                  </a:ext>
                </a:extLst>
              </a:tr>
            </a:tbl>
          </a:graphicData>
        </a:graphic>
      </p:graphicFrame>
      <p:pic>
        <p:nvPicPr>
          <p:cNvPr id="3" name="yt_shape_1698822036095" title="H_28.801733">
            <a:extLst>
              <a:ext uri="{FF2B5EF4-FFF2-40B4-BE49-F238E27FC236}">
                <a16:creationId xmlns:a16="http://schemas.microsoft.com/office/drawing/2014/main" id="{934EE678-CA61-AD67-9FF6-1CB520686A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62564"/>
            <a:ext cx="1355917" cy="365782"/>
          </a:xfrm>
          <a:prstGeom prst="rect">
            <a:avLst/>
          </a:prstGeom>
        </p:spPr>
      </p:pic>
      <p:sp>
        <p:nvSpPr>
          <p:cNvPr id="2" name="文本框 1">
            <a:extLst>
              <a:ext uri="{FF2B5EF4-FFF2-40B4-BE49-F238E27FC236}">
                <a16:creationId xmlns:a16="http://schemas.microsoft.com/office/drawing/2014/main" id="{47BA9F4D-4D36-790A-F4D6-75770445A3C8}"/>
              </a:ext>
            </a:extLst>
          </p:cNvPr>
          <p:cNvSpPr txBox="1"/>
          <p:nvPr/>
        </p:nvSpPr>
        <p:spPr>
          <a:xfrm>
            <a:off x="7044464" y="137839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3081B77C-DAC2-0D99-BA1A-E875506428E5}"/>
              </a:ext>
            </a:extLst>
          </p:cNvPr>
          <p:cNvSpPr txBox="1"/>
          <p:nvPr/>
        </p:nvSpPr>
        <p:spPr>
          <a:xfrm>
            <a:off x="11136560" y="284615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C</a:t>
            </a:r>
            <a:endParaRPr lang="zh-CN" altLang="en-US" dirty="0">
              <a:solidFill>
                <a:srgbClr val="FF0000"/>
              </a:solidFill>
            </a:endParaRPr>
          </a:p>
        </p:txBody>
      </p:sp>
      <p:sp>
        <p:nvSpPr>
          <p:cNvPr id="5" name="文本框 4">
            <a:extLst>
              <a:ext uri="{FF2B5EF4-FFF2-40B4-BE49-F238E27FC236}">
                <a16:creationId xmlns:a16="http://schemas.microsoft.com/office/drawing/2014/main" id="{D5664B7A-0D25-86C9-0752-036E2F695ABE}"/>
              </a:ext>
            </a:extLst>
          </p:cNvPr>
          <p:cNvSpPr txBox="1"/>
          <p:nvPr/>
        </p:nvSpPr>
        <p:spPr>
          <a:xfrm>
            <a:off x="9735276" y="438374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13" name="yt_shape_11221"/>
          <p:cNvSpPr txBox="1"/>
          <p:nvPr/>
        </p:nvSpPr>
        <p:spPr>
          <a:xfrm>
            <a:off x="540000" y="5992403"/>
            <a:ext cx="1085553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将直线</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向</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下</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平移</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个单位可得到直线</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答案不唯一</a:t>
            </a:r>
            <a:r>
              <a:rPr lang="zh-CN" altLang="zh-CN" sz="2400" b="0" i="0" u="none">
                <a:solidFill>
                  <a:srgbClr val="FF0000">
                    <a:alpha val="0"/>
                  </a:srgbClr>
                </a:solidFill>
                <a:effectLst/>
                <a:latin typeface="宋体" pitchFamily="24"/>
                <a:ea typeface="宋体" pitchFamily="24"/>
              </a:rPr>
              <a:t>）</a:t>
            </a:r>
          </a:p>
        </p:txBody>
      </p:sp>
      <p:sp>
        <p:nvSpPr>
          <p:cNvPr id="14" name="文本框 13">
            <a:extLst>
              <a:ext uri="{FF2B5EF4-FFF2-40B4-BE49-F238E27FC236}">
                <a16:creationId xmlns:a16="http://schemas.microsoft.com/office/drawing/2014/main" id="{020E9007-3E25-9795-B451-54BAE92AE4F0}"/>
              </a:ext>
            </a:extLst>
          </p:cNvPr>
          <p:cNvSpPr txBox="1"/>
          <p:nvPr/>
        </p:nvSpPr>
        <p:spPr>
          <a:xfrm>
            <a:off x="3386864" y="5945597"/>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下</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15" name="文本框 14">
            <a:extLst>
              <a:ext uri="{FF2B5EF4-FFF2-40B4-BE49-F238E27FC236}">
                <a16:creationId xmlns:a16="http://schemas.microsoft.com/office/drawing/2014/main" id="{C33D803D-79FA-8E3B-4F59-A4954DC7EEA8}"/>
              </a:ext>
            </a:extLst>
          </p:cNvPr>
          <p:cNvSpPr txBox="1"/>
          <p:nvPr/>
        </p:nvSpPr>
        <p:spPr>
          <a:xfrm>
            <a:off x="4910864" y="5945597"/>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16" name="文本框 15">
            <a:extLst>
              <a:ext uri="{FF2B5EF4-FFF2-40B4-BE49-F238E27FC236}">
                <a16:creationId xmlns:a16="http://schemas.microsoft.com/office/drawing/2014/main" id="{25A7C053-36C5-8ACA-2464-487C7F6736B7}"/>
              </a:ext>
            </a:extLst>
          </p:cNvPr>
          <p:cNvSpPr txBox="1"/>
          <p:nvPr/>
        </p:nvSpPr>
        <p:spPr>
          <a:xfrm>
            <a:off x="9066939" y="5945597"/>
            <a:ext cx="2313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答案不唯一</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blinds(horizontal)">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blinds(horizontal)">
                                      <p:cBhvr>
                                        <p:cTn id="27" dur="5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xEl>
                                              <p:pRg st="0" end="0"/>
                                            </p:txEl>
                                          </p:spTgt>
                                        </p:tgtEl>
                                        <p:attrNameLst>
                                          <p:attrName>style.visibility</p:attrName>
                                        </p:attrNameLst>
                                      </p:cBhvr>
                                      <p:to>
                                        <p:strVal val="visible"/>
                                      </p:to>
                                    </p:set>
                                    <p:animEffect transition="in" filter="blinds(horizontal)">
                                      <p:cBhvr>
                                        <p:cTn id="3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14" grpId="0" build="allAtOnce"/>
      <p:bldP spid="15" grpId="0" build="allAtOnce"/>
      <p:bldP spid="16"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22" name="yt_shape_11222"/>
          <p:cNvSpPr txBox="1"/>
          <p:nvPr/>
        </p:nvSpPr>
        <p:spPr>
          <a:xfrm>
            <a:off x="540000" y="1812214"/>
            <a:ext cx="506228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实际问题中一次函数图象</a:t>
            </a:r>
          </a:p>
        </p:txBody>
      </p:sp>
      <p:sp>
        <p:nvSpPr>
          <p:cNvPr id="11223" name="yt_shape_11223"/>
          <p:cNvSpPr txBox="1"/>
          <p:nvPr/>
        </p:nvSpPr>
        <p:spPr>
          <a:xfrm>
            <a:off x="540119" y="231652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六盘水中考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为了加强爱国主义教育，每周一学校都要举行庄严的升旗仪式，同学们凝视着冉冉上升的国旗，下列哪个函数图象能近似地刻画上升的国旗离旗杆顶端的距离与时间的关系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1224" name="yt_image_11224" title="H_117.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3701414" y="3908454"/>
            <a:ext cx="4789170" cy="1497330"/>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8822036157" title="H_28.801733">
            <a:extLst>
              <a:ext uri="{FF2B5EF4-FFF2-40B4-BE49-F238E27FC236}">
                <a16:creationId xmlns:a16="http://schemas.microsoft.com/office/drawing/2014/main" id="{B64C273E-F28B-F314-0851-C3F1DA272B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853891"/>
            <a:ext cx="1355917" cy="365782"/>
          </a:xfrm>
          <a:prstGeom prst="rect">
            <a:avLst/>
          </a:prstGeom>
        </p:spPr>
      </p:pic>
      <p:sp>
        <p:nvSpPr>
          <p:cNvPr id="2" name="文本框 1">
            <a:extLst>
              <a:ext uri="{FF2B5EF4-FFF2-40B4-BE49-F238E27FC236}">
                <a16:creationId xmlns:a16="http://schemas.microsoft.com/office/drawing/2014/main" id="{0721C4F9-C000-D650-2FAA-27C3852EF422}"/>
              </a:ext>
            </a:extLst>
          </p:cNvPr>
          <p:cNvSpPr txBox="1"/>
          <p:nvPr/>
        </p:nvSpPr>
        <p:spPr>
          <a:xfrm>
            <a:off x="4412508" y="322069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26" name="yt_shape_11226"/>
          <p:cNvSpPr txBox="1"/>
          <p:nvPr/>
        </p:nvSpPr>
        <p:spPr>
          <a:xfrm>
            <a:off x="540000" y="2401744"/>
            <a:ext cx="506228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考虑问题不全面造成漏解</a:t>
            </a:r>
          </a:p>
        </p:txBody>
      </p:sp>
      <p:sp>
        <p:nvSpPr>
          <p:cNvPr id="11227" name="yt_shape_11227"/>
          <p:cNvSpPr txBox="1"/>
          <p:nvPr/>
        </p:nvSpPr>
        <p:spPr>
          <a:xfrm>
            <a:off x="540120" y="290605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在平面直角坐标系中，点</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白正" pitchFamily="24"/>
                <a:ea typeface="宋体" pitchFamily="24"/>
              </a:rPr>
              <a:t>为原点，直线</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kx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交</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轴于点</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，交</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轴于点</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若</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a:t>
            </a:r>
            <a:r>
              <a:rPr lang="en-US" altLang="zh-CN" sz="2400" b="0" i="1" u="none">
                <a:solidFill>
                  <a:srgbClr val="000000"/>
                </a:solidFill>
                <a:effectLst/>
                <a:latin typeface="Times New Roman" pitchFamily="24"/>
                <a:ea typeface="Times New Roman" pitchFamily="24"/>
              </a:rPr>
              <a:t>O</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的面积为</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k</a:t>
            </a:r>
            <a:r>
              <a:rPr lang="zh-CN" altLang="zh-CN" sz="2400" b="0" i="0" u="none">
                <a:solidFill>
                  <a:srgbClr val="000000"/>
                </a:solidFill>
                <a:effectLst/>
                <a:latin typeface="白正" pitchFamily="24"/>
                <a:ea typeface="宋体" pitchFamily="24"/>
              </a:rPr>
              <a:t>的值为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228" name="yt_table_1122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36388053"/>
              </p:ext>
            </p:extLst>
          </p:nvPr>
        </p:nvGraphicFramePr>
        <p:xfrm>
          <a:off x="540000" y="3865489"/>
          <a:ext cx="3761106" cy="950976"/>
        </p:xfrm>
        <a:graphic>
          <a:graphicData uri="http://schemas.openxmlformats.org/drawingml/2006/table">
            <a:tbl>
              <a:tblPr/>
              <a:tblGrid>
                <a:gridCol w="1965643">
                  <a:extLst>
                    <a:ext uri="{9D8B030D-6E8A-4147-A177-3AD203B41FA5}">
                      <a16:colId xmlns:a16="http://schemas.microsoft.com/office/drawing/2014/main" val="10215"/>
                    </a:ext>
                  </a:extLst>
                </a:gridCol>
                <a:gridCol w="1795463">
                  <a:extLst>
                    <a:ext uri="{9D8B030D-6E8A-4147-A177-3AD203B41FA5}">
                      <a16:colId xmlns:a16="http://schemas.microsoft.com/office/drawing/2014/main" val="1021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C.4</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a:t>
                      </a:r>
                      <a:r>
                        <a:rPr lang="zh-CN" altLang="zh-CN" sz="2400" b="0" i="0" u="none">
                          <a:solidFill>
                            <a:srgbClr val="000000"/>
                          </a:solidFill>
                          <a:effectLst/>
                          <a:latin typeface="白正" pitchFamily="24"/>
                          <a:ea typeface="宋体" pitchFamily="24"/>
                        </a:rPr>
                        <a:t>或</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9"/>
                  </a:ext>
                </a:extLst>
              </a:tr>
            </a:tbl>
          </a:graphicData>
        </a:graphic>
      </p:graphicFrame>
      <p:pic>
        <p:nvPicPr>
          <p:cNvPr id="3" name="yt_shape_1698822036216" title="H_28.801733">
            <a:extLst>
              <a:ext uri="{FF2B5EF4-FFF2-40B4-BE49-F238E27FC236}">
                <a16:creationId xmlns:a16="http://schemas.microsoft.com/office/drawing/2014/main" id="{3D9AFBB9-E12C-32E8-64CF-3E6E66FABA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443421"/>
            <a:ext cx="1355917" cy="365782"/>
          </a:xfrm>
          <a:prstGeom prst="rect">
            <a:avLst/>
          </a:prstGeom>
        </p:spPr>
      </p:pic>
      <p:sp>
        <p:nvSpPr>
          <p:cNvPr id="2" name="文本框 1">
            <a:extLst>
              <a:ext uri="{FF2B5EF4-FFF2-40B4-BE49-F238E27FC236}">
                <a16:creationId xmlns:a16="http://schemas.microsoft.com/office/drawing/2014/main" id="{94E40D59-7327-1B8A-8048-2D1BB02BACA4}"/>
              </a:ext>
            </a:extLst>
          </p:cNvPr>
          <p:cNvSpPr txBox="1"/>
          <p:nvPr/>
        </p:nvSpPr>
        <p:spPr>
          <a:xfrm>
            <a:off x="6538171" y="333473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31" name="yt_shape_11231"/>
          <p:cNvSpPr txBox="1"/>
          <p:nvPr/>
        </p:nvSpPr>
        <p:spPr>
          <a:xfrm>
            <a:off x="540000" y="900000"/>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1230" name="yt_image_11230" title="H_50.0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1233" name="yt_shape_11233"/>
          <p:cNvSpPr txBox="1"/>
          <p:nvPr/>
        </p:nvSpPr>
        <p:spPr>
          <a:xfrm>
            <a:off x="540120" y="158615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白正" pitchFamily="24"/>
                <a:ea typeface="宋体" pitchFamily="24"/>
              </a:rPr>
              <a:t>如图，在长方形中截取两个相同的正方形作为长方体的上、下底面，剩余的长方形作为长方体的侧面，刚好能组成长方体</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设长方形的长和宽分别为</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和</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，则</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的函数图象大致是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pic>
        <p:nvPicPr>
          <p:cNvPr id="11234" name="yt_image_11234" title="H_85.0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4599812" y="3178085"/>
            <a:ext cx="2992374" cy="1080135"/>
          </a:xfrm>
          <a:prstGeom prst="rect">
            <a:avLst/>
          </a:prstGeom>
          <a:noFill/>
          <a:extLst>
            <a:ext uri="{909E8E84-426E-40DD-AFC4-6F175D3DCCD1}">
              <a14:hiddenFill xmlns:a14="http://schemas.microsoft.com/office/drawing/2010/main">
                <a:solidFill>
                  <a:srgbClr val="FFFFFF"/>
                </a:solidFill>
              </a14:hiddenFill>
            </a:ext>
          </a:extLst>
        </p:spPr>
      </p:pic>
      <p:pic>
        <p:nvPicPr>
          <p:cNvPr id="11236" name="yt_image_11236" title="H_95.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3707129" y="4461133"/>
            <a:ext cx="4777740" cy="1211580"/>
          </a:xfrm>
          <a:prstGeom prst="rect">
            <a:avLst/>
          </a:prstGeom>
          <a:noFill/>
          <a:extLst>
            <a:ext uri="{909E8E84-426E-40DD-AFC4-6F175D3DCCD1}">
              <a14:hiddenFill xmlns:a14="http://schemas.microsoft.com/office/drawing/2010/main">
                <a:solidFill>
                  <a:srgbClr val="FFFFFF"/>
                </a:solidFill>
              </a14:hiddenFill>
            </a:ext>
          </a:extLst>
        </p:spPr>
      </p:pic>
      <p:sp>
        <p:nvSpPr>
          <p:cNvPr id="11238" name="yt_shape_11238"/>
          <p:cNvSpPr txBox="1"/>
          <p:nvPr/>
        </p:nvSpPr>
        <p:spPr>
          <a:xfrm>
            <a:off x="540120" y="572323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黔东南州中考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把直线</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向左平移</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个单位长度，再向上平移</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个单位长度，则平移后所得直线的关系式为</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y</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en-US" altLang="zh-CN" sz="2400" b="0" i="1" u="sng">
                <a:solidFill>
                  <a:srgbClr val="FF0000">
                    <a:alpha val="0"/>
                  </a:srgbClr>
                </a:solidFill>
                <a:effectLst/>
                <a:uFill>
                  <a:solidFill>
                    <a:srgbClr val="000000"/>
                  </a:solidFill>
                </a:uFill>
                <a:latin typeface="Times New Roman" pitchFamily="24"/>
                <a:ea typeface="Times New Roman" pitchFamily="24"/>
              </a:rPr>
              <a:t>x</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163ED0A3-348A-0AF8-3470-1A61E31920E3}"/>
              </a:ext>
            </a:extLst>
          </p:cNvPr>
          <p:cNvSpPr txBox="1"/>
          <p:nvPr/>
        </p:nvSpPr>
        <p:spPr>
          <a:xfrm>
            <a:off x="3193309" y="249032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3" name="文本框 2">
            <a:extLst>
              <a:ext uri="{FF2B5EF4-FFF2-40B4-BE49-F238E27FC236}">
                <a16:creationId xmlns:a16="http://schemas.microsoft.com/office/drawing/2014/main" id="{02EEFA23-E8B9-888F-C930-9A4E6B81DBD3}"/>
              </a:ext>
            </a:extLst>
          </p:cNvPr>
          <p:cNvSpPr txBox="1"/>
          <p:nvPr/>
        </p:nvSpPr>
        <p:spPr>
          <a:xfrm>
            <a:off x="5326909" y="6124169"/>
            <a:ext cx="1669161"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39" name="yt_shape_11239"/>
          <p:cNvSpPr txBox="1"/>
          <p:nvPr/>
        </p:nvSpPr>
        <p:spPr>
          <a:xfrm>
            <a:off x="540119" y="104479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楷体" pitchFamily="24"/>
              </a:rPr>
              <a:t>教材第</a:t>
            </a:r>
            <a:r>
              <a:rPr lang="en-US" altLang="zh-CN" sz="2400" b="0" i="0" u="none">
                <a:solidFill>
                  <a:srgbClr val="000000"/>
                </a:solidFill>
                <a:effectLst/>
                <a:latin typeface="Times New Roman" pitchFamily="24"/>
                <a:ea typeface="Times New Roman" pitchFamily="24"/>
              </a:rPr>
              <a:t>46</a:t>
            </a:r>
            <a:r>
              <a:rPr lang="zh-CN" altLang="zh-CN" sz="2400" b="0" i="0" u="none">
                <a:solidFill>
                  <a:srgbClr val="000000"/>
                </a:solidFill>
                <a:effectLst/>
                <a:latin typeface="白正" pitchFamily="24"/>
                <a:ea typeface="楷体" pitchFamily="24"/>
              </a:rPr>
              <a:t>页例</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楷体" pitchFamily="24"/>
              </a:rPr>
              <a:t>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如图，一次函数</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的图象分别与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轴、</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轴的负半轴相交于点</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p>
        </p:txBody>
      </p:sp>
      <p:pic>
        <p:nvPicPr>
          <p:cNvPr id="11240" name="yt_image_11240" title="H_101.52">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91340" y="2004227"/>
            <a:ext cx="1409319" cy="1289304"/>
          </a:xfrm>
          <a:prstGeom prst="rect">
            <a:avLst/>
          </a:prstGeom>
          <a:noFill/>
          <a:extLst>
            <a:ext uri="{909E8E84-426E-40DD-AFC4-6F175D3DCCD1}">
              <a14:hiddenFill xmlns:a14="http://schemas.microsoft.com/office/drawing/2010/main">
                <a:solidFill>
                  <a:srgbClr val="FFFFFF"/>
                </a:solidFill>
              </a14:hiddenFill>
            </a:ext>
          </a:extLst>
        </p:spPr>
      </p:pic>
      <p:sp>
        <p:nvSpPr>
          <p:cNvPr id="11242" name="yt_shape_11242"/>
          <p:cNvSpPr txBox="1"/>
          <p:nvPr/>
        </p:nvSpPr>
        <p:spPr>
          <a:xfrm>
            <a:off x="540000" y="3344034"/>
            <a:ext cx="621644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求</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的取值范围</a:t>
            </a:r>
            <a:r>
              <a:rPr lang="zh-CN" altLang="zh-CN" sz="2400" b="0" i="0" u="none" dirty="0" smtClean="0">
                <a:solidFill>
                  <a:srgbClr val="000000"/>
                </a:solidFill>
                <a:effectLst/>
                <a:latin typeface="白正" pitchFamily="24"/>
                <a:ea typeface="宋体" pitchFamily="24"/>
              </a:rPr>
              <a:t>；</a:t>
            </a:r>
            <a:r>
              <a:rPr lang="zh-CN" altLang="zh-CN" sz="2400" b="0" i="0" u="none" dirty="0" smtClean="0">
                <a:solidFill>
                  <a:srgbClr val="FF0000">
                    <a:alpha val="0"/>
                  </a:srgbClr>
                </a:solidFill>
                <a:effectLst/>
                <a:latin typeface="白正" pitchFamily="24"/>
                <a:ea typeface="楷体" pitchFamily="24"/>
              </a:rPr>
              <a:t>的</a:t>
            </a:r>
            <a:r>
              <a:rPr lang="zh-CN" altLang="zh-CN" sz="2400" b="0" i="0" u="none" dirty="0">
                <a:solidFill>
                  <a:srgbClr val="FF0000">
                    <a:alpha val="0"/>
                  </a:srgbClr>
                </a:solidFill>
                <a:effectLst/>
                <a:latin typeface="白正" pitchFamily="24"/>
                <a:ea typeface="楷体" pitchFamily="24"/>
              </a:rPr>
              <a:t>取值范围是</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100" b="0" i="0" u="none" dirty="0">
                <a:noFill/>
                <a:effectLst/>
                <a:latin typeface="白正"/>
                <a:ea typeface="宋体"/>
              </a:rPr>
              <a:t>⁠</a:t>
            </a:r>
          </a:p>
        </p:txBody>
      </p:sp>
      <p:sp>
        <p:nvSpPr>
          <p:cNvPr id="2" name="文本框 1">
            <a:extLst>
              <a:ext uri="{FF2B5EF4-FFF2-40B4-BE49-F238E27FC236}">
                <a16:creationId xmlns:a16="http://schemas.microsoft.com/office/drawing/2014/main" id="{49E48591-BAE2-1DAE-5428-88B67B973D9E}"/>
              </a:ext>
            </a:extLst>
          </p:cNvPr>
          <p:cNvSpPr txBox="1"/>
          <p:nvPr/>
        </p:nvSpPr>
        <p:spPr>
          <a:xfrm>
            <a:off x="449989" y="3861048"/>
            <a:ext cx="7647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由题可知该函数图象经过第二、三、四象限，</a:t>
            </a:r>
            <a:endParaRPr lang="zh-CN" altLang="en-US">
              <a:solidFill>
                <a:srgbClr val="FF0000"/>
              </a:solidFill>
            </a:endParaRPr>
          </a:p>
        </p:txBody>
      </p:sp>
      <p:sp>
        <p:nvSpPr>
          <p:cNvPr id="3" name="文本框 2">
            <a:extLst>
              <a:ext uri="{FF2B5EF4-FFF2-40B4-BE49-F238E27FC236}">
                <a16:creationId xmlns:a16="http://schemas.microsoft.com/office/drawing/2014/main" id="{A517B220-9CD1-3CEB-B21A-B74B5645569D}"/>
              </a:ext>
            </a:extLst>
          </p:cNvPr>
          <p:cNvSpPr txBox="1"/>
          <p:nvPr/>
        </p:nvSpPr>
        <p:spPr>
          <a:xfrm>
            <a:off x="449989" y="4336536"/>
            <a:ext cx="34408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endParaRPr lang="zh-CN" altLang="en-US">
              <a:solidFill>
                <a:srgbClr val="FF0000"/>
              </a:solidFill>
            </a:endParaRPr>
          </a:p>
        </p:txBody>
      </p:sp>
      <p:sp>
        <p:nvSpPr>
          <p:cNvPr id="4" name="文本框 3">
            <a:extLst>
              <a:ext uri="{FF2B5EF4-FFF2-40B4-BE49-F238E27FC236}">
                <a16:creationId xmlns:a16="http://schemas.microsoft.com/office/drawing/2014/main" id="{529E699E-B0E5-43EF-3BCB-EC36369A7AAB}"/>
              </a:ext>
            </a:extLst>
          </p:cNvPr>
          <p:cNvSpPr txBox="1"/>
          <p:nvPr/>
        </p:nvSpPr>
        <p:spPr>
          <a:xfrm>
            <a:off x="449989" y="4812024"/>
            <a:ext cx="20009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
        <p:nvSpPr>
          <p:cNvPr id="5" name="文本框 4">
            <a:extLst>
              <a:ext uri="{FF2B5EF4-FFF2-40B4-BE49-F238E27FC236}">
                <a16:creationId xmlns:a16="http://schemas.microsoft.com/office/drawing/2014/main" id="{98FAAB68-438B-4CD4-5C21-1E206D74BC29}"/>
              </a:ext>
            </a:extLst>
          </p:cNvPr>
          <p:cNvSpPr txBox="1"/>
          <p:nvPr/>
        </p:nvSpPr>
        <p:spPr>
          <a:xfrm>
            <a:off x="449989" y="5287512"/>
            <a:ext cx="37456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的取值范围是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46" name="yt_shape_11246"/>
          <p:cNvSpPr txBox="1"/>
          <p:nvPr/>
        </p:nvSpPr>
        <p:spPr>
          <a:xfrm>
            <a:off x="540119" y="2035646"/>
            <a:ext cx="11111999" cy="234904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该一次函数向上平移</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白正" pitchFamily="24"/>
                <a:ea typeface="楷体" pitchFamily="24"/>
              </a:rPr>
              <a:t>个单位长度后的表达式为</a:t>
            </a:r>
            <a:r>
              <a:rPr lang="en-US" altLang="zh-CN" sz="2400" b="0" i="1" u="none" dirty="0">
                <a:solidFill>
                  <a:srgbClr val="FF0000">
                    <a:alpha val="0"/>
                  </a:srgbClr>
                </a:solidFill>
                <a:effectLst/>
                <a:latin typeface="Times New Roman" pitchFamily="24"/>
                <a:ea typeface="Times New Roman" pitchFamily="24"/>
              </a:rPr>
              <a:t>y</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2</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白正" pitchFamily="24"/>
                <a:ea typeface="楷体" pitchFamily="24"/>
              </a:rPr>
              <a:t>，</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即</a:t>
            </a:r>
            <a:r>
              <a:rPr lang="en-US" altLang="zh-CN" sz="2400" b="0" i="1" u="none" dirty="0">
                <a:solidFill>
                  <a:srgbClr val="FF0000">
                    <a:alpha val="0"/>
                  </a:srgbClr>
                </a:solidFill>
                <a:effectLst/>
                <a:latin typeface="Times New Roman" pitchFamily="24"/>
                <a:ea typeface="Times New Roman" pitchFamily="24"/>
              </a:rPr>
              <a:t>y</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x</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100" b="0" i="0" u="none" dirty="0">
                <a:noFill/>
                <a:effectLst/>
                <a:latin typeface="白正"/>
                <a:ea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楷体" pitchFamily="24"/>
              </a:rPr>
              <a:t>把点</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a:t>
            </a:r>
            <a:r>
              <a:rPr lang="zh-CN" altLang="zh-CN" sz="2400" b="0" i="0" u="none" dirty="0">
                <a:solidFill>
                  <a:srgbClr val="FF0000">
                    <a:alpha val="0"/>
                  </a:srgbClr>
                </a:solidFill>
                <a:effectLst/>
                <a:latin typeface="白正" pitchFamily="24"/>
                <a:ea typeface="楷体" pitchFamily="24"/>
              </a:rPr>
              <a:t>，</a:t>
            </a:r>
            <a:r>
              <a:rPr lang="en-US" altLang="zh-CN" sz="2400" b="0" i="0" u="none" dirty="0">
                <a:solidFill>
                  <a:srgbClr val="FF0000">
                    <a:alpha val="0"/>
                  </a:srgbClr>
                </a:solidFill>
                <a:effectLst/>
                <a:latin typeface="Times New Roman" pitchFamily="24"/>
                <a:ea typeface="Times New Roman" pitchFamily="24"/>
              </a:rPr>
              <a:t>0</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白正" pitchFamily="24"/>
                <a:ea typeface="楷体" pitchFamily="24"/>
              </a:rPr>
              <a:t>代入，得</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0</a:t>
            </a:r>
            <a:r>
              <a:rPr lang="zh-CN" altLang="zh-CN" sz="2400" b="0" i="0" u="none" dirty="0">
                <a:solidFill>
                  <a:srgbClr val="FF0000">
                    <a:alpha val="0"/>
                  </a:srgbClr>
                </a:solidFill>
                <a:effectLst/>
                <a:latin typeface="白正" pitchFamily="24"/>
                <a:ea typeface="楷体" pitchFamily="24"/>
              </a:rPr>
              <a:t>，解得</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100" b="0" i="0" u="none" dirty="0">
                <a:noFill/>
                <a:effectLst/>
                <a:latin typeface="白正"/>
                <a:ea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白正" pitchFamily="24"/>
                <a:ea typeface="楷体" pitchFamily="24"/>
              </a:rPr>
              <a:t>的值是</a:t>
            </a:r>
            <a:r>
              <a:rPr lang="en-US" altLang="zh-CN" sz="2400" b="0" i="0" u="none" dirty="0">
                <a:solidFill>
                  <a:srgbClr val="FF0000">
                    <a:alpha val="0"/>
                  </a:srgbClr>
                </a:solidFill>
                <a:effectLst/>
                <a:latin typeface="Times New Roman" pitchFamily="24"/>
                <a:ea typeface="Times New Roman" pitchFamily="24"/>
              </a:rPr>
              <a:t>3.</a:t>
            </a:r>
            <a:r>
              <a:rPr lang="zh-CN" altLang="zh-CN" sz="100" b="0" i="0" u="none" dirty="0">
                <a:noFill/>
                <a:effectLst/>
                <a:latin typeface="白正"/>
                <a:ea typeface="宋体"/>
              </a:rPr>
              <a:t>⁠</a:t>
            </a:r>
          </a:p>
        </p:txBody>
      </p:sp>
      <p:sp>
        <p:nvSpPr>
          <p:cNvPr id="2" name="文本框 1">
            <a:extLst>
              <a:ext uri="{FF2B5EF4-FFF2-40B4-BE49-F238E27FC236}">
                <a16:creationId xmlns:a16="http://schemas.microsoft.com/office/drawing/2014/main" id="{BBBD974C-33E2-A8EE-5DAE-882AE842DD6C}"/>
              </a:ext>
            </a:extLst>
          </p:cNvPr>
          <p:cNvSpPr txBox="1"/>
          <p:nvPr/>
        </p:nvSpPr>
        <p:spPr>
          <a:xfrm>
            <a:off x="450108" y="1988840"/>
            <a:ext cx="107972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该一次函数向上平移</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a:ln>
                  <a:noFill/>
                </a:ln>
                <a:solidFill>
                  <a:srgbClr val="FF0000"/>
                </a:solidFill>
                <a:effectLst/>
                <a:uLnTx/>
                <a:uFillTx/>
                <a:latin typeface="白正" pitchFamily="24"/>
                <a:ea typeface="楷体" pitchFamily="24"/>
              </a:rPr>
              <a:t>个单位长度后的表达式</a:t>
            </a:r>
            <a:r>
              <a:rPr kumimoji="0" lang="zh-CN" altLang="zh-CN" sz="2400" b="0" i="0" strike="noStrike" kern="1200" cap="none" spc="0" normalizeH="0" baseline="0" noProof="0" dirty="0" smtClean="0">
                <a:ln>
                  <a:noFill/>
                </a:ln>
                <a:solidFill>
                  <a:srgbClr val="FF0000"/>
                </a:solidFill>
                <a:effectLst/>
                <a:uLnTx/>
                <a:uFillTx/>
                <a:latin typeface="白正" pitchFamily="24"/>
                <a:ea typeface="楷体" pitchFamily="24"/>
              </a:rPr>
              <a:t>为</a:t>
            </a:r>
            <a:endParaRPr kumimoji="0" lang="en-US" altLang="zh-CN" sz="2400" b="0" i="0" strike="noStrike" kern="1200" cap="none" spc="0" normalizeH="0" baseline="0" noProof="0" dirty="0" smtClean="0">
              <a:ln>
                <a:noFill/>
              </a:ln>
              <a:solidFill>
                <a:srgbClr val="FF0000"/>
              </a:solidFill>
              <a:effectLst/>
              <a:uLnTx/>
              <a:uFillTx/>
              <a:latin typeface="白正" pitchFamily="24"/>
              <a:ea typeface="楷体" pitchFamily="24"/>
            </a:endParaRPr>
          </a:p>
          <a:p>
            <a:pPr>
              <a:lnSpc>
                <a:spcPct val="129999"/>
              </a:lnSpc>
            </a:pPr>
            <a:r>
              <a:rPr kumimoji="0" lang="en-US" altLang="zh-CN" sz="2400" b="0" i="1" strike="noStrike" kern="1200" cap="none" spc="0" normalizeH="0" baseline="0" noProof="0" dirty="0" smtClean="0">
                <a:ln>
                  <a:noFill/>
                </a:ln>
                <a:solidFill>
                  <a:srgbClr val="FF0000"/>
                </a:solidFill>
                <a:effectLst/>
                <a:uLnTx/>
                <a:uFillTx/>
                <a:latin typeface="Times New Roman" pitchFamily="24"/>
                <a:ea typeface="Times New Roman" pitchFamily="24"/>
              </a:rPr>
              <a:t>y</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rPr>
              <a:t>m</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dirty="0" smtClean="0">
                <a:ln>
                  <a:noFill/>
                </a:ln>
                <a:solidFill>
                  <a:srgbClr val="FF0000"/>
                </a:solidFill>
                <a:effectLst/>
                <a:uLnTx/>
                <a:uFillTx/>
                <a:latin typeface="宋体" pitchFamily="24"/>
                <a:ea typeface="宋体" pitchFamily="24"/>
              </a:rPr>
              <a:t>＝</a:t>
            </a:r>
            <a:r>
              <a:rPr lang="zh-CN" altLang="zh-CN" sz="2400" dirty="0">
                <a:solidFill>
                  <a:srgbClr val="FF0000"/>
                </a:solidFill>
                <a:latin typeface="宋体" pitchFamily="24"/>
                <a:ea typeface="宋体" pitchFamily="24"/>
              </a:rPr>
              <a:t>（</a:t>
            </a:r>
            <a:r>
              <a:rPr lang="en-US" altLang="zh-CN" sz="2400" i="1" dirty="0">
                <a:solidFill>
                  <a:srgbClr val="FF0000"/>
                </a:solidFill>
                <a:latin typeface="Times New Roman" pitchFamily="24"/>
                <a:ea typeface="Times New Roman" pitchFamily="24"/>
              </a:rPr>
              <a:t>m</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Times New Roman" pitchFamily="24"/>
              </a:rPr>
              <a:t>3</a:t>
            </a:r>
            <a:r>
              <a:rPr lang="zh-CN" altLang="zh-CN" sz="2400" dirty="0">
                <a:solidFill>
                  <a:srgbClr val="FF0000"/>
                </a:solidFill>
                <a:latin typeface="宋体" pitchFamily="24"/>
                <a:ea typeface="宋体" pitchFamily="24"/>
              </a:rPr>
              <a:t>）</a:t>
            </a:r>
            <a:r>
              <a:rPr lang="en-US" altLang="zh-CN" sz="2400" i="1" dirty="0">
                <a:solidFill>
                  <a:srgbClr val="FF0000"/>
                </a:solidFill>
                <a:latin typeface="Times New Roman" pitchFamily="24"/>
                <a:ea typeface="Times New Roman" pitchFamily="24"/>
              </a:rPr>
              <a:t>x</a:t>
            </a:r>
            <a:r>
              <a:rPr lang="zh-CN" altLang="zh-CN" sz="2400" dirty="0">
                <a:solidFill>
                  <a:srgbClr val="FF0000"/>
                </a:solidFill>
                <a:latin typeface="宋体" pitchFamily="24"/>
                <a:ea typeface="宋体" pitchFamily="24"/>
              </a:rPr>
              <a:t>－</a:t>
            </a:r>
            <a:r>
              <a:rPr lang="en-US" altLang="zh-CN" sz="2400" i="1" dirty="0">
                <a:solidFill>
                  <a:srgbClr val="FF0000"/>
                </a:solidFill>
                <a:latin typeface="Times New Roman" pitchFamily="24"/>
                <a:ea typeface="Times New Roman" pitchFamily="24"/>
              </a:rPr>
              <a:t>m</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Times New Roman" pitchFamily="24"/>
              </a:rPr>
              <a:t>3</a:t>
            </a:r>
            <a:r>
              <a:rPr lang="zh-CN" altLang="zh-CN" sz="2400" dirty="0">
                <a:solidFill>
                  <a:srgbClr val="FF0000"/>
                </a:solidFill>
                <a:latin typeface="白正" pitchFamily="24"/>
                <a:ea typeface="楷体" pitchFamily="24"/>
              </a:rPr>
              <a:t>，</a:t>
            </a:r>
            <a:endParaRPr lang="zh-CN" altLang="en-US" sz="2400" dirty="0">
              <a:solidFill>
                <a:srgbClr val="FF0000"/>
              </a:solidFill>
            </a:endParaRPr>
          </a:p>
          <a:p>
            <a:pPr>
              <a:lnSpc>
                <a:spcPct val="129999"/>
              </a:lnSpc>
            </a:pPr>
            <a:endParaRPr lang="zh-CN" altLang="en-US" sz="2400" dirty="0">
              <a:solidFill>
                <a:srgbClr val="FF0000"/>
              </a:solidFill>
            </a:endParaRPr>
          </a:p>
        </p:txBody>
      </p:sp>
      <p:sp>
        <p:nvSpPr>
          <p:cNvPr id="4" name="文本框 3">
            <a:extLst>
              <a:ext uri="{FF2B5EF4-FFF2-40B4-BE49-F238E27FC236}">
                <a16:creationId xmlns:a16="http://schemas.microsoft.com/office/drawing/2014/main" id="{61701ED4-EB27-3496-C38E-CD6CF9FA1AA5}"/>
              </a:ext>
            </a:extLst>
          </p:cNvPr>
          <p:cNvSpPr txBox="1"/>
          <p:nvPr/>
        </p:nvSpPr>
        <p:spPr>
          <a:xfrm>
            <a:off x="450108" y="2939816"/>
            <a:ext cx="3405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即</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
        <p:nvSpPr>
          <p:cNvPr id="5" name="文本框 4">
            <a:extLst>
              <a:ext uri="{FF2B5EF4-FFF2-40B4-BE49-F238E27FC236}">
                <a16:creationId xmlns:a16="http://schemas.microsoft.com/office/drawing/2014/main" id="{DB1CDFC7-8748-BFB3-7442-53D291263479}"/>
              </a:ext>
            </a:extLst>
          </p:cNvPr>
          <p:cNvSpPr txBox="1"/>
          <p:nvPr/>
        </p:nvSpPr>
        <p:spPr>
          <a:xfrm>
            <a:off x="450108" y="3415304"/>
            <a:ext cx="63364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把点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代入，得</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
        <p:nvSpPr>
          <p:cNvPr id="6" name="文本框 5">
            <a:extLst>
              <a:ext uri="{FF2B5EF4-FFF2-40B4-BE49-F238E27FC236}">
                <a16:creationId xmlns:a16="http://schemas.microsoft.com/office/drawing/2014/main" id="{09C8019C-6A84-6083-DACC-5E894CFA550A}"/>
              </a:ext>
            </a:extLst>
          </p:cNvPr>
          <p:cNvSpPr txBox="1"/>
          <p:nvPr/>
        </p:nvSpPr>
        <p:spPr>
          <a:xfrm>
            <a:off x="450108" y="3890792"/>
            <a:ext cx="184854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的值是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endParaRPr lang="zh-CN" altLang="en-US">
              <a:solidFill>
                <a:srgbClr val="FF0000"/>
              </a:solidFill>
            </a:endParaRPr>
          </a:p>
        </p:txBody>
      </p:sp>
      <p:sp>
        <p:nvSpPr>
          <p:cNvPr id="8" name="yt_shape_11242"/>
          <p:cNvSpPr txBox="1"/>
          <p:nvPr/>
        </p:nvSpPr>
        <p:spPr>
          <a:xfrm>
            <a:off x="540000" y="1436365"/>
            <a:ext cx="1167947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smtClean="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若该一次函数向上平移</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个单位长度就经过原点，求</a:t>
            </a:r>
            <a:r>
              <a:rPr lang="en-US" altLang="zh-CN" sz="2400" b="0" i="1" u="none" dirty="0">
                <a:solidFill>
                  <a:srgbClr val="000000"/>
                </a:solidFill>
                <a:effectLst/>
                <a:latin typeface="Times New Roman" pitchFamily="24"/>
                <a:ea typeface="Times New Roman" pitchFamily="24"/>
              </a:rPr>
              <a:t>m</a:t>
            </a:r>
            <a:r>
              <a:rPr lang="zh-CN" altLang="zh-CN" sz="2400" b="0" i="0" u="none" dirty="0">
                <a:solidFill>
                  <a:srgbClr val="000000"/>
                </a:solidFill>
                <a:effectLst/>
                <a:latin typeface="白正" pitchFamily="24"/>
                <a:ea typeface="宋体" pitchFamily="24"/>
              </a:rPr>
              <a:t>的值</a:t>
            </a:r>
            <a:r>
              <a:rPr lang="en-US" altLang="zh-CN" sz="2400" b="0" i="0" u="none" dirty="0" smtClean="0">
                <a:solidFill>
                  <a:srgbClr val="000000"/>
                </a:solidFill>
                <a:effectLst/>
                <a:latin typeface="Times New Roman" pitchFamily="24"/>
                <a:ea typeface="Times New Roman" pitchFamily="24"/>
              </a:rPr>
              <a:t>.</a:t>
            </a:r>
            <a:r>
              <a:rPr lang="zh-CN" altLang="zh-CN" sz="2400" b="0" i="0" u="none" dirty="0" smtClean="0">
                <a:solidFill>
                  <a:srgbClr val="FF0000">
                    <a:alpha val="0"/>
                  </a:srgbClr>
                </a:solidFill>
                <a:effectLst/>
                <a:latin typeface="白正" pitchFamily="24"/>
                <a:ea typeface="楷体" pitchFamily="24"/>
              </a:rPr>
              <a:t>的</a:t>
            </a:r>
            <a:r>
              <a:rPr lang="zh-CN" altLang="zh-CN" sz="2400" b="0" i="0" u="none" dirty="0">
                <a:solidFill>
                  <a:srgbClr val="FF0000">
                    <a:alpha val="0"/>
                  </a:srgbClr>
                </a:solidFill>
                <a:effectLst/>
                <a:latin typeface="白正" pitchFamily="24"/>
                <a:ea typeface="楷体" pitchFamily="24"/>
              </a:rPr>
              <a:t>取值范围是</a:t>
            </a:r>
            <a:r>
              <a:rPr lang="en-US" altLang="zh-CN" sz="2400" b="0" i="0" u="none" dirty="0">
                <a:solidFill>
                  <a:srgbClr val="FF0000">
                    <a:alpha val="0"/>
                  </a:srgbClr>
                </a:solidFill>
                <a:effectLst/>
                <a:latin typeface="Times New Roman" pitchFamily="24"/>
                <a:ea typeface="Times New Roman" pitchFamily="24"/>
              </a:rPr>
              <a:t>1</a:t>
            </a:r>
            <a:r>
              <a:rPr lang="zh-CN" altLang="zh-CN" sz="2400" b="0" i="0" u="none"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Times New Roman" pitchFamily="24"/>
              </a:rPr>
              <a:t>m</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Times New Roman" pitchFamily="24"/>
              </a:rPr>
              <a:t>3.</a:t>
            </a:r>
            <a:r>
              <a:rPr lang="zh-CN" altLang="zh-CN" sz="100" b="0" i="0" u="none" dirty="0">
                <a:noFill/>
                <a:effectLst/>
                <a:latin typeface="白正"/>
                <a:ea typeface="宋体"/>
              </a:rPr>
              <a:t>⁠</a:t>
            </a:r>
          </a:p>
        </p:txBody>
      </p:sp>
      <p:pic>
        <p:nvPicPr>
          <p:cNvPr id="9" name="yt_image_11240" title="H_101.52">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9768408" y="2826661"/>
            <a:ext cx="1409319" cy="12893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4" grpId="0" build="allAtOnce"/>
      <p:bldP spid="5" grpId="0" build="allAtOnce"/>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247" name="yt_shape_11247"/>
          <p:cNvSpPr txBox="1"/>
          <p:nvPr/>
        </p:nvSpPr>
        <p:spPr>
          <a:xfrm>
            <a:off x="540119" y="99975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黑体" pitchFamily="24"/>
              </a:rPr>
              <a:t>宜宾六中期中卷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如图，在平面直角坐标系</a:t>
            </a:r>
            <a:r>
              <a:rPr lang="en-US" altLang="zh-CN" sz="2400" b="0" i="1" u="none">
                <a:solidFill>
                  <a:srgbClr val="000000"/>
                </a:solidFill>
                <a:effectLst/>
                <a:latin typeface="Times New Roman" pitchFamily="24"/>
                <a:ea typeface="Times New Roman" pitchFamily="24"/>
              </a:rPr>
              <a:t>xOy</a:t>
            </a:r>
            <a:r>
              <a:rPr lang="zh-CN" altLang="zh-CN" sz="2400" b="0" i="0" u="none">
                <a:solidFill>
                  <a:srgbClr val="000000"/>
                </a:solidFill>
                <a:effectLst/>
                <a:latin typeface="白正" pitchFamily="24"/>
                <a:ea typeface="宋体" pitchFamily="24"/>
              </a:rPr>
              <a:t>中，直线</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白正" pitchFamily="24"/>
                <a:ea typeface="宋体" pitchFamily="24"/>
              </a:rPr>
              <a:t>轴、</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白正" pitchFamily="24"/>
                <a:ea typeface="宋体" pitchFamily="24"/>
              </a:rPr>
              <a:t>轴分别交于点</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p>
        </p:txBody>
      </p:sp>
      <p:pic>
        <p:nvPicPr>
          <p:cNvPr id="11248" name="yt_image_11248">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533643" y="2111551"/>
            <a:ext cx="1124712" cy="1491615"/>
          </a:xfrm>
          <a:prstGeom prst="rect">
            <a:avLst/>
          </a:prstGeom>
          <a:noFill/>
          <a:extLst>
            <a:ext uri="{909E8E84-426E-40DD-AFC4-6F175D3DCCD1}">
              <a14:hiddenFill xmlns:a14="http://schemas.microsoft.com/office/drawing/2010/main">
                <a:solidFill>
                  <a:srgbClr val="FFFFFF"/>
                </a:solidFill>
              </a14:hiddenFill>
            </a:ext>
          </a:extLst>
        </p:spPr>
      </p:pic>
      <p:sp>
        <p:nvSpPr>
          <p:cNvPr id="11250" name="yt_shape_11250"/>
          <p:cNvSpPr txBox="1"/>
          <p:nvPr/>
        </p:nvSpPr>
        <p:spPr>
          <a:xfrm>
            <a:off x="540000" y="3653625"/>
            <a:ext cx="3659656"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求点</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和点</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的坐标；</a:t>
            </a:r>
          </a:p>
        </p:txBody>
      </p:sp>
      <p:sp>
        <p:nvSpPr>
          <p:cNvPr id="11253" name="yt_shape_11253"/>
          <p:cNvSpPr txBox="1"/>
          <p:nvPr/>
        </p:nvSpPr>
        <p:spPr>
          <a:xfrm>
            <a:off x="540000" y="4148308"/>
            <a:ext cx="5025415"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令</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白正" pitchFamily="24"/>
                <a:ea typeface="楷体" pitchFamily="24"/>
              </a:rPr>
              <a:t>，得</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白正" pitchFamily="24"/>
                <a:ea typeface="楷体" pitchFamily="24"/>
              </a:rPr>
              <a:t>，令</a:t>
            </a:r>
            <a:r>
              <a:rPr lang="en-US" altLang="zh-CN" sz="2400" b="0" i="1" u="none">
                <a:solidFill>
                  <a:srgbClr val="FF0000">
                    <a:alpha val="0"/>
                  </a:srgbClr>
                </a:solidFill>
                <a:effectLst/>
                <a:latin typeface="Times New Roman" pitchFamily="24"/>
                <a:ea typeface="Times New Roman" pitchFamily="24"/>
              </a:rPr>
              <a:t>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白正" pitchFamily="24"/>
                <a:ea typeface="楷体"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得</a:t>
            </a:r>
            <a:r>
              <a:rPr lang="en-US" altLang="zh-CN" sz="2400" b="0" i="1" u="none">
                <a:solidFill>
                  <a:srgbClr val="FF0000">
                    <a:alpha val="0"/>
                  </a:srgbClr>
                </a:solidFill>
                <a:effectLst/>
                <a:latin typeface="Times New Roman" pitchFamily="24"/>
                <a:ea typeface="Times New Roman"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0</a:t>
            </a:r>
            <a:r>
              <a:rPr lang="zh-CN" altLang="zh-CN" sz="2400" b="0" i="0" u="none">
                <a:solidFill>
                  <a:srgbClr val="FF0000">
                    <a:alpha val="0"/>
                  </a:srgbClr>
                </a:solidFill>
                <a:effectLst/>
                <a:latin typeface="白正" pitchFamily="24"/>
                <a:ea typeface="楷体" pitchFamily="24"/>
              </a:rPr>
              <a:t>，</a:t>
            </a:r>
            <a:r>
              <a:rPr lang="en-US" altLang="zh-CN" sz="2400" b="0" i="0" u="none">
                <a:solidFill>
                  <a:srgbClr val="FF0000">
                    <a:alpha val="0"/>
                  </a:srgbClr>
                </a:solidFill>
                <a:effectLst/>
                <a:latin typeface="Times New Roman" pitchFamily="24"/>
                <a:ea typeface="Times New Roman"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FE2A869E-7881-1C99-8F9E-81FBC57777C2}"/>
              </a:ext>
            </a:extLst>
          </p:cNvPr>
          <p:cNvSpPr txBox="1"/>
          <p:nvPr/>
        </p:nvSpPr>
        <p:spPr>
          <a:xfrm>
            <a:off x="449989" y="4101502"/>
            <a:ext cx="51568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令</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，令</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F09EC588-AE3A-5319-2BE8-0F8F0458362E}"/>
              </a:ext>
            </a:extLst>
          </p:cNvPr>
          <p:cNvSpPr txBox="1"/>
          <p:nvPr/>
        </p:nvSpPr>
        <p:spPr>
          <a:xfrm>
            <a:off x="449989" y="4576990"/>
            <a:ext cx="11532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endParaRPr lang="zh-CN" altLang="en-US">
              <a:solidFill>
                <a:srgbClr val="FF0000"/>
              </a:solidFill>
            </a:endParaRPr>
          </a:p>
        </p:txBody>
      </p:sp>
      <p:sp>
        <p:nvSpPr>
          <p:cNvPr id="4" name="文本框 3">
            <a:extLst>
              <a:ext uri="{FF2B5EF4-FFF2-40B4-BE49-F238E27FC236}">
                <a16:creationId xmlns:a16="http://schemas.microsoft.com/office/drawing/2014/main" id="{C37AC038-6438-EFDB-EDFC-9C9EE0D3F475}"/>
              </a:ext>
            </a:extLst>
          </p:cNvPr>
          <p:cNvSpPr txBox="1"/>
          <p:nvPr/>
        </p:nvSpPr>
        <p:spPr>
          <a:xfrm>
            <a:off x="449989" y="5052478"/>
            <a:ext cx="37281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1974</Words>
  <Application>Microsoft Office PowerPoint</Application>
  <PresentationFormat>宽屏</PresentationFormat>
  <Paragraphs>129</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Finished</vt:lpstr>
      <vt:lpstr>白正</vt:lpstr>
      <vt:lpstr>等线 Light</vt:lpstr>
      <vt:lpstr>黑体</vt:lpstr>
      <vt:lpstr>楷体</vt:lpstr>
      <vt:lpstr>宋体</vt:lpstr>
      <vt:lpstr>微软雅黑</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DELL</cp:lastModifiedBy>
  <cp:revision>46</cp:revision>
  <dcterms:created xsi:type="dcterms:W3CDTF">2023-05-05T05:33:04Z</dcterms:created>
  <dcterms:modified xsi:type="dcterms:W3CDTF">2023-11-02T10:44:04Z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