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84" r:id="rId5"/>
    <p:sldId id="385" r:id="rId6"/>
    <p:sldId id="374" r:id="rId7"/>
    <p:sldId id="376" r:id="rId8"/>
    <p:sldId id="378" r:id="rId9"/>
    <p:sldId id="379" r:id="rId10"/>
    <p:sldId id="380" r:id="rId11"/>
    <p:sldId id="386" r:id="rId12"/>
    <p:sldId id="381" r:id="rId13"/>
    <p:sldId id="387" r:id="rId14"/>
    <p:sldId id="388" r:id="rId15"/>
    <p:sldId id="383" r:id="rId16"/>
    <p:sldId id="389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420177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5" name="yt_shape_12605"/>
          <p:cNvSpPr txBox="1"/>
          <p:nvPr/>
        </p:nvSpPr>
        <p:spPr>
          <a:xfrm>
            <a:off x="540000" y="256581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604" name="yt_image_12604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581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07" name="yt_shape_12607"/>
          <p:cNvSpPr txBox="1"/>
          <p:nvPr/>
        </p:nvSpPr>
        <p:spPr>
          <a:xfrm>
            <a:off x="540119" y="32634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有一个角是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的平行四边形是矩形，矩形既是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中心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对称图形，又是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对称图形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矩形的四个角都是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，矩形的对角线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361DA7-2598-AC49-6ACE-F61EB364D112}"/>
              </a:ext>
            </a:extLst>
          </p:cNvPr>
          <p:cNvSpPr txBox="1"/>
          <p:nvPr/>
        </p:nvSpPr>
        <p:spPr>
          <a:xfrm>
            <a:off x="2507508" y="321659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8E71B2-FC0F-843B-DC11-7669F4B4F0D4}"/>
              </a:ext>
            </a:extLst>
          </p:cNvPr>
          <p:cNvSpPr txBox="1"/>
          <p:nvPr/>
        </p:nvSpPr>
        <p:spPr>
          <a:xfrm>
            <a:off x="7993907" y="321659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中心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7A8392-7FFE-EC85-5FB8-D6D370CB82AB}"/>
              </a:ext>
            </a:extLst>
          </p:cNvPr>
          <p:cNvSpPr txBox="1"/>
          <p:nvPr/>
        </p:nvSpPr>
        <p:spPr>
          <a:xfrm>
            <a:off x="1059708" y="369208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D48584-445F-4B1F-BC52-1C55971A205D}"/>
              </a:ext>
            </a:extLst>
          </p:cNvPr>
          <p:cNvSpPr txBox="1"/>
          <p:nvPr/>
        </p:nvSpPr>
        <p:spPr>
          <a:xfrm>
            <a:off x="3421908" y="416757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DFBB07-590A-B22A-6390-21ABF5E0D874}"/>
              </a:ext>
            </a:extLst>
          </p:cNvPr>
          <p:cNvSpPr txBox="1"/>
          <p:nvPr/>
        </p:nvSpPr>
        <p:spPr>
          <a:xfrm>
            <a:off x="6774707" y="416757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7" name="yt_shape_12657"/>
          <p:cNvSpPr txBox="1"/>
          <p:nvPr/>
        </p:nvSpPr>
        <p:spPr>
          <a:xfrm>
            <a:off x="540119" y="21632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鄂州市中考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ACD.</a:t>
            </a:r>
          </a:p>
        </p:txBody>
      </p:sp>
      <p:pic>
        <p:nvPicPr>
          <p:cNvPr id="12658" name="yt_image_12658" title="H_101.8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121" y="3275022"/>
            <a:ext cx="261975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0" name="yt_shape_12660"/>
          <p:cNvSpPr txBox="1"/>
          <p:nvPr/>
        </p:nvSpPr>
        <p:spPr>
          <a:xfrm>
            <a:off x="540000" y="4619400"/>
            <a:ext cx="569707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的数量关系是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01D743-60B8-B3C2-53FC-1CD8510F07E9}"/>
              </a:ext>
            </a:extLst>
          </p:cNvPr>
          <p:cNvSpPr txBox="1"/>
          <p:nvPr/>
        </p:nvSpPr>
        <p:spPr>
          <a:xfrm>
            <a:off x="4413977" y="4572594"/>
            <a:ext cx="155327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1" name="yt_shape_12661"/>
          <p:cNvSpPr txBox="1"/>
          <p:nvPr/>
        </p:nvSpPr>
        <p:spPr>
          <a:xfrm>
            <a:off x="540000" y="1184648"/>
            <a:ext cx="69746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62" name="yt_shape_12662"/>
              <p:cNvSpPr txBox="1"/>
              <p:nvPr/>
            </p:nvSpPr>
            <p:spPr>
              <a:xfrm>
                <a:off x="540000" y="1663951"/>
                <a:ext cx="5631350" cy="43694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可知，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是等边三角形，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是等边三角形，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是矩形，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矩形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BC·CD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662" name="yt_shape_12662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63951"/>
                <a:ext cx="5631350" cy="4369401"/>
              </a:xfrm>
              <a:prstGeom prst="rect">
                <a:avLst/>
              </a:prstGeom>
              <a:blipFill>
                <a:blip r:embed="rId2"/>
                <a:stretch>
                  <a:fillRect l="-3359" t="-1255" r="-1950" b="-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06D36A7-3E04-EAFA-D8B0-369B495087A1}"/>
              </a:ext>
            </a:extLst>
          </p:cNvPr>
          <p:cNvSpPr txBox="1"/>
          <p:nvPr/>
        </p:nvSpPr>
        <p:spPr>
          <a:xfrm>
            <a:off x="449989" y="1617145"/>
            <a:ext cx="4906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可知，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8EE3D6-317C-EB32-33DD-06FBAB338865}"/>
              </a:ext>
            </a:extLst>
          </p:cNvPr>
          <p:cNvSpPr txBox="1"/>
          <p:nvPr/>
        </p:nvSpPr>
        <p:spPr>
          <a:xfrm>
            <a:off x="449989" y="2092633"/>
            <a:ext cx="5756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C423C7-884C-2310-7525-D03E58C34907}"/>
              </a:ext>
            </a:extLst>
          </p:cNvPr>
          <p:cNvSpPr txBox="1"/>
          <p:nvPr/>
        </p:nvSpPr>
        <p:spPr>
          <a:xfrm>
            <a:off x="449989" y="2568121"/>
            <a:ext cx="213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AF9721-57E5-04B9-1322-9F091938C697}"/>
              </a:ext>
            </a:extLst>
          </p:cNvPr>
          <p:cNvSpPr txBox="1"/>
          <p:nvPr/>
        </p:nvSpPr>
        <p:spPr>
          <a:xfrm>
            <a:off x="449989" y="3043609"/>
            <a:ext cx="5131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75AAE9-0435-30FA-4F2B-77312E12B790}"/>
              </a:ext>
            </a:extLst>
          </p:cNvPr>
          <p:cNvSpPr txBox="1"/>
          <p:nvPr/>
        </p:nvSpPr>
        <p:spPr>
          <a:xfrm>
            <a:off x="449989" y="3519097"/>
            <a:ext cx="356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6EB16A2-FFA6-F233-3290-5E58105216ED}"/>
              </a:ext>
            </a:extLst>
          </p:cNvPr>
          <p:cNvSpPr txBox="1"/>
          <p:nvPr/>
        </p:nvSpPr>
        <p:spPr>
          <a:xfrm>
            <a:off x="449989" y="3994585"/>
            <a:ext cx="5458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66E5DA-E928-8B85-69A6-03A4EF806EDB}"/>
              </a:ext>
            </a:extLst>
          </p:cNvPr>
          <p:cNvSpPr txBox="1"/>
          <p:nvPr/>
        </p:nvSpPr>
        <p:spPr>
          <a:xfrm>
            <a:off x="449989" y="4470073"/>
            <a:ext cx="5510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D13F6B8-30A0-4F6C-1566-A150E3C7C762}"/>
                  </a:ext>
                </a:extLst>
              </p:cNvPr>
              <p:cNvSpPr txBox="1"/>
              <p:nvPr/>
            </p:nvSpPr>
            <p:spPr>
              <a:xfrm>
                <a:off x="449989" y="4945561"/>
                <a:ext cx="5442140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9" name="文本框 8" descr="{'rangeId': 26, 'mathAnswerShape': 1}">
                <a:extLst>
                  <a:ext uri="{FF2B5EF4-FFF2-40B4-BE49-F238E27FC236}">
                    <a16:creationId xmlns:a16="http://schemas.microsoft.com/office/drawing/2014/main" id="{DD13F6B8-30A0-4F6C-1566-A150E3C7C7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45561"/>
                <a:ext cx="5442140" cy="631267"/>
              </a:xfrm>
              <a:prstGeom prst="rect">
                <a:avLst/>
              </a:prstGeom>
              <a:blipFill>
                <a:blip r:embed="rId3"/>
                <a:stretch>
                  <a:fillRect l="-1792" r="-1568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C8E3677-FC8B-26D3-A231-0203BEC5988C}"/>
                  </a:ext>
                </a:extLst>
              </p:cNvPr>
              <p:cNvSpPr txBox="1"/>
              <p:nvPr/>
            </p:nvSpPr>
            <p:spPr>
              <a:xfrm>
                <a:off x="449989" y="5483216"/>
                <a:ext cx="5179377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矩形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BC·CD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0" name="文本框 9" descr="{'rangeId': 26, 'mathAnswerShape': 1}">
                <a:extLst>
                  <a:ext uri="{FF2B5EF4-FFF2-40B4-BE49-F238E27FC236}">
                    <a16:creationId xmlns:a16="http://schemas.microsoft.com/office/drawing/2014/main" id="{7C8E3677-FC8B-26D3-A231-0203BEC598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83216"/>
                <a:ext cx="5179377" cy="554685"/>
              </a:xfrm>
              <a:prstGeom prst="rect">
                <a:avLst/>
              </a:prstGeom>
              <a:blipFill>
                <a:blip r:embed="rId4"/>
                <a:stretch>
                  <a:fillRect l="-1885" r="-1767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2658" title="H_101.8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2304" y="1184648"/>
            <a:ext cx="261975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5" name="yt_shape_12665"/>
          <p:cNvSpPr txBox="1"/>
          <p:nvPr/>
        </p:nvSpPr>
        <p:spPr>
          <a:xfrm>
            <a:off x="540000" y="1654360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664" name="yt_image_12664" title="H_50.94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5436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7" name="yt_shape_12667"/>
          <p:cNvSpPr txBox="1"/>
          <p:nvPr/>
        </p:nvSpPr>
        <p:spPr>
          <a:xfrm>
            <a:off x="540119" y="23519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延长线上，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BF.</a:t>
            </a:r>
          </a:p>
        </p:txBody>
      </p:sp>
      <p:pic>
        <p:nvPicPr>
          <p:cNvPr id="12668" name="yt_image_12668" title="H_89.82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8702" y="3463742"/>
            <a:ext cx="2474595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70" name="yt_shape_12670"/>
          <p:cNvSpPr txBox="1"/>
          <p:nvPr/>
        </p:nvSpPr>
        <p:spPr>
          <a:xfrm>
            <a:off x="540000" y="4654992"/>
            <a:ext cx="720710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72" name="yt_shape_12672"/>
              <p:cNvSpPr txBox="1"/>
              <p:nvPr/>
            </p:nvSpPr>
            <p:spPr>
              <a:xfrm>
                <a:off x="540000" y="1223248"/>
                <a:ext cx="6017673" cy="53405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是矩形，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H.L.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672" name="yt_shape_126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23248"/>
                <a:ext cx="6017673" cy="5340501"/>
              </a:xfrm>
              <a:prstGeom prst="rect">
                <a:avLst/>
              </a:prstGeom>
              <a:blipFill>
                <a:blip r:embed="rId2"/>
                <a:stretch>
                  <a:fillRect l="-3141" t="-1027" r="-1621" b="-2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35A2313-F585-1BEC-7649-7F316B5E8746}"/>
              </a:ext>
            </a:extLst>
          </p:cNvPr>
          <p:cNvSpPr txBox="1"/>
          <p:nvPr/>
        </p:nvSpPr>
        <p:spPr>
          <a:xfrm>
            <a:off x="449989" y="1176442"/>
            <a:ext cx="514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355740-9177-F17C-5D6C-28A1483561DC}"/>
              </a:ext>
            </a:extLst>
          </p:cNvPr>
          <p:cNvSpPr txBox="1"/>
          <p:nvPr/>
        </p:nvSpPr>
        <p:spPr>
          <a:xfrm>
            <a:off x="449989" y="1651930"/>
            <a:ext cx="4512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0D45FB-385A-1E97-B33B-2A4747B5FDEE}"/>
              </a:ext>
            </a:extLst>
          </p:cNvPr>
          <p:cNvSpPr txBox="1"/>
          <p:nvPr/>
        </p:nvSpPr>
        <p:spPr>
          <a:xfrm>
            <a:off x="449989" y="2127418"/>
            <a:ext cx="613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829D68-4190-E52D-F749-B7DA16851C2B}"/>
              </a:ext>
            </a:extLst>
          </p:cNvPr>
          <p:cNvSpPr txBox="1"/>
          <p:nvPr/>
        </p:nvSpPr>
        <p:spPr>
          <a:xfrm>
            <a:off x="449989" y="2602906"/>
            <a:ext cx="224802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A8111F9-F92F-B722-9662-7F1BECDB675E}"/>
                  </a:ext>
                </a:extLst>
              </p:cNvPr>
              <p:cNvSpPr txBox="1"/>
              <p:nvPr/>
            </p:nvSpPr>
            <p:spPr>
              <a:xfrm>
                <a:off x="449989" y="3078394"/>
                <a:ext cx="533571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A8111F9-F92F-B722-9662-7F1BECDB67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78394"/>
                <a:ext cx="5335714" cy="1154189"/>
              </a:xfrm>
              <a:prstGeom prst="rect">
                <a:avLst/>
              </a:prstGeom>
              <a:blipFill>
                <a:blip r:embed="rId3"/>
                <a:stretch>
                  <a:fillRect l="-1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E8A0035-20BA-C052-82D2-C47F05FE78CB}"/>
              </a:ext>
            </a:extLst>
          </p:cNvPr>
          <p:cNvSpPr txBox="1"/>
          <p:nvPr/>
        </p:nvSpPr>
        <p:spPr>
          <a:xfrm>
            <a:off x="449989" y="4138971"/>
            <a:ext cx="465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H.L.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F265519-E1BD-1D60-0601-D25A5AF126EF}"/>
              </a:ext>
            </a:extLst>
          </p:cNvPr>
          <p:cNvSpPr txBox="1"/>
          <p:nvPr/>
        </p:nvSpPr>
        <p:spPr>
          <a:xfrm>
            <a:off x="449989" y="4614460"/>
            <a:ext cx="224802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CC0620-D18F-6D3F-5D17-FB4785CAF91E}"/>
              </a:ext>
            </a:extLst>
          </p:cNvPr>
          <p:cNvSpPr txBox="1"/>
          <p:nvPr/>
        </p:nvSpPr>
        <p:spPr>
          <a:xfrm>
            <a:off x="449989" y="5089947"/>
            <a:ext cx="162096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C06C7D3-D085-C8D1-656E-F1481A232A90}"/>
              </a:ext>
            </a:extLst>
          </p:cNvPr>
          <p:cNvSpPr txBox="1"/>
          <p:nvPr/>
        </p:nvSpPr>
        <p:spPr>
          <a:xfrm>
            <a:off x="449989" y="5565435"/>
            <a:ext cx="187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EC2CE05-6BE2-7D76-D49B-3285F65B5460}"/>
              </a:ext>
            </a:extLst>
          </p:cNvPr>
          <p:cNvSpPr txBox="1"/>
          <p:nvPr/>
        </p:nvSpPr>
        <p:spPr>
          <a:xfrm>
            <a:off x="449989" y="6040923"/>
            <a:ext cx="4083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2670"/>
          <p:cNvSpPr txBox="1"/>
          <p:nvPr/>
        </p:nvSpPr>
        <p:spPr>
          <a:xfrm>
            <a:off x="540000" y="692696"/>
            <a:ext cx="55576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pic>
        <p:nvPicPr>
          <p:cNvPr id="14" name="yt_image_12668" title="H_89.82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88288" y="1141134"/>
            <a:ext cx="2474595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74" name="yt_shape_12674"/>
              <p:cNvSpPr txBox="1"/>
              <p:nvPr/>
            </p:nvSpPr>
            <p:spPr>
              <a:xfrm>
                <a:off x="540000" y="1443246"/>
                <a:ext cx="6325450" cy="43315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，由勾股定理，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674" name="yt_shape_12674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43246"/>
                <a:ext cx="6325450" cy="4331507"/>
              </a:xfrm>
              <a:prstGeom prst="rect">
                <a:avLst/>
              </a:prstGeom>
              <a:blipFill>
                <a:blip r:embed="rId2"/>
                <a:stretch>
                  <a:fillRect l="-2989" t="-1268" r="-1929" b="-3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506A319-D065-58EC-1E8D-F1E4AE20A5A7}"/>
              </a:ext>
            </a:extLst>
          </p:cNvPr>
          <p:cNvSpPr txBox="1"/>
          <p:nvPr/>
        </p:nvSpPr>
        <p:spPr>
          <a:xfrm>
            <a:off x="449989" y="1396440"/>
            <a:ext cx="341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F73728-9D1A-36C3-AB22-F60169249A0A}"/>
              </a:ext>
            </a:extLst>
          </p:cNvPr>
          <p:cNvSpPr txBox="1"/>
          <p:nvPr/>
        </p:nvSpPr>
        <p:spPr>
          <a:xfrm>
            <a:off x="449989" y="1871928"/>
            <a:ext cx="346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A24597-787D-B003-A7FE-BC7973641F81}"/>
              </a:ext>
            </a:extLst>
          </p:cNvPr>
          <p:cNvSpPr txBox="1"/>
          <p:nvPr/>
        </p:nvSpPr>
        <p:spPr>
          <a:xfrm>
            <a:off x="449989" y="2347416"/>
            <a:ext cx="2889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153A77-E69A-F24B-4210-A0F1EB4E314F}"/>
              </a:ext>
            </a:extLst>
          </p:cNvPr>
          <p:cNvSpPr txBox="1"/>
          <p:nvPr/>
        </p:nvSpPr>
        <p:spPr>
          <a:xfrm>
            <a:off x="449989" y="2822904"/>
            <a:ext cx="3393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ED82D2-7207-4529-E75F-6A7E7CA2CDDB}"/>
              </a:ext>
            </a:extLst>
          </p:cNvPr>
          <p:cNvSpPr txBox="1"/>
          <p:nvPr/>
        </p:nvSpPr>
        <p:spPr>
          <a:xfrm>
            <a:off x="449989" y="3298392"/>
            <a:ext cx="2207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CAC891-235D-3142-46BD-FD81323BC495}"/>
              </a:ext>
            </a:extLst>
          </p:cNvPr>
          <p:cNvSpPr txBox="1"/>
          <p:nvPr/>
        </p:nvSpPr>
        <p:spPr>
          <a:xfrm>
            <a:off x="449989" y="3773880"/>
            <a:ext cx="644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，由勾股定理，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76001B2-5107-BC6E-AEBE-5509ED19D5C3}"/>
                  </a:ext>
                </a:extLst>
              </p:cNvPr>
              <p:cNvSpPr txBox="1"/>
              <p:nvPr/>
            </p:nvSpPr>
            <p:spPr>
              <a:xfrm>
                <a:off x="449989" y="4249368"/>
                <a:ext cx="477285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8" name="文本框 7" descr="{'rangeId': 31, 'mathAnswerShape': 1}">
                <a:extLst>
                  <a:ext uri="{FF2B5EF4-FFF2-40B4-BE49-F238E27FC236}">
                    <a16:creationId xmlns:a16="http://schemas.microsoft.com/office/drawing/2014/main" id="{276001B2-5107-BC6E-AEBE-5509ED19D5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49368"/>
                <a:ext cx="4772851" cy="630441"/>
              </a:xfrm>
              <a:prstGeom prst="rect">
                <a:avLst/>
              </a:prstGeom>
              <a:blipFill>
                <a:blip r:embed="rId3"/>
                <a:stretch>
                  <a:fillRect l="-2043" r="-1788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EE675F2-302C-6031-F27A-AF2035F036CE}"/>
              </a:ext>
            </a:extLst>
          </p:cNvPr>
          <p:cNvSpPr txBox="1"/>
          <p:nvPr/>
        </p:nvSpPr>
        <p:spPr>
          <a:xfrm>
            <a:off x="449989" y="4786197"/>
            <a:ext cx="431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D63D5E-0EE5-1071-B92D-0359DDCF9FCA}"/>
              </a:ext>
            </a:extLst>
          </p:cNvPr>
          <p:cNvSpPr txBox="1"/>
          <p:nvPr/>
        </p:nvSpPr>
        <p:spPr>
          <a:xfrm>
            <a:off x="449989" y="5261685"/>
            <a:ext cx="2102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2668" title="H_89.82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88288" y="1141134"/>
            <a:ext cx="2474595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2670"/>
          <p:cNvSpPr txBox="1"/>
          <p:nvPr/>
        </p:nvSpPr>
        <p:spPr>
          <a:xfrm>
            <a:off x="540000" y="922351"/>
            <a:ext cx="7207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7" name="yt_shape_12677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2676" name="yt_image_1267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79" name="yt_shape_12679"/>
          <p:cNvSpPr txBox="1"/>
          <p:nvPr/>
        </p:nvSpPr>
        <p:spPr>
          <a:xfrm>
            <a:off x="540000" y="334382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矩形是特殊的平行四边形，具有平行四边形的所有性质，它的特殊性就是四个角都是直角，对角线相等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70793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0" name="yt_shape_12610"/>
          <p:cNvSpPr txBox="1"/>
          <p:nvPr/>
        </p:nvSpPr>
        <p:spPr>
          <a:xfrm>
            <a:off x="540000" y="1166026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609" name="yt_image_12609" title="H_51.3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66026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12" name="yt_shape_12612"/>
          <p:cNvSpPr txBox="1"/>
          <p:nvPr/>
        </p:nvSpPr>
        <p:spPr>
          <a:xfrm>
            <a:off x="540000" y="1869323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矩形的定义</a:t>
            </a:r>
          </a:p>
        </p:txBody>
      </p:sp>
      <p:sp>
        <p:nvSpPr>
          <p:cNvPr id="12613" name="yt_shape_12613"/>
          <p:cNvSpPr txBox="1"/>
          <p:nvPr/>
        </p:nvSpPr>
        <p:spPr>
          <a:xfrm>
            <a:off x="540000" y="2373633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下列说法中，正确的是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14" name="yt_table_1261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742654"/>
              </p:ext>
            </p:extLst>
          </p:nvPr>
        </p:nvGraphicFramePr>
        <p:xfrm>
          <a:off x="540000" y="2852936"/>
          <a:ext cx="5445125" cy="1901952"/>
        </p:xfrm>
        <a:graphic>
          <a:graphicData uri="http://schemas.openxmlformats.org/drawingml/2006/table">
            <a:tbl>
              <a:tblPr/>
              <a:tblGrid>
                <a:gridCol w="5445125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平行四边形是矩形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矩形不一定是平行四边形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有一个角是直角的四边形是矩形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平行四边形具有的性质矩形都具有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</a:tbl>
          </a:graphicData>
        </a:graphic>
      </p:graphicFrame>
      <p:pic>
        <p:nvPicPr>
          <p:cNvPr id="3" name="yt_shape_1698822175675" title="H_28.801733">
            <a:extLst>
              <a:ext uri="{FF2B5EF4-FFF2-40B4-BE49-F238E27FC236}">
                <a16:creationId xmlns:a16="http://schemas.microsoft.com/office/drawing/2014/main" id="{8A88E7E7-4EC2-9957-15A1-D233646F2B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1100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43AB4B-6CEF-B62B-76C9-C629D60A6D85}"/>
              </a:ext>
            </a:extLst>
          </p:cNvPr>
          <p:cNvSpPr txBox="1"/>
          <p:nvPr/>
        </p:nvSpPr>
        <p:spPr>
          <a:xfrm>
            <a:off x="4336189" y="232682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616"/>
          <p:cNvSpPr txBox="1"/>
          <p:nvPr/>
        </p:nvSpPr>
        <p:spPr>
          <a:xfrm>
            <a:off x="540000" y="4869450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矩形有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两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条对称轴，通过对边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中点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的直线是他的对称轴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73A9E82-D926-3502-C6D4-3CCF619A6AD6}"/>
              </a:ext>
            </a:extLst>
          </p:cNvPr>
          <p:cNvSpPr txBox="1"/>
          <p:nvPr/>
        </p:nvSpPr>
        <p:spPr>
          <a:xfrm>
            <a:off x="1897789" y="482264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2ABA3C4-A827-EEE4-B726-6319C7C952F2}"/>
              </a:ext>
            </a:extLst>
          </p:cNvPr>
          <p:cNvSpPr txBox="1"/>
          <p:nvPr/>
        </p:nvSpPr>
        <p:spPr>
          <a:xfrm>
            <a:off x="5555389" y="482264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7" name="yt_shape_12617"/>
          <p:cNvSpPr txBox="1"/>
          <p:nvPr/>
        </p:nvSpPr>
        <p:spPr>
          <a:xfrm>
            <a:off x="540000" y="983258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矩形的性质</a:t>
            </a:r>
          </a:p>
        </p:txBody>
      </p:sp>
      <p:sp>
        <p:nvSpPr>
          <p:cNvPr id="12618" name="yt_shape_12618"/>
          <p:cNvSpPr txBox="1"/>
          <p:nvPr/>
        </p:nvSpPr>
        <p:spPr>
          <a:xfrm>
            <a:off x="540119" y="1487568"/>
            <a:ext cx="1182057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如图，一个矩形纸片，剪去部分后得到一个三角形，则图中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的度数是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22" name="yt_table_1262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524837"/>
              </p:ext>
            </p:extLst>
          </p:nvPr>
        </p:nvGraphicFramePr>
        <p:xfrm>
          <a:off x="540000" y="2121606"/>
          <a:ext cx="3700780" cy="950976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</a:tbl>
          </a:graphicData>
        </a:graphic>
      </p:graphicFrame>
      <p:grpSp>
        <p:nvGrpSpPr>
          <p:cNvPr id="12619" name="yt_shape_12619_skip" title="H_103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5111" y="2132833"/>
            <a:ext cx="2084832" cy="1317258"/>
            <a:chOff x="0" y="0"/>
            <a:chExt cx="2084832" cy="1317258"/>
          </a:xfrm>
        </p:grpSpPr>
        <p:pic>
          <p:nvPicPr>
            <p:cNvPr id="2" name="yt_image_1261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84832" cy="921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1" name="yt_shape_12621"/>
            <p:cNvSpPr txBox="1"/>
            <p:nvPr/>
          </p:nvSpPr>
          <p:spPr>
            <a:xfrm>
              <a:off x="509135" y="9572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75737">
            <a:extLst>
              <a:ext uri="{FF2B5EF4-FFF2-40B4-BE49-F238E27FC236}">
                <a16:creationId xmlns:a16="http://schemas.microsoft.com/office/drawing/2014/main" id="{A1FC3335-B515-B8CD-905E-45B05B7B05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2493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5F36272-2E23-C9E2-17FB-8C914C1FCDEF}"/>
              </a:ext>
            </a:extLst>
          </p:cNvPr>
          <p:cNvSpPr txBox="1"/>
          <p:nvPr/>
        </p:nvSpPr>
        <p:spPr>
          <a:xfrm>
            <a:off x="10992544" y="14367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2624"/>
          <p:cNvSpPr txBox="1"/>
          <p:nvPr/>
        </p:nvSpPr>
        <p:spPr>
          <a:xfrm>
            <a:off x="540119" y="37064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新乡七中单元卷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的直线交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，则图中阴影部分的面积为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1" name="yt_shape_12625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46496" y="4797152"/>
            <a:ext cx="1914525" cy="1744740"/>
            <a:chOff x="0" y="0"/>
            <a:chExt cx="1914525" cy="1744740"/>
          </a:xfrm>
        </p:grpSpPr>
        <p:pic>
          <p:nvPicPr>
            <p:cNvPr id="12" name="yt_image_12625">
              <a:extLst>
                <a:ext uri="">
  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14525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2627"/>
            <p:cNvSpPr txBox="1"/>
            <p:nvPr/>
          </p:nvSpPr>
          <p:spPr>
            <a:xfrm>
              <a:off x="423981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586BAA19-B5DE-7D4F-8C2F-1EA8900E37F5}"/>
              </a:ext>
            </a:extLst>
          </p:cNvPr>
          <p:cNvSpPr txBox="1"/>
          <p:nvPr/>
        </p:nvSpPr>
        <p:spPr>
          <a:xfrm>
            <a:off x="9646496" y="413515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475FA47-B16F-F0C5-EB21-455AE51E0D7C}"/>
              </a:ext>
            </a:extLst>
          </p:cNvPr>
          <p:cNvSpPr txBox="1"/>
          <p:nvPr/>
        </p:nvSpPr>
        <p:spPr>
          <a:xfrm>
            <a:off x="449989" y="3089620"/>
            <a:ext cx="8362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722706-6E00-3ECB-5299-5F6C3B8D0267}"/>
              </a:ext>
            </a:extLst>
          </p:cNvPr>
          <p:cNvSpPr txBox="1"/>
          <p:nvPr/>
        </p:nvSpPr>
        <p:spPr>
          <a:xfrm>
            <a:off x="449989" y="3565108"/>
            <a:ext cx="2326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43F002-F751-BA65-DACD-AF8D48390082}"/>
              </a:ext>
            </a:extLst>
          </p:cNvPr>
          <p:cNvSpPr txBox="1"/>
          <p:nvPr/>
        </p:nvSpPr>
        <p:spPr>
          <a:xfrm>
            <a:off x="449989" y="4040596"/>
            <a:ext cx="5041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分别是边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305992-A8BC-85FD-C8D7-64E9D02C8F28}"/>
              </a:ext>
            </a:extLst>
          </p:cNvPr>
          <p:cNvSpPr txBox="1"/>
          <p:nvPr/>
        </p:nvSpPr>
        <p:spPr>
          <a:xfrm>
            <a:off x="449989" y="4516084"/>
            <a:ext cx="162096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5B7F971-2C43-E515-0217-810A774CCD77}"/>
                  </a:ext>
                </a:extLst>
              </p:cNvPr>
              <p:cNvSpPr txBox="1"/>
              <p:nvPr/>
            </p:nvSpPr>
            <p:spPr>
              <a:xfrm>
                <a:off x="449989" y="4653136"/>
                <a:ext cx="5096510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5B7F971-2C43-E515-0217-810A774CCD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53136"/>
                <a:ext cx="5096510" cy="1611643"/>
              </a:xfrm>
              <a:prstGeom prst="rect">
                <a:avLst/>
              </a:prstGeom>
              <a:blipFill>
                <a:blip r:embed="rId2"/>
                <a:stretch>
                  <a:fillRect l="-19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24AE143-A122-B528-FCBD-F8A35AC8EB5B}"/>
              </a:ext>
            </a:extLst>
          </p:cNvPr>
          <p:cNvSpPr txBox="1"/>
          <p:nvPr/>
        </p:nvSpPr>
        <p:spPr>
          <a:xfrm>
            <a:off x="449989" y="6171167"/>
            <a:ext cx="405479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628"/>
          <p:cNvSpPr txBox="1"/>
          <p:nvPr/>
        </p:nvSpPr>
        <p:spPr>
          <a:xfrm>
            <a:off x="540000" y="-7701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0" name="yt_shape_12629"/>
          <p:cNvSpPr txBox="1"/>
          <p:nvPr/>
        </p:nvSpPr>
        <p:spPr>
          <a:xfrm>
            <a:off x="540000" y="856319"/>
            <a:ext cx="1055256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</a:p>
        </p:txBody>
      </p:sp>
      <p:pic>
        <p:nvPicPr>
          <p:cNvPr id="11" name="yt_image_12630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0167" y="1556792"/>
            <a:ext cx="1891665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2632"/>
          <p:cNvSpPr txBox="1"/>
          <p:nvPr/>
        </p:nvSpPr>
        <p:spPr>
          <a:xfrm>
            <a:off x="540000" y="2644294"/>
            <a:ext cx="319279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6" name="yt_shape_12636"/>
          <p:cNvSpPr txBox="1"/>
          <p:nvPr/>
        </p:nvSpPr>
        <p:spPr>
          <a:xfrm>
            <a:off x="540000" y="2035646"/>
            <a:ext cx="607217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4C419D-F970-AA2C-21AA-FAAB2D155D10}"/>
              </a:ext>
            </a:extLst>
          </p:cNvPr>
          <p:cNvSpPr txBox="1"/>
          <p:nvPr/>
        </p:nvSpPr>
        <p:spPr>
          <a:xfrm>
            <a:off x="449989" y="1988840"/>
            <a:ext cx="61544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92DC8D-2F98-3256-F650-746A0C3E28FE}"/>
              </a:ext>
            </a:extLst>
          </p:cNvPr>
          <p:cNvSpPr txBox="1"/>
          <p:nvPr/>
        </p:nvSpPr>
        <p:spPr>
          <a:xfrm>
            <a:off x="449989" y="2464328"/>
            <a:ext cx="619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1701E7-7E73-24FB-3915-BB06B0B17645}"/>
              </a:ext>
            </a:extLst>
          </p:cNvPr>
          <p:cNvSpPr txBox="1"/>
          <p:nvPr/>
        </p:nvSpPr>
        <p:spPr>
          <a:xfrm>
            <a:off x="449989" y="2939817"/>
            <a:ext cx="162096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EF71B6-953B-D680-DA62-BA6D1F78B2E3}"/>
              </a:ext>
            </a:extLst>
          </p:cNvPr>
          <p:cNvSpPr txBox="1"/>
          <p:nvPr/>
        </p:nvSpPr>
        <p:spPr>
          <a:xfrm>
            <a:off x="449989" y="3415304"/>
            <a:ext cx="4083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633"/>
          <p:cNvSpPr txBox="1"/>
          <p:nvPr/>
        </p:nvSpPr>
        <p:spPr>
          <a:xfrm>
            <a:off x="540000" y="1427986"/>
            <a:ext cx="44034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pic>
        <p:nvPicPr>
          <p:cNvPr id="8" name="yt_image_12630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1556792"/>
            <a:ext cx="1891665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7" name="yt_shape_12637"/>
          <p:cNvSpPr txBox="1"/>
          <p:nvPr/>
        </p:nvSpPr>
        <p:spPr>
          <a:xfrm>
            <a:off x="540000" y="2904894"/>
            <a:ext cx="752449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对题意理解不透导致漏解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638" name="yt_shape_12638"/>
          <p:cNvSpPr txBox="1"/>
          <p:nvPr/>
        </p:nvSpPr>
        <p:spPr>
          <a:xfrm>
            <a:off x="540119" y="34044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矩形一个角的平分线分矩形一边为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两部分，则这个矩形的面积为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4cm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12cm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175819" title="H_28.801733">
            <a:extLst>
              <a:ext uri="{FF2B5EF4-FFF2-40B4-BE49-F238E27FC236}">
                <a16:creationId xmlns:a16="http://schemas.microsoft.com/office/drawing/2014/main" id="{CEF41E3E-3F6C-48D0-2230-E50EFABF2F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442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A36EAE-7207-9ED1-8D41-24E5F842C58A}"/>
              </a:ext>
            </a:extLst>
          </p:cNvPr>
          <p:cNvSpPr txBox="1"/>
          <p:nvPr/>
        </p:nvSpPr>
        <p:spPr>
          <a:xfrm>
            <a:off x="10870457" y="3357653"/>
            <a:ext cx="80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41B305-3E0D-4A67-5587-43D361E72A62}"/>
              </a:ext>
            </a:extLst>
          </p:cNvPr>
          <p:cNvSpPr txBox="1"/>
          <p:nvPr/>
        </p:nvSpPr>
        <p:spPr>
          <a:xfrm>
            <a:off x="450108" y="3833141"/>
            <a:ext cx="1567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0" name="yt_shape_12640"/>
          <p:cNvSpPr txBox="1"/>
          <p:nvPr/>
        </p:nvSpPr>
        <p:spPr>
          <a:xfrm>
            <a:off x="540000" y="1864318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639" name="yt_image_12639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64318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42" name="yt_shape_12642"/>
          <p:cNvSpPr txBox="1"/>
          <p:nvPr/>
        </p:nvSpPr>
        <p:spPr>
          <a:xfrm>
            <a:off x="540119" y="25504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如图，将矩形纸片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D.C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46" name="yt_table_1264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689348"/>
              </p:ext>
            </p:extLst>
          </p:nvPr>
        </p:nvGraphicFramePr>
        <p:xfrm>
          <a:off x="540000" y="3509908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</a:tbl>
          </a:graphicData>
        </a:graphic>
      </p:graphicFrame>
      <p:grpSp>
        <p:nvGrpSpPr>
          <p:cNvPr id="12643" name="yt_shape_12643_skip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1932" y="3509908"/>
            <a:ext cx="1717929" cy="1844181"/>
            <a:chOff x="0" y="0"/>
            <a:chExt cx="1717929" cy="1844181"/>
          </a:xfrm>
        </p:grpSpPr>
        <p:pic>
          <p:nvPicPr>
            <p:cNvPr id="2" name="yt_image_12643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17929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45" name="yt_shape_12645"/>
            <p:cNvSpPr txBox="1"/>
            <p:nvPr/>
          </p:nvSpPr>
          <p:spPr>
            <a:xfrm>
              <a:off x="325683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FA82858-9868-8AE4-D01C-D4DB69FD177E}"/>
              </a:ext>
            </a:extLst>
          </p:cNvPr>
          <p:cNvSpPr txBox="1"/>
          <p:nvPr/>
        </p:nvSpPr>
        <p:spPr>
          <a:xfrm>
            <a:off x="3040908" y="29791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48" name="yt_shape_12648"/>
              <p:cNvSpPr txBox="1"/>
              <p:nvPr/>
            </p:nvSpPr>
            <p:spPr>
              <a:xfrm>
                <a:off x="540119" y="1150612"/>
                <a:ext cx="11111999" cy="25626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出入相补原理是我国古代数学的重要成就之一，最早是由三国时期数学家刘徽创建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将一个几何图形，任意切成多块小图形，几何图形的总面积保持不变，等于所分割成的小图形的面积之和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是该原理的重要内容之一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如图，在矩形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，对角线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边上的一个动点，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，垂足分别为点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648" name="yt_shape_12648" descr="{&quot;rangeId&quot;:1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50612"/>
                <a:ext cx="11111999" cy="2562689"/>
              </a:xfrm>
              <a:prstGeom prst="rect">
                <a:avLst/>
              </a:prstGeom>
              <a:blipFill>
                <a:blip r:embed="rId2"/>
                <a:stretch>
                  <a:fillRect l="-1701" t="-2143" r="-1427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53" name="yt_shape_12653"/>
          <p:cNvSpPr txBox="1"/>
          <p:nvPr/>
        </p:nvSpPr>
        <p:spPr>
          <a:xfrm>
            <a:off x="540000" y="57447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50" name="yt_shape_12650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1285" y="3916453"/>
            <a:ext cx="2289429" cy="1777887"/>
            <a:chOff x="0" y="0"/>
            <a:chExt cx="2289429" cy="1777887"/>
          </a:xfrm>
        </p:grpSpPr>
        <p:pic>
          <p:nvPicPr>
            <p:cNvPr id="2" name="yt_image_12650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89429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2" name="yt_shape_12652"/>
            <p:cNvSpPr txBox="1"/>
            <p:nvPr/>
          </p:nvSpPr>
          <p:spPr>
            <a:xfrm>
              <a:off x="611433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212D2AF-1018-4630-2CE7-F031E7864409}"/>
                  </a:ext>
                </a:extLst>
              </p:cNvPr>
              <p:cNvSpPr txBox="1"/>
              <p:nvPr/>
            </p:nvSpPr>
            <p:spPr>
              <a:xfrm>
                <a:off x="7309696" y="2843451"/>
                <a:ext cx="742060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212D2AF-1018-4630-2CE7-F031E78644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9696" y="2843451"/>
                <a:ext cx="742060" cy="729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4" name="yt_shape_12654"/>
          <p:cNvSpPr txBox="1"/>
          <p:nvPr/>
        </p:nvSpPr>
        <p:spPr>
          <a:xfrm>
            <a:off x="540119" y="180773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如图，在平面直角坐标系中，点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为边作矩形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动点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同时出发，以每秒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个单位长度的速度沿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向终点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当移动时间为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秒时，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AC·EF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55" name="yt_image_12655" title="H_120.5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2058" y="3879792"/>
            <a:ext cx="3627882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BFD845-2B63-E5E0-A7BD-29B8ECB08F07}"/>
              </a:ext>
            </a:extLst>
          </p:cNvPr>
          <p:cNvSpPr txBox="1"/>
          <p:nvPr/>
        </p:nvSpPr>
        <p:spPr>
          <a:xfrm>
            <a:off x="1059708" y="318738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1896</Words>
  <Application>Microsoft Office PowerPoint</Application>
  <PresentationFormat>宽屏</PresentationFormat>
  <Paragraphs>137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2023-11-02T11:47:39Z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