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1" r:id="rId10"/>
    <p:sldId id="373" r:id="rId11"/>
    <p:sldId id="375" r:id="rId12"/>
    <p:sldId id="380" r:id="rId13"/>
    <p:sldId id="376" r:id="rId14"/>
    <p:sldId id="382" r:id="rId15"/>
    <p:sldId id="37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930" y="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000" y="304595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21" name="yt_image_1232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4595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4" name="yt_shape_12324"/>
          <p:cNvSpPr txBox="1"/>
          <p:nvPr/>
        </p:nvSpPr>
        <p:spPr>
          <a:xfrm>
            <a:off x="540000" y="3743533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AE33EC-7EA7-BA62-4E24-CD6401C5A1C8}"/>
              </a:ext>
            </a:extLst>
          </p:cNvPr>
          <p:cNvSpPr txBox="1"/>
          <p:nvPr/>
        </p:nvSpPr>
        <p:spPr>
          <a:xfrm>
            <a:off x="1669189" y="369672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4" name="yt_shape_12374"/>
          <p:cNvSpPr txBox="1"/>
          <p:nvPr/>
        </p:nvSpPr>
        <p:spPr>
          <a:xfrm>
            <a:off x="540120" y="10882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龙岩市中考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75" name="yt_image_12375" title="H_100.6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834729"/>
            <a:ext cx="195338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7" name="yt_shape_12377"/>
          <p:cNvSpPr txBox="1"/>
          <p:nvPr/>
        </p:nvSpPr>
        <p:spPr>
          <a:xfrm>
            <a:off x="540119" y="20243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给出以下条件：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，请你从中选取两个条件证明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E99EE-CAE3-D855-6071-0158B03F72FE}"/>
              </a:ext>
            </a:extLst>
          </p:cNvPr>
          <p:cNvSpPr txBox="1"/>
          <p:nvPr/>
        </p:nvSpPr>
        <p:spPr>
          <a:xfrm>
            <a:off x="449989" y="3032483"/>
            <a:ext cx="703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解：选取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，证明：在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3AA25E-FD0D-DF04-84B5-0A15502FA9FD}"/>
                  </a:ext>
                </a:extLst>
              </p:cNvPr>
              <p:cNvSpPr txBox="1"/>
              <p:nvPr/>
            </p:nvSpPr>
            <p:spPr>
              <a:xfrm>
                <a:off x="449989" y="3176499"/>
                <a:ext cx="25711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3AA25E-FD0D-DF04-84B5-0A15502FA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6499"/>
                <a:ext cx="2571179" cy="1611643"/>
              </a:xfrm>
              <a:prstGeom prst="rect">
                <a:avLst/>
              </a:prstGeom>
              <a:blipFill>
                <a:blip r:embed="rId3"/>
                <a:stretch>
                  <a:fillRect l="-3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6BA1422-4BC7-F603-647F-4DA84AD68A40}"/>
              </a:ext>
            </a:extLst>
          </p:cNvPr>
          <p:cNvSpPr txBox="1"/>
          <p:nvPr/>
        </p:nvSpPr>
        <p:spPr>
          <a:xfrm>
            <a:off x="449989" y="4760675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5A83DB-5607-51B3-7283-AF3FA5ECC41F}"/>
              </a:ext>
            </a:extLst>
          </p:cNvPr>
          <p:cNvSpPr txBox="1"/>
          <p:nvPr/>
        </p:nvSpPr>
        <p:spPr>
          <a:xfrm>
            <a:off x="449989" y="523616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，证明略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79" name="yt_shape_12379"/>
              <p:cNvSpPr txBox="1"/>
              <p:nvPr/>
            </p:nvSpPr>
            <p:spPr>
              <a:xfrm>
                <a:off x="540000" y="1187920"/>
                <a:ext cx="6926576" cy="2012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解：选取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，证明：在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2379" name="yt_shape_12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7920"/>
                <a:ext cx="6926576" cy="2012987"/>
              </a:xfrm>
              <a:prstGeom prst="rect">
                <a:avLst/>
              </a:prstGeom>
              <a:blipFill>
                <a:blip r:embed="rId2"/>
                <a:stretch>
                  <a:fillRect l="-2729" t="-2727" r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4361C2B-4C4A-4340-98AD-39EAD60D6C2F}"/>
              </a:ext>
            </a:extLst>
          </p:cNvPr>
          <p:cNvSpPr txBox="1"/>
          <p:nvPr/>
        </p:nvSpPr>
        <p:spPr>
          <a:xfrm>
            <a:off x="449989" y="2161887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DF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9F04B8-B408-2F64-DDF4-026B7EBEC57F}"/>
              </a:ext>
            </a:extLst>
          </p:cNvPr>
          <p:cNvSpPr txBox="1"/>
          <p:nvPr/>
        </p:nvSpPr>
        <p:spPr>
          <a:xfrm>
            <a:off x="449989" y="2637375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59D852-5E32-EE28-D3DC-D00A8923E4A2}"/>
              </a:ext>
            </a:extLst>
          </p:cNvPr>
          <p:cNvSpPr txBox="1"/>
          <p:nvPr/>
        </p:nvSpPr>
        <p:spPr>
          <a:xfrm>
            <a:off x="449989" y="3112863"/>
            <a:ext cx="652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EFC407-0AC5-9958-CC05-4D154CDC297A}"/>
              </a:ext>
            </a:extLst>
          </p:cNvPr>
          <p:cNvSpPr txBox="1"/>
          <p:nvPr/>
        </p:nvSpPr>
        <p:spPr>
          <a:xfrm>
            <a:off x="449989" y="3588351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377"/>
          <p:cNvSpPr txBox="1"/>
          <p:nvPr/>
        </p:nvSpPr>
        <p:spPr>
          <a:xfrm>
            <a:off x="540119" y="11879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的条件中你所选条件的前提下，添加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2375" title="H_100.6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2420888"/>
            <a:ext cx="195338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000" y="76470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83" name="yt_image_1238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6" name="yt_shape_12386"/>
          <p:cNvSpPr txBox="1"/>
          <p:nvPr/>
        </p:nvSpPr>
        <p:spPr>
          <a:xfrm>
            <a:off x="540120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所在的直线上，过点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2387" name="yt_image_12387" title="H_133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71464"/>
          <a:stretch/>
        </p:blipFill>
        <p:spPr bwMode="auto">
          <a:xfrm>
            <a:off x="10128448" y="2574086"/>
            <a:ext cx="1368152" cy="246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9" name="yt_shape_12389"/>
          <p:cNvSpPr txBox="1"/>
          <p:nvPr/>
        </p:nvSpPr>
        <p:spPr>
          <a:xfrm>
            <a:off x="540119" y="244644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4A4E9A-E980-2897-E31B-968E438838D2}"/>
              </a:ext>
            </a:extLst>
          </p:cNvPr>
          <p:cNvSpPr txBox="1"/>
          <p:nvPr/>
        </p:nvSpPr>
        <p:spPr>
          <a:xfrm>
            <a:off x="449989" y="2852572"/>
            <a:ext cx="502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E7D6B0-9723-F39C-7314-CD3AFB4CF788}"/>
              </a:ext>
            </a:extLst>
          </p:cNvPr>
          <p:cNvSpPr txBox="1"/>
          <p:nvPr/>
        </p:nvSpPr>
        <p:spPr>
          <a:xfrm>
            <a:off x="449989" y="3328060"/>
            <a:ext cx="611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092C97-BEDF-72AE-491F-8688219A3ED2}"/>
              </a:ext>
            </a:extLst>
          </p:cNvPr>
          <p:cNvSpPr txBox="1"/>
          <p:nvPr/>
        </p:nvSpPr>
        <p:spPr>
          <a:xfrm>
            <a:off x="449989" y="3803548"/>
            <a:ext cx="16384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C42027-7379-47CD-CB16-89C2B30F9A38}"/>
              </a:ext>
            </a:extLst>
          </p:cNvPr>
          <p:cNvSpPr txBox="1"/>
          <p:nvPr/>
        </p:nvSpPr>
        <p:spPr>
          <a:xfrm>
            <a:off x="449989" y="4279036"/>
            <a:ext cx="224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9A3AF1-66BE-D8CA-1056-A8A41011DE81}"/>
              </a:ext>
            </a:extLst>
          </p:cNvPr>
          <p:cNvSpPr txBox="1"/>
          <p:nvPr/>
        </p:nvSpPr>
        <p:spPr>
          <a:xfrm>
            <a:off x="449989" y="4754524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F3207A-DEFD-1150-80CD-EF5B63561728}"/>
              </a:ext>
            </a:extLst>
          </p:cNvPr>
          <p:cNvSpPr txBox="1"/>
          <p:nvPr/>
        </p:nvSpPr>
        <p:spPr>
          <a:xfrm>
            <a:off x="449989" y="5230012"/>
            <a:ext cx="250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E0527C-586D-CD3C-7C8E-F1A83BF3B25E}"/>
              </a:ext>
            </a:extLst>
          </p:cNvPr>
          <p:cNvSpPr txBox="1"/>
          <p:nvPr/>
        </p:nvSpPr>
        <p:spPr>
          <a:xfrm>
            <a:off x="449989" y="570550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B09EF1E-A5D7-30DD-C8FC-A90E2C442169}"/>
              </a:ext>
            </a:extLst>
          </p:cNvPr>
          <p:cNvSpPr txBox="1"/>
          <p:nvPr/>
        </p:nvSpPr>
        <p:spPr>
          <a:xfrm>
            <a:off x="449989" y="6180988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2" name="yt_shape_12392"/>
          <p:cNvSpPr txBox="1"/>
          <p:nvPr/>
        </p:nvSpPr>
        <p:spPr>
          <a:xfrm>
            <a:off x="540000" y="900000"/>
            <a:ext cx="599523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AF.</a:t>
            </a:r>
            <a:r>
              <a:rPr lang="zh-CN" altLang="zh-CN" sz="100" b="0" i="0" u="none" dirty="0" smtClean="0">
                <a:noFill/>
                <a:effectLst/>
                <a:latin typeface="白正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8C6DAB-1BEB-0E91-6AB8-0DB1AFCDF8C5}"/>
              </a:ext>
            </a:extLst>
          </p:cNvPr>
          <p:cNvSpPr txBox="1"/>
          <p:nvPr/>
        </p:nvSpPr>
        <p:spPr>
          <a:xfrm>
            <a:off x="449989" y="2027216"/>
            <a:ext cx="553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的延长线上时，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7E5A46-A266-420F-49B6-3C6A1DF38853}"/>
              </a:ext>
            </a:extLst>
          </p:cNvPr>
          <p:cNvSpPr txBox="1"/>
          <p:nvPr/>
        </p:nvSpPr>
        <p:spPr>
          <a:xfrm>
            <a:off x="449989" y="2502704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927503-4322-C744-96C3-885083817932}"/>
              </a:ext>
            </a:extLst>
          </p:cNvPr>
          <p:cNvSpPr txBox="1"/>
          <p:nvPr/>
        </p:nvSpPr>
        <p:spPr>
          <a:xfrm>
            <a:off x="449989" y="2978192"/>
            <a:ext cx="476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的反向延长线上时，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66B401-CE77-0538-A493-BA27D88E5561}"/>
              </a:ext>
            </a:extLst>
          </p:cNvPr>
          <p:cNvSpPr txBox="1"/>
          <p:nvPr/>
        </p:nvSpPr>
        <p:spPr>
          <a:xfrm>
            <a:off x="449989" y="3453680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389"/>
          <p:cNvSpPr txBox="1"/>
          <p:nvPr/>
        </p:nvSpPr>
        <p:spPr>
          <a:xfrm>
            <a:off x="540119" y="10699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；当点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的反向延长线上时，如图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请分别写出图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之间的数量关系，不需要证明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F6E1D6-99DE-A75E-ACE6-8BC8FFE2E251}"/>
              </a:ext>
            </a:extLst>
          </p:cNvPr>
          <p:cNvSpPr txBox="1"/>
          <p:nvPr/>
        </p:nvSpPr>
        <p:spPr>
          <a:xfrm>
            <a:off x="5036995" y="396726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yt_image_12387" title="H_133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6341"/>
          <a:stretch/>
        </p:blipFill>
        <p:spPr bwMode="auto">
          <a:xfrm>
            <a:off x="8904312" y="2311766"/>
            <a:ext cx="2416314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yt_shape_12389"/>
          <p:cNvSpPr txBox="1"/>
          <p:nvPr/>
        </p:nvSpPr>
        <p:spPr>
          <a:xfrm>
            <a:off x="553418" y="408060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072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394" name="yt_image_123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7" name="yt_shape_12397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对角线互相平分的四边形是平行四边形，定理的关键词表达要准确，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对角线互相平分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不能说成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对角线平分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yt_shape_12326"/>
          <p:cNvSpPr txBox="1"/>
          <p:nvPr/>
        </p:nvSpPr>
        <p:spPr>
          <a:xfrm>
            <a:off x="540000" y="1574712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25" name="yt_image_12325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471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8" name="yt_shape_12328"/>
          <p:cNvSpPr txBox="1"/>
          <p:nvPr/>
        </p:nvSpPr>
        <p:spPr>
          <a:xfrm>
            <a:off x="540000" y="2278009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对角线互相平分的四边形是平行四边形</a:t>
            </a:r>
          </a:p>
        </p:txBody>
      </p:sp>
      <p:sp>
        <p:nvSpPr>
          <p:cNvPr id="12329" name="yt_shape_12329"/>
          <p:cNvSpPr txBox="1"/>
          <p:nvPr/>
        </p:nvSpPr>
        <p:spPr>
          <a:xfrm>
            <a:off x="540120" y="2782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，下列四组条件中，一定能判定四边形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0" name="yt_table_123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876681"/>
              </p:ext>
            </p:extLst>
          </p:nvPr>
        </p:nvGraphicFramePr>
        <p:xfrm>
          <a:off x="540000" y="3741754"/>
          <a:ext cx="3508375" cy="1901952"/>
        </p:xfrm>
        <a:graphic>
          <a:graphicData uri="http://schemas.openxmlformats.org/drawingml/2006/table">
            <a:tbl>
              <a:tblPr/>
              <a:tblGrid>
                <a:gridCol w="3508375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3" name="yt_shape_1698822143509" title="H_28.801733">
            <a:extLst>
              <a:ext uri="{FF2B5EF4-FFF2-40B4-BE49-F238E27FC236}">
                <a16:creationId xmlns:a16="http://schemas.microsoft.com/office/drawing/2014/main" id="{C62EBE81-50B6-7261-B782-66FBA84B73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968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75363F-ED73-97A5-BA70-C61C476EB9B8}"/>
              </a:ext>
            </a:extLst>
          </p:cNvPr>
          <p:cNvSpPr txBox="1"/>
          <p:nvPr/>
        </p:nvSpPr>
        <p:spPr>
          <a:xfrm>
            <a:off x="4345834" y="32110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2" name="yt_shape_12332"/>
          <p:cNvSpPr txBox="1"/>
          <p:nvPr/>
        </p:nvSpPr>
        <p:spPr>
          <a:xfrm>
            <a:off x="540120" y="21785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，下列条件能判定这个四边形是平行四边形的是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3" name="yt_table_123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320824"/>
              </p:ext>
            </p:extLst>
          </p:nvPr>
        </p:nvGraphicFramePr>
        <p:xfrm>
          <a:off x="540000" y="3137951"/>
          <a:ext cx="5354638" cy="1901952"/>
        </p:xfrm>
        <a:graphic>
          <a:graphicData uri="http://schemas.openxmlformats.org/drawingml/2006/table">
            <a:tbl>
              <a:tblPr/>
              <a:tblGrid>
                <a:gridCol w="5354638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D5E796F-7C82-BEA4-F658-FAD36C72F8AA}"/>
              </a:ext>
            </a:extLst>
          </p:cNvPr>
          <p:cNvSpPr txBox="1"/>
          <p:nvPr/>
        </p:nvSpPr>
        <p:spPr>
          <a:xfrm>
            <a:off x="2888509" y="26071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40119" y="17895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是相交的两条线段，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的交点，也是它们的中点，当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，所得到的四边形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始终为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39" name="yt_shape_12339"/>
          <p:cNvSpPr txBox="1"/>
          <p:nvPr/>
        </p:nvSpPr>
        <p:spPr>
          <a:xfrm>
            <a:off x="540000" y="5105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36" name="yt_shape_12336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9588" y="3381492"/>
            <a:ext cx="2012823" cy="1673874"/>
            <a:chOff x="0" y="0"/>
            <a:chExt cx="2012823" cy="1673874"/>
          </a:xfrm>
        </p:grpSpPr>
        <p:pic>
          <p:nvPicPr>
            <p:cNvPr id="2" name="yt_image_123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282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8" name="yt_shape_12338"/>
            <p:cNvSpPr txBox="1"/>
            <p:nvPr/>
          </p:nvSpPr>
          <p:spPr>
            <a:xfrm>
              <a:off x="47313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936524-E5BB-EBAC-736B-476BD4D3ED41}"/>
              </a:ext>
            </a:extLst>
          </p:cNvPr>
          <p:cNvSpPr txBox="1"/>
          <p:nvPr/>
        </p:nvSpPr>
        <p:spPr>
          <a:xfrm>
            <a:off x="1669308" y="269373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119" y="2095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的中线，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至点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44" name="yt_shape_12344"/>
          <p:cNvSpPr txBox="1"/>
          <p:nvPr/>
        </p:nvSpPr>
        <p:spPr>
          <a:xfrm>
            <a:off x="540000" y="48000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41" name="yt_shape_12341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6995" y="3207135"/>
            <a:ext cx="2358009" cy="1542429"/>
            <a:chOff x="0" y="0"/>
            <a:chExt cx="2358009" cy="1542429"/>
          </a:xfrm>
        </p:grpSpPr>
        <p:pic>
          <p:nvPicPr>
            <p:cNvPr id="2" name="yt_image_123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8009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3" name="yt_shape_12343"/>
            <p:cNvSpPr txBox="1"/>
            <p:nvPr/>
          </p:nvSpPr>
          <p:spPr>
            <a:xfrm>
              <a:off x="645723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D5D474-A232-2C84-1FE7-124330C994C2}"/>
              </a:ext>
            </a:extLst>
          </p:cNvPr>
          <p:cNvSpPr txBox="1"/>
          <p:nvPr/>
        </p:nvSpPr>
        <p:spPr>
          <a:xfrm>
            <a:off x="5393583" y="252401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5" name="yt_shape_12345"/>
          <p:cNvSpPr txBox="1"/>
          <p:nvPr/>
        </p:nvSpPr>
        <p:spPr>
          <a:xfrm>
            <a:off x="540120" y="9490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46" name="yt_image_12346" title="H_136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1988840"/>
            <a:ext cx="2234376" cy="136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48"/>
          <p:cNvSpPr txBox="1"/>
          <p:nvPr/>
        </p:nvSpPr>
        <p:spPr>
          <a:xfrm>
            <a:off x="540000" y="1906715"/>
            <a:ext cx="424154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证明：连结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6" name="yt_image_12349" title="H_95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5666" y="3797181"/>
            <a:ext cx="219913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5767EE9-4223-E585-C752-897C80C012BD}"/>
              </a:ext>
            </a:extLst>
          </p:cNvPr>
          <p:cNvSpPr txBox="1"/>
          <p:nvPr/>
        </p:nvSpPr>
        <p:spPr>
          <a:xfrm>
            <a:off x="449989" y="1859909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CF5486-CD74-AC34-E73D-DD4825E4978E}"/>
              </a:ext>
            </a:extLst>
          </p:cNvPr>
          <p:cNvSpPr txBox="1"/>
          <p:nvPr/>
        </p:nvSpPr>
        <p:spPr>
          <a:xfrm>
            <a:off x="449989" y="2335397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0BB09A-4885-7C4D-D6FB-59A09558CAA6}"/>
              </a:ext>
            </a:extLst>
          </p:cNvPr>
          <p:cNvSpPr txBox="1"/>
          <p:nvPr/>
        </p:nvSpPr>
        <p:spPr>
          <a:xfrm>
            <a:off x="449989" y="2810885"/>
            <a:ext cx="320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3F6910-A283-8F1F-3E3A-D2BA86238FEB}"/>
              </a:ext>
            </a:extLst>
          </p:cNvPr>
          <p:cNvSpPr txBox="1"/>
          <p:nvPr/>
        </p:nvSpPr>
        <p:spPr>
          <a:xfrm>
            <a:off x="449989" y="3286373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ED49FF-1F9D-E58A-99C9-A47E7D659BB3}"/>
              </a:ext>
            </a:extLst>
          </p:cNvPr>
          <p:cNvSpPr txBox="1"/>
          <p:nvPr/>
        </p:nvSpPr>
        <p:spPr>
          <a:xfrm>
            <a:off x="449989" y="3761861"/>
            <a:ext cx="166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3D01A4-C243-89AE-08FA-3F13FDE263BD}"/>
              </a:ext>
            </a:extLst>
          </p:cNvPr>
          <p:cNvSpPr txBox="1"/>
          <p:nvPr/>
        </p:nvSpPr>
        <p:spPr>
          <a:xfrm>
            <a:off x="449989" y="4237349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119" y="7339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广元外国语学校单元卷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BC.</a:t>
            </a:r>
          </a:p>
        </p:txBody>
      </p:sp>
      <p:pic>
        <p:nvPicPr>
          <p:cNvPr id="12353" name="yt_image_12353" title="H_98.0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989744"/>
            <a:ext cx="1809369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5" name="yt_shape_12355"/>
          <p:cNvSpPr txBox="1"/>
          <p:nvPr/>
        </p:nvSpPr>
        <p:spPr>
          <a:xfrm>
            <a:off x="540000" y="1618942"/>
            <a:ext cx="56265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746A9E-719D-6B21-5E3B-4BE35EBC5203}"/>
              </a:ext>
            </a:extLst>
          </p:cNvPr>
          <p:cNvSpPr txBox="1"/>
          <p:nvPr/>
        </p:nvSpPr>
        <p:spPr>
          <a:xfrm>
            <a:off x="449989" y="1958489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E0C01D-3355-D99A-91E1-D4B3019CDD78}"/>
              </a:ext>
            </a:extLst>
          </p:cNvPr>
          <p:cNvSpPr txBox="1"/>
          <p:nvPr/>
        </p:nvSpPr>
        <p:spPr>
          <a:xfrm>
            <a:off x="449989" y="2348880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7DFA29-BE58-B89F-2C68-EBE9D945AAAD}"/>
              </a:ext>
            </a:extLst>
          </p:cNvPr>
          <p:cNvSpPr txBox="1"/>
          <p:nvPr/>
        </p:nvSpPr>
        <p:spPr>
          <a:xfrm>
            <a:off x="449989" y="2708920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6548C3-498F-35F7-D2C5-6D0538D56D61}"/>
              </a:ext>
            </a:extLst>
          </p:cNvPr>
          <p:cNvSpPr txBox="1"/>
          <p:nvPr/>
        </p:nvSpPr>
        <p:spPr>
          <a:xfrm>
            <a:off x="449989" y="3068960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7C0607-05CA-5591-A438-F594DC0CAB4C}"/>
              </a:ext>
            </a:extLst>
          </p:cNvPr>
          <p:cNvSpPr txBox="1"/>
          <p:nvPr/>
        </p:nvSpPr>
        <p:spPr>
          <a:xfrm>
            <a:off x="449989" y="3429000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00F7729-6143-31E4-A2EB-90E78F7E8707}"/>
                  </a:ext>
                </a:extLst>
              </p:cNvPr>
              <p:cNvSpPr txBox="1"/>
              <p:nvPr/>
            </p:nvSpPr>
            <p:spPr>
              <a:xfrm>
                <a:off x="449989" y="3501008"/>
                <a:ext cx="25711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00F7729-6143-31E4-A2EB-90E78F7E8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1008"/>
                <a:ext cx="2571179" cy="1611643"/>
              </a:xfrm>
              <a:prstGeom prst="rect">
                <a:avLst/>
              </a:prstGeom>
              <a:blipFill>
                <a:blip r:embed="rId3"/>
                <a:stretch>
                  <a:fillRect l="-3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61C9F53-110F-A497-86AC-3E17D5395666}"/>
              </a:ext>
            </a:extLst>
          </p:cNvPr>
          <p:cNvSpPr txBox="1"/>
          <p:nvPr/>
        </p:nvSpPr>
        <p:spPr>
          <a:xfrm>
            <a:off x="449989" y="5013176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996BF4-2966-14DD-BE6D-FA7209C628BF}"/>
              </a:ext>
            </a:extLst>
          </p:cNvPr>
          <p:cNvSpPr txBox="1"/>
          <p:nvPr/>
        </p:nvSpPr>
        <p:spPr>
          <a:xfrm>
            <a:off x="449989" y="5396528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F3C52B-724E-E69B-3971-3B179F0998F9}"/>
              </a:ext>
            </a:extLst>
          </p:cNvPr>
          <p:cNvSpPr txBox="1"/>
          <p:nvPr/>
        </p:nvSpPr>
        <p:spPr>
          <a:xfrm>
            <a:off x="449989" y="5808448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356"/>
          <p:cNvSpPr txBox="1"/>
          <p:nvPr/>
        </p:nvSpPr>
        <p:spPr>
          <a:xfrm>
            <a:off x="540000" y="6206672"/>
            <a:ext cx="8636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159E1C5-61B2-AF36-6131-FAF717A8AAFD}"/>
              </a:ext>
            </a:extLst>
          </p:cNvPr>
          <p:cNvSpPr txBox="1"/>
          <p:nvPr/>
        </p:nvSpPr>
        <p:spPr>
          <a:xfrm>
            <a:off x="8317639" y="61598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" name="yt_shape_12359"/>
          <p:cNvSpPr txBox="1"/>
          <p:nvPr/>
        </p:nvSpPr>
        <p:spPr>
          <a:xfrm>
            <a:off x="540000" y="1926583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混淆平行四边形的判定方法致判断错误</a:t>
            </a:r>
          </a:p>
        </p:txBody>
      </p:sp>
      <p:sp>
        <p:nvSpPr>
          <p:cNvPr id="12360" name="yt_shape_12360"/>
          <p:cNvSpPr txBox="1"/>
          <p:nvPr/>
        </p:nvSpPr>
        <p:spPr>
          <a:xfrm>
            <a:off x="540119" y="24308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是对角线上的两点，给出下列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其中不能判定四边形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4" name="yt_table_123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767669"/>
              </p:ext>
            </p:extLst>
          </p:nvPr>
        </p:nvGraphicFramePr>
        <p:xfrm>
          <a:off x="540000" y="387045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grpSp>
        <p:nvGrpSpPr>
          <p:cNvPr id="12361" name="yt_shape_12361_skip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1398" y="3870459"/>
            <a:ext cx="2098548" cy="1421271"/>
            <a:chOff x="0" y="0"/>
            <a:chExt cx="2098548" cy="1421271"/>
          </a:xfrm>
        </p:grpSpPr>
        <p:pic>
          <p:nvPicPr>
            <p:cNvPr id="2" name="yt_image_1236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8548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3" name="yt_shape_12363"/>
            <p:cNvSpPr txBox="1"/>
            <p:nvPr/>
          </p:nvSpPr>
          <p:spPr>
            <a:xfrm>
              <a:off x="515993" y="10612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43598">
            <a:extLst>
              <a:ext uri="{FF2B5EF4-FFF2-40B4-BE49-F238E27FC236}">
                <a16:creationId xmlns:a16="http://schemas.microsoft.com/office/drawing/2014/main" id="{C0D6ACEF-90CA-D5F4-3A1E-3A496A00A7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26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E0574F-4F4F-3CE8-6A38-7C92075F5DCF}"/>
              </a:ext>
            </a:extLst>
          </p:cNvPr>
          <p:cNvSpPr txBox="1"/>
          <p:nvPr/>
        </p:nvSpPr>
        <p:spPr>
          <a:xfrm>
            <a:off x="6715971" y="333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000" y="1288696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66" name="yt_image_123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8696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" name="yt_shape_12369"/>
          <p:cNvSpPr txBox="1"/>
          <p:nvPr/>
        </p:nvSpPr>
        <p:spPr>
          <a:xfrm>
            <a:off x="540119" y="197485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信阳九中单元卷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中，分别延长中线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，则下列说法：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三点不一定在同一条直线上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其中正确的说法是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373" name="yt_shape_12373"/>
          <p:cNvSpPr txBox="1"/>
          <p:nvPr/>
        </p:nvSpPr>
        <p:spPr>
          <a:xfrm>
            <a:off x="540000" y="56066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70" name="yt_shape_12370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99850" y="4046913"/>
            <a:ext cx="2392299" cy="1509282"/>
            <a:chOff x="0" y="0"/>
            <a:chExt cx="2392299" cy="1509282"/>
          </a:xfrm>
        </p:grpSpPr>
        <p:pic>
          <p:nvPicPr>
            <p:cNvPr id="2" name="yt_image_123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92299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2" name="yt_shape_12372"/>
            <p:cNvSpPr txBox="1"/>
            <p:nvPr/>
          </p:nvSpPr>
          <p:spPr>
            <a:xfrm>
              <a:off x="662868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FA161B-EEA7-060D-7382-BA3D2AE24A4A}"/>
              </a:ext>
            </a:extLst>
          </p:cNvPr>
          <p:cNvSpPr txBox="1"/>
          <p:nvPr/>
        </p:nvSpPr>
        <p:spPr>
          <a:xfrm>
            <a:off x="3193308" y="328498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1457</Words>
  <Application>Microsoft Office PowerPoint</Application>
  <PresentationFormat>宽屏</PresentationFormat>
  <Paragraphs>102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2023-11-02T11:31:49Z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