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4" r:id="rId4"/>
    <p:sldId id="379" r:id="rId5"/>
    <p:sldId id="381" r:id="rId6"/>
    <p:sldId id="384" r:id="rId7"/>
    <p:sldId id="388" r:id="rId8"/>
    <p:sldId id="391" r:id="rId9"/>
    <p:sldId id="396" r:id="rId10"/>
    <p:sldId id="392" r:id="rId11"/>
    <p:sldId id="394" r:id="rId12"/>
    <p:sldId id="397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175143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5" name="yt_shape_10435"/>
          <p:cNvSpPr txBox="1"/>
          <p:nvPr/>
        </p:nvSpPr>
        <p:spPr>
          <a:xfrm>
            <a:off x="540000" y="1605556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434" name="yt_image_10434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05556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7" name="yt_shape_10437"/>
          <p:cNvSpPr txBox="1"/>
          <p:nvPr/>
        </p:nvSpPr>
        <p:spPr>
          <a:xfrm>
            <a:off x="540118" y="2303139"/>
            <a:ext cx="11268000" cy="3360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方程中含有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分式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，并且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分母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中含有未知数的方程叫做分式方程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解可化为一元一次方程的分式方程的一般步骤：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在方程的两边都乘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spc="-10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最简公分母</a:t>
            </a:r>
            <a:r>
              <a:rPr lang="zh-CN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，约去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spc="-10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分母</a:t>
            </a:r>
            <a:r>
              <a:rPr lang="zh-CN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，化为整式方程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即去分母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解这个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整式方程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把整式方程的根代入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最简公分母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，看结果是否等于零，使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最简公分母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等于零的根是原方程的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增根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，必须舍去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即检验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D71312E-38D2-2AB5-AC96-E5E436BB19AB}"/>
              </a:ext>
            </a:extLst>
          </p:cNvPr>
          <p:cNvSpPr txBox="1"/>
          <p:nvPr/>
        </p:nvSpPr>
        <p:spPr>
          <a:xfrm>
            <a:off x="2507508" y="220486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分式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6C833F-FBC9-3FD2-161E-3594C674C045}"/>
              </a:ext>
            </a:extLst>
          </p:cNvPr>
          <p:cNvSpPr txBox="1"/>
          <p:nvPr/>
        </p:nvSpPr>
        <p:spPr>
          <a:xfrm>
            <a:off x="4641108" y="220486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分母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5B92FF-F679-1BFF-C692-CBA2EE5DD30A}"/>
              </a:ext>
            </a:extLst>
          </p:cNvPr>
          <p:cNvSpPr txBox="1"/>
          <p:nvPr/>
        </p:nvSpPr>
        <p:spPr>
          <a:xfrm>
            <a:off x="3955308" y="314096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最简公分母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3DAB89-C8A0-85D8-B282-C365E9561322}"/>
              </a:ext>
            </a:extLst>
          </p:cNvPr>
          <p:cNvSpPr txBox="1"/>
          <p:nvPr/>
        </p:nvSpPr>
        <p:spPr>
          <a:xfrm>
            <a:off x="6888088" y="314096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分母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A2E42E-859F-FC18-7097-846D98AC9881}"/>
              </a:ext>
            </a:extLst>
          </p:cNvPr>
          <p:cNvSpPr txBox="1"/>
          <p:nvPr/>
        </p:nvSpPr>
        <p:spPr>
          <a:xfrm>
            <a:off x="2431308" y="367564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整式方程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E1C07C7-7AEE-289F-A460-976C64F6630E}"/>
              </a:ext>
            </a:extLst>
          </p:cNvPr>
          <p:cNvSpPr txBox="1"/>
          <p:nvPr/>
        </p:nvSpPr>
        <p:spPr>
          <a:xfrm>
            <a:off x="4260108" y="415113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最简公分母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069B1F7-FD78-0EEF-D21A-A786A5A32E25}"/>
              </a:ext>
            </a:extLst>
          </p:cNvPr>
          <p:cNvSpPr txBox="1"/>
          <p:nvPr/>
        </p:nvSpPr>
        <p:spPr>
          <a:xfrm>
            <a:off x="9746507" y="407707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最简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公分</a:t>
            </a:r>
            <a:r>
              <a:rPr kumimoji="0" lang="zh-CN" altLang="en-US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AFDE983-C4E3-2242-CBE5-1ABEE76ABFB8}"/>
              </a:ext>
            </a:extLst>
          </p:cNvPr>
          <p:cNvSpPr txBox="1"/>
          <p:nvPr/>
        </p:nvSpPr>
        <p:spPr>
          <a:xfrm>
            <a:off x="3860178" y="458112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增根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9" name="yt_shape_10519"/>
          <p:cNvSpPr txBox="1"/>
          <p:nvPr/>
        </p:nvSpPr>
        <p:spPr>
          <a:xfrm>
            <a:off x="540000" y="903794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518" name="yt_image_10518" title="H_50.9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379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21" name="yt_shape_10521"/>
              <p:cNvSpPr txBox="1"/>
              <p:nvPr/>
            </p:nvSpPr>
            <p:spPr>
              <a:xfrm>
                <a:off x="540000" y="1601377"/>
                <a:ext cx="8694688" cy="47128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已知下列关于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的分式方程：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分式方程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，分式方程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解分式方程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根据上述方程的规律及解的特点，直接写出方程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及它的解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去分母得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经检验，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是原方程的解，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方程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521" name="yt_shape_10521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01377"/>
                <a:ext cx="8694688" cy="4712829"/>
              </a:xfrm>
              <a:prstGeom prst="rect">
                <a:avLst/>
              </a:prstGeom>
              <a:blipFill>
                <a:blip r:embed="rId3"/>
                <a:stretch>
                  <a:fillRect l="-2174" t="-1164" r="-1192" b="-3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605C0B4-D1FC-80B7-F29E-C6C55DF04337}"/>
              </a:ext>
            </a:extLst>
          </p:cNvPr>
          <p:cNvSpPr txBox="1"/>
          <p:nvPr/>
        </p:nvSpPr>
        <p:spPr>
          <a:xfrm>
            <a:off x="3802789" y="2705064"/>
            <a:ext cx="107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681D18-2E7F-972E-0572-645B033AB2E2}"/>
              </a:ext>
            </a:extLst>
          </p:cNvPr>
          <p:cNvSpPr txBox="1"/>
          <p:nvPr/>
        </p:nvSpPr>
        <p:spPr>
          <a:xfrm>
            <a:off x="7595326" y="2705064"/>
            <a:ext cx="107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B33753-7E79-6EEB-97AF-8F2B0AF5CAAE}"/>
              </a:ext>
            </a:extLst>
          </p:cNvPr>
          <p:cNvSpPr txBox="1"/>
          <p:nvPr/>
        </p:nvSpPr>
        <p:spPr>
          <a:xfrm>
            <a:off x="449989" y="4131528"/>
            <a:ext cx="637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去分母得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8775C9-8FCD-20CA-EB74-5EAB94B1DB50}"/>
              </a:ext>
            </a:extLst>
          </p:cNvPr>
          <p:cNvSpPr txBox="1"/>
          <p:nvPr/>
        </p:nvSpPr>
        <p:spPr>
          <a:xfrm>
            <a:off x="449989" y="4607016"/>
            <a:ext cx="593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是原方程的解，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301668-0EC6-91E7-BF4D-5028647E19AC}"/>
                  </a:ext>
                </a:extLst>
              </p:cNvPr>
              <p:cNvSpPr txBox="1"/>
              <p:nvPr/>
            </p:nvSpPr>
            <p:spPr>
              <a:xfrm>
                <a:off x="449989" y="5082504"/>
                <a:ext cx="5588381" cy="8085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方程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6" name="文本框 5" descr="{'rangeId': 19, 'hasSerialNum': 1}">
                <a:extLst>
                  <a:ext uri="{FF2B5EF4-FFF2-40B4-BE49-F238E27FC236}">
                    <a16:creationId xmlns:a16="http://schemas.microsoft.com/office/drawing/2014/main" id="{28301668-0EC6-91E7-BF4D-5028647E19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82504"/>
                <a:ext cx="5588381" cy="808559"/>
              </a:xfrm>
              <a:prstGeom prst="rect">
                <a:avLst/>
              </a:prstGeom>
              <a:blipFill>
                <a:blip r:embed="rId4"/>
                <a:stretch>
                  <a:fillRect l="-1745" r="-1745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D4B1E04-8798-3EBF-B903-7013B5962B27}"/>
              </a:ext>
            </a:extLst>
          </p:cNvPr>
          <p:cNvSpPr txBox="1"/>
          <p:nvPr/>
        </p:nvSpPr>
        <p:spPr>
          <a:xfrm>
            <a:off x="449989" y="5797451"/>
            <a:ext cx="14580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2" name="yt_shape_10532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0531" name="yt_image_1053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34" name="yt_shape_10534"/>
          <p:cNvSpPr txBox="1"/>
          <p:nvPr/>
        </p:nvSpPr>
        <p:spPr>
          <a:xfrm>
            <a:off x="540000" y="334382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解分式方程的基本思想是把分式方程转化为整式方程，其一般步骤是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一化、二解、三检验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19957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3" name="yt_shape_10443"/>
          <p:cNvSpPr txBox="1"/>
          <p:nvPr/>
        </p:nvSpPr>
        <p:spPr>
          <a:xfrm>
            <a:off x="540000" y="1169850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442" name="yt_image_10442" title="H_51.39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6985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5" name="yt_shape_10445"/>
          <p:cNvSpPr txBox="1"/>
          <p:nvPr/>
        </p:nvSpPr>
        <p:spPr>
          <a:xfrm>
            <a:off x="540000" y="1873147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分式方程的概念</a:t>
            </a:r>
          </a:p>
        </p:txBody>
      </p:sp>
      <p:sp>
        <p:nvSpPr>
          <p:cNvPr id="10446" name="yt_shape_10446"/>
          <p:cNvSpPr txBox="1"/>
          <p:nvPr/>
        </p:nvSpPr>
        <p:spPr>
          <a:xfrm>
            <a:off x="540000" y="2377457"/>
            <a:ext cx="67278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的方程中，是分式方程的是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47" name="yt_table_10447" title="H_10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2586487"/>
                  </p:ext>
                </p:extLst>
              </p:nvPr>
            </p:nvGraphicFramePr>
            <p:xfrm>
              <a:off x="540000" y="2856760"/>
              <a:ext cx="5251006" cy="1349503"/>
            </p:xfrm>
            <a:graphic>
              <a:graphicData uri="http://schemas.openxmlformats.org/drawingml/2006/table">
                <a:tbl>
                  <a:tblPr/>
                  <a:tblGrid>
                    <a:gridCol w="3033268">
                      <a:extLst>
                        <a:ext uri="{9D8B030D-6E8A-4147-A177-3AD203B41FA5}">
                          <a16:colId xmlns:a16="http://schemas.microsoft.com/office/drawing/2014/main" val="10065"/>
                        </a:ext>
                      </a:extLst>
                    </a:gridCol>
                    <a:gridCol w="2217738">
                      <a:extLst>
                        <a:ext uri="{9D8B030D-6E8A-4147-A177-3AD203B41FA5}">
                          <a16:colId xmlns:a16="http://schemas.microsoft.com/office/drawing/2014/main" val="100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6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447" name="yt_table_10447" descr="{&quot;rangeId&quot;:4,&quot;type&quot;:&quot;Option&quot;}" title="H_10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2586487"/>
                  </p:ext>
                </p:extLst>
              </p:nvPr>
            </p:nvGraphicFramePr>
            <p:xfrm>
              <a:off x="540000" y="2586910"/>
              <a:ext cx="5251006" cy="1271715"/>
            </p:xfrm>
            <a:graphic>
              <a:graphicData uri="http://schemas.openxmlformats.org/drawingml/2006/table">
                <a:tbl>
                  <a:tblPr/>
                  <a:tblGrid>
                    <a:gridCol w="3033268">
                      <a:extLst>
                        <a:ext uri="{9D8B030D-6E8A-4147-A177-3AD203B41FA5}">
                          <a16:colId xmlns:a16="http://schemas.microsoft.com/office/drawing/2014/main" val="10065"/>
                        </a:ext>
                      </a:extLst>
                    </a:gridCol>
                    <a:gridCol w="2217738">
                      <a:extLst>
                        <a:ext uri="{9D8B030D-6E8A-4147-A177-3AD203B41FA5}">
                          <a16:colId xmlns:a16="http://schemas.microsoft.com/office/drawing/2014/main" val="10066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3092" b="-1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6813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9048" r="-7309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48" name="yt_shape_10448"/>
              <p:cNvSpPr txBox="1"/>
              <p:nvPr/>
            </p:nvSpPr>
            <p:spPr>
              <a:xfrm>
                <a:off x="540000" y="4178982"/>
                <a:ext cx="6463308" cy="18691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下列方程中，分式方程有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①④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448" name="yt_shape_10448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78982"/>
                <a:ext cx="6463308" cy="1869166"/>
              </a:xfrm>
              <a:prstGeom prst="rect">
                <a:avLst/>
              </a:prstGeom>
              <a:blipFill>
                <a:blip r:embed="rId4"/>
                <a:stretch>
                  <a:fillRect l="-2925" t="-2941" r="-1887" b="-4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62566" title="H_28.801733">
            <a:extLst>
              <a:ext uri="{FF2B5EF4-FFF2-40B4-BE49-F238E27FC236}">
                <a16:creationId xmlns:a16="http://schemas.microsoft.com/office/drawing/2014/main" id="{B7868667-49EA-7699-8383-A29F107E32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1482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06F55E-DA38-5FF1-572E-C2C2AFD6C9F0}"/>
              </a:ext>
            </a:extLst>
          </p:cNvPr>
          <p:cNvSpPr txBox="1"/>
          <p:nvPr/>
        </p:nvSpPr>
        <p:spPr>
          <a:xfrm>
            <a:off x="6299927" y="23306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E9D36F-3601-1266-D5CE-FDCDBD609F09}"/>
              </a:ext>
            </a:extLst>
          </p:cNvPr>
          <p:cNvSpPr txBox="1"/>
          <p:nvPr/>
        </p:nvSpPr>
        <p:spPr>
          <a:xfrm>
            <a:off x="4336189" y="407707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3" name="yt_shape_10453"/>
          <p:cNvSpPr txBox="1"/>
          <p:nvPr/>
        </p:nvSpPr>
        <p:spPr>
          <a:xfrm>
            <a:off x="540000" y="900000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分式方程的解法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54" name="yt_shape_10454"/>
              <p:cNvSpPr txBox="1"/>
              <p:nvPr/>
            </p:nvSpPr>
            <p:spPr>
              <a:xfrm>
                <a:off x="540120" y="1404310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益阳市中考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解分式方程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时，去分母化为一元一次方程，正确的是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454" name="yt_shape_10454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04310"/>
                <a:ext cx="11111999" cy="1110112"/>
              </a:xfrm>
              <a:prstGeom prst="rect">
                <a:avLst/>
              </a:prstGeom>
              <a:blipFill>
                <a:blip r:embed="rId2"/>
                <a:stretch>
                  <a:fillRect l="-1701" r="-16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56" name="yt_table_104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016655"/>
              </p:ext>
            </p:extLst>
          </p:nvPr>
        </p:nvGraphicFramePr>
        <p:xfrm>
          <a:off x="540000" y="2565210"/>
          <a:ext cx="7636193" cy="950976"/>
        </p:xfrm>
        <a:graphic>
          <a:graphicData uri="http://schemas.openxmlformats.org/drawingml/2006/table">
            <a:tbl>
              <a:tblPr/>
              <a:tblGrid>
                <a:gridCol w="4275455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  <a:gridCol w="3360738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58" name="yt_shape_10458"/>
              <p:cNvSpPr txBox="1"/>
              <p:nvPr/>
            </p:nvSpPr>
            <p:spPr>
              <a:xfrm>
                <a:off x="540000" y="3566764"/>
                <a:ext cx="6872907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无锡市中考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458" name="yt_shape_10458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66764"/>
                <a:ext cx="6872907" cy="642292"/>
              </a:xfrm>
              <a:prstGeom prst="rect">
                <a:avLst/>
              </a:prstGeom>
              <a:blipFill>
                <a:blip r:embed="rId3"/>
                <a:stretch>
                  <a:fillRect l="-2751" r="-177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60" name="yt_table_104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647958"/>
              </p:ext>
            </p:extLst>
          </p:nvPr>
        </p:nvGraphicFramePr>
        <p:xfrm>
          <a:off x="540000" y="4259844"/>
          <a:ext cx="6053455" cy="950976"/>
        </p:xfrm>
        <a:graphic>
          <a:graphicData uri="http://schemas.openxmlformats.org/drawingml/2006/table">
            <a:tbl>
              <a:tblPr/>
              <a:tblGrid>
                <a:gridCol w="4275455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62" name="yt_shape_10462"/>
              <p:cNvSpPr txBox="1"/>
              <p:nvPr/>
            </p:nvSpPr>
            <p:spPr>
              <a:xfrm>
                <a:off x="540000" y="5261398"/>
                <a:ext cx="9110314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绵阳市中考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0462" name="yt_shape_104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61398"/>
                <a:ext cx="9110314" cy="642292"/>
              </a:xfrm>
              <a:prstGeom prst="rect">
                <a:avLst/>
              </a:prstGeom>
              <a:blipFill>
                <a:blip r:embed="rId4"/>
                <a:stretch>
                  <a:fillRect l="-2075" r="-107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62628" title="H_28.801733">
            <a:extLst>
              <a:ext uri="{FF2B5EF4-FFF2-40B4-BE49-F238E27FC236}">
                <a16:creationId xmlns:a16="http://schemas.microsoft.com/office/drawing/2014/main" id="{759EC0BF-67E9-3890-41D0-5DC3A13785E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67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7F9C97-73B2-2AA6-A22F-2342D3A58B40}"/>
              </a:ext>
            </a:extLst>
          </p:cNvPr>
          <p:cNvSpPr txBox="1"/>
          <p:nvPr/>
        </p:nvSpPr>
        <p:spPr>
          <a:xfrm>
            <a:off x="1364509" y="20325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5DDA1D-D54F-D9B2-A945-842150B26D67}"/>
              </a:ext>
            </a:extLst>
          </p:cNvPr>
          <p:cNvSpPr txBox="1"/>
          <p:nvPr/>
        </p:nvSpPr>
        <p:spPr>
          <a:xfrm>
            <a:off x="6426165" y="3519958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B40516-DBF3-B79D-1B13-917386AD2E7A}"/>
              </a:ext>
            </a:extLst>
          </p:cNvPr>
          <p:cNvSpPr txBox="1"/>
          <p:nvPr/>
        </p:nvSpPr>
        <p:spPr>
          <a:xfrm>
            <a:off x="8194259" y="5214592"/>
            <a:ext cx="1381824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65" name="yt_shape_10465"/>
              <p:cNvSpPr txBox="1"/>
              <p:nvPr/>
            </p:nvSpPr>
            <p:spPr>
              <a:xfrm>
                <a:off x="540000" y="1372715"/>
                <a:ext cx="4368183" cy="51526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解：去分母得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经检验，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是原分式方程的解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原分式方程的解为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解：去分母得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经检验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是增根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原方程无解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465" name="yt_shape_104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2715"/>
                <a:ext cx="4368183" cy="5152629"/>
              </a:xfrm>
              <a:prstGeom prst="rect">
                <a:avLst/>
              </a:prstGeom>
              <a:blipFill>
                <a:blip r:embed="rId2"/>
                <a:stretch>
                  <a:fillRect l="-4330" r="-3352" b="-28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7C8558D-E497-7488-1027-2853753B4C04}"/>
              </a:ext>
            </a:extLst>
          </p:cNvPr>
          <p:cNvSpPr txBox="1"/>
          <p:nvPr/>
        </p:nvSpPr>
        <p:spPr>
          <a:xfrm>
            <a:off x="449989" y="2000914"/>
            <a:ext cx="433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解：去分母得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5952DF-33FB-8ECD-D98B-8FB721E9E45D}"/>
              </a:ext>
            </a:extLst>
          </p:cNvPr>
          <p:cNvSpPr txBox="1"/>
          <p:nvPr/>
        </p:nvSpPr>
        <p:spPr>
          <a:xfrm>
            <a:off x="449989" y="2476402"/>
            <a:ext cx="1458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C1E18A-24BD-048D-75D3-ED5E3F1591D2}"/>
              </a:ext>
            </a:extLst>
          </p:cNvPr>
          <p:cNvSpPr txBox="1"/>
          <p:nvPr/>
        </p:nvSpPr>
        <p:spPr>
          <a:xfrm>
            <a:off x="449989" y="2951890"/>
            <a:ext cx="450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是原分式方程的解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D996E6-0222-CE35-F6AB-7DD9C555401A}"/>
              </a:ext>
            </a:extLst>
          </p:cNvPr>
          <p:cNvSpPr txBox="1"/>
          <p:nvPr/>
        </p:nvSpPr>
        <p:spPr>
          <a:xfrm>
            <a:off x="449989" y="3427378"/>
            <a:ext cx="359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原分式方程的解为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96BD1E-1892-3DCA-2FAC-F360610E5DF4}"/>
              </a:ext>
            </a:extLst>
          </p:cNvPr>
          <p:cNvSpPr txBox="1"/>
          <p:nvPr/>
        </p:nvSpPr>
        <p:spPr>
          <a:xfrm>
            <a:off x="449989" y="4577871"/>
            <a:ext cx="433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解：去分母得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EE4772-A4DB-4F94-01F6-BD194FDF1D83}"/>
              </a:ext>
            </a:extLst>
          </p:cNvPr>
          <p:cNvSpPr txBox="1"/>
          <p:nvPr/>
        </p:nvSpPr>
        <p:spPr>
          <a:xfrm>
            <a:off x="449989" y="5053359"/>
            <a:ext cx="1458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D7C496-ADD7-3AD1-476D-0B2FD07E7285}"/>
              </a:ext>
            </a:extLst>
          </p:cNvPr>
          <p:cNvSpPr txBox="1"/>
          <p:nvPr/>
        </p:nvSpPr>
        <p:spPr>
          <a:xfrm>
            <a:off x="449989" y="5528847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经检验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是增根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23EAF0-F60C-B78B-AC5B-4295DC5C05AF}"/>
              </a:ext>
            </a:extLst>
          </p:cNvPr>
          <p:cNvSpPr txBox="1"/>
          <p:nvPr/>
        </p:nvSpPr>
        <p:spPr>
          <a:xfrm>
            <a:off x="449989" y="6004335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原方程无解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0462"/>
          <p:cNvSpPr txBox="1"/>
          <p:nvPr/>
        </p:nvSpPr>
        <p:spPr>
          <a:xfrm>
            <a:off x="540000" y="986952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解下列方程：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3" name="yt_shape_10473"/>
          <p:cNvSpPr txBox="1"/>
          <p:nvPr/>
        </p:nvSpPr>
        <p:spPr>
          <a:xfrm>
            <a:off x="540000" y="1874128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分式方程的增根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74" name="yt_shape_10474"/>
              <p:cNvSpPr txBox="1"/>
              <p:nvPr/>
            </p:nvSpPr>
            <p:spPr>
              <a:xfrm>
                <a:off x="540000" y="2378438"/>
                <a:ext cx="6379182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有增根，则增根是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474" name="yt_shape_10474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8438"/>
                <a:ext cx="6379182" cy="641779"/>
              </a:xfrm>
              <a:prstGeom prst="rect">
                <a:avLst/>
              </a:prstGeom>
              <a:blipFill>
                <a:blip r:embed="rId2"/>
                <a:stretch>
                  <a:fillRect l="-2964" r="-191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76" name="yt_table_1047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817657"/>
              </p:ext>
            </p:extLst>
          </p:nvPr>
        </p:nvGraphicFramePr>
        <p:xfrm>
          <a:off x="540000" y="3071005"/>
          <a:ext cx="5691823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78" name="yt_shape_10478"/>
              <p:cNvSpPr txBox="1"/>
              <p:nvPr/>
            </p:nvSpPr>
            <p:spPr>
              <a:xfrm>
                <a:off x="540000" y="4072559"/>
                <a:ext cx="10984417" cy="7451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南阳十三中单元卷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有增根，则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478" name="yt_shape_10478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72559"/>
                <a:ext cx="10984417" cy="745140"/>
              </a:xfrm>
              <a:prstGeom prst="rect">
                <a:avLst/>
              </a:prstGeom>
              <a:blipFill>
                <a:blip r:embed="rId3"/>
                <a:stretch>
                  <a:fillRect l="-1721" r="-722" b="-13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80" name="yt_table_1048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430770"/>
              </p:ext>
            </p:extLst>
          </p:nvPr>
        </p:nvGraphicFramePr>
        <p:xfrm>
          <a:off x="540000" y="4868487"/>
          <a:ext cx="72002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</a:tbl>
          </a:graphicData>
        </a:graphic>
      </p:graphicFrame>
      <p:pic>
        <p:nvPicPr>
          <p:cNvPr id="3" name="yt_shape_1698821962695" title="H_28.801733">
            <a:extLst>
              <a:ext uri="{FF2B5EF4-FFF2-40B4-BE49-F238E27FC236}">
                <a16:creationId xmlns:a16="http://schemas.microsoft.com/office/drawing/2014/main" id="{4A0B1798-AC64-E30E-6772-01511EA927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1580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8B92DC-58D9-0148-6D8A-795C9ED55D04}"/>
              </a:ext>
            </a:extLst>
          </p:cNvPr>
          <p:cNvSpPr txBox="1"/>
          <p:nvPr/>
        </p:nvSpPr>
        <p:spPr>
          <a:xfrm>
            <a:off x="5954677" y="2331632"/>
            <a:ext cx="3832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A59365-2753-9899-D117-A17EBE864939}"/>
              </a:ext>
            </a:extLst>
          </p:cNvPr>
          <p:cNvSpPr txBox="1"/>
          <p:nvPr/>
        </p:nvSpPr>
        <p:spPr>
          <a:xfrm>
            <a:off x="10497911" y="4025753"/>
            <a:ext cx="400748" cy="83154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3" name="yt_shape_10483"/>
          <p:cNvSpPr txBox="1"/>
          <p:nvPr/>
        </p:nvSpPr>
        <p:spPr>
          <a:xfrm>
            <a:off x="540000" y="950702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482" name="yt_image_10482" title="H_50.04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50702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85" name="yt_shape_10485"/>
              <p:cNvSpPr txBox="1"/>
              <p:nvPr/>
            </p:nvSpPr>
            <p:spPr>
              <a:xfrm>
                <a:off x="540000" y="1636857"/>
                <a:ext cx="6689780" cy="7733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485" name="yt_shape_10485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36857"/>
                <a:ext cx="6689780" cy="773353"/>
              </a:xfrm>
              <a:prstGeom prst="rect">
                <a:avLst/>
              </a:prstGeom>
              <a:blipFill>
                <a:blip r:embed="rId3"/>
                <a:stretch>
                  <a:fillRect l="-2826" r="-1823" b="-3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87" name="yt_table_104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024574"/>
              </p:ext>
            </p:extLst>
          </p:nvPr>
        </p:nvGraphicFramePr>
        <p:xfrm>
          <a:off x="540000" y="2460998"/>
          <a:ext cx="4269105" cy="950976"/>
        </p:xfrm>
        <a:graphic>
          <a:graphicData uri="http://schemas.openxmlformats.org/drawingml/2006/table">
            <a:tbl>
              <a:tblPr/>
              <a:tblGrid>
                <a:gridCol w="2491105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无解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89" name="yt_shape_10489"/>
              <p:cNvSpPr txBox="1"/>
              <p:nvPr/>
            </p:nvSpPr>
            <p:spPr>
              <a:xfrm>
                <a:off x="540120" y="3462552"/>
                <a:ext cx="11964592" cy="6815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牡丹江市中考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的解为正数，则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489" name="yt_shape_104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462552"/>
                <a:ext cx="11964592" cy="681597"/>
              </a:xfrm>
              <a:prstGeom prst="rect">
                <a:avLst/>
              </a:prstGeom>
              <a:blipFill>
                <a:blip r:embed="rId4"/>
                <a:stretch>
                  <a:fillRect l="-1580" b="-89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91" name="yt_table_1049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290971"/>
              </p:ext>
            </p:extLst>
          </p:nvPr>
        </p:nvGraphicFramePr>
        <p:xfrm>
          <a:off x="540000" y="4221088"/>
          <a:ext cx="5032693" cy="950976"/>
        </p:xfrm>
        <a:graphic>
          <a:graphicData uri="http://schemas.openxmlformats.org/drawingml/2006/table">
            <a:tbl>
              <a:tblPr/>
              <a:tblGrid>
                <a:gridCol w="2491105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  <a:gridCol w="2541588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93" name="yt_shape_10493"/>
              <p:cNvSpPr txBox="1"/>
              <p:nvPr/>
            </p:nvSpPr>
            <p:spPr>
              <a:xfrm>
                <a:off x="540000" y="5222642"/>
                <a:ext cx="9751131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潍坊市中考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有增根，则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93" name="yt_shape_104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22642"/>
                <a:ext cx="9751131" cy="642292"/>
              </a:xfrm>
              <a:prstGeom prst="rect">
                <a:avLst/>
              </a:prstGeom>
              <a:blipFill>
                <a:blip r:embed="rId5"/>
                <a:stretch>
                  <a:fillRect l="-1939" r="-93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D2B1F5F-E747-3A1B-4D42-90FF7F3571B8}"/>
              </a:ext>
            </a:extLst>
          </p:cNvPr>
          <p:cNvSpPr txBox="1"/>
          <p:nvPr/>
        </p:nvSpPr>
        <p:spPr>
          <a:xfrm>
            <a:off x="6262271" y="1590051"/>
            <a:ext cx="383286" cy="8594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0CB4B0-8839-0C41-2A6F-120FF2D1E2E6}"/>
              </a:ext>
            </a:extLst>
          </p:cNvPr>
          <p:cNvSpPr txBox="1"/>
          <p:nvPr/>
        </p:nvSpPr>
        <p:spPr>
          <a:xfrm>
            <a:off x="11208568" y="35443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8BA408-7725-EB13-0AD4-291E475B370B}"/>
              </a:ext>
            </a:extLst>
          </p:cNvPr>
          <p:cNvSpPr txBox="1"/>
          <p:nvPr/>
        </p:nvSpPr>
        <p:spPr>
          <a:xfrm>
            <a:off x="9573414" y="5175836"/>
            <a:ext cx="637286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95" name="yt_shape_10495"/>
              <p:cNvSpPr txBox="1"/>
              <p:nvPr/>
            </p:nvSpPr>
            <p:spPr>
              <a:xfrm>
                <a:off x="540001" y="764704"/>
                <a:ext cx="3107728" cy="11617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解下列方程：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endParaRPr lang="zh-CN" altLang="zh-CN" sz="100" b="0" i="0" u="none" dirty="0">
                  <a:noFill/>
                  <a:effectLst/>
                  <a:latin typeface="白正"/>
                  <a:ea typeface="宋体"/>
                </a:endParaRPr>
              </a:p>
            </p:txBody>
          </p:sp>
        </mc:Choice>
        <mc:Fallback xmlns="">
          <p:sp>
            <p:nvSpPr>
              <p:cNvPr id="10495" name="yt_shape_104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764704"/>
                <a:ext cx="3107728" cy="1161728"/>
              </a:xfrm>
              <a:prstGeom prst="rect">
                <a:avLst/>
              </a:prstGeom>
              <a:blipFill>
                <a:blip r:embed="rId2"/>
                <a:stretch>
                  <a:fillRect l="-6090" t="-4188" b="-4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DF98F4E-D195-9D9E-55C5-2619C7AE6891}"/>
              </a:ext>
            </a:extLst>
          </p:cNvPr>
          <p:cNvSpPr txBox="1"/>
          <p:nvPr/>
        </p:nvSpPr>
        <p:spPr>
          <a:xfrm>
            <a:off x="449989" y="1868391"/>
            <a:ext cx="578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解：方程两边同乘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0E5823-FEC4-E1FF-BC0A-7C684397D512}"/>
              </a:ext>
            </a:extLst>
          </p:cNvPr>
          <p:cNvSpPr txBox="1"/>
          <p:nvPr/>
        </p:nvSpPr>
        <p:spPr>
          <a:xfrm>
            <a:off x="449989" y="2343879"/>
            <a:ext cx="6552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3A4FA95-A27B-9616-6A6B-C0D1A365EF95}"/>
                  </a:ext>
                </a:extLst>
              </p:cNvPr>
              <p:cNvSpPr txBox="1"/>
              <p:nvPr/>
            </p:nvSpPr>
            <p:spPr>
              <a:xfrm>
                <a:off x="449989" y="2708920"/>
                <a:ext cx="3567811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解这个整式方程，得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3A4FA95-A27B-9616-6A6B-C0D1A365EF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08920"/>
                <a:ext cx="3567811" cy="767030"/>
              </a:xfrm>
              <a:prstGeom prst="rect">
                <a:avLst/>
              </a:prstGeom>
              <a:blipFill>
                <a:blip r:embed="rId3"/>
                <a:stretch>
                  <a:fillRect l="-2735" r="-273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59B35CE-C070-B1B1-3BD8-982C0069EB82}"/>
                  </a:ext>
                </a:extLst>
              </p:cNvPr>
              <p:cNvSpPr txBox="1"/>
              <p:nvPr/>
            </p:nvSpPr>
            <p:spPr>
              <a:xfrm>
                <a:off x="449989" y="3284984"/>
                <a:ext cx="4482211" cy="767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经检验，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是原分式方程的解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59B35CE-C070-B1B1-3BD8-982C0069EB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4984"/>
                <a:ext cx="4482211" cy="767029"/>
              </a:xfrm>
              <a:prstGeom prst="rect">
                <a:avLst/>
              </a:prstGeom>
              <a:blipFill>
                <a:blip r:embed="rId4"/>
                <a:stretch>
                  <a:fillRect l="-2177" r="-217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1A79C4A-33FC-0D39-31F7-207BCF749DA7}"/>
              </a:ext>
            </a:extLst>
          </p:cNvPr>
          <p:cNvSpPr txBox="1"/>
          <p:nvPr/>
        </p:nvSpPr>
        <p:spPr>
          <a:xfrm>
            <a:off x="449989" y="4767835"/>
            <a:ext cx="109798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解：方程两边同时乘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504"/>
          <p:cNvSpPr txBox="1"/>
          <p:nvPr/>
        </p:nvSpPr>
        <p:spPr>
          <a:xfrm>
            <a:off x="540000" y="5223790"/>
            <a:ext cx="610263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检验：当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原方程的解为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A0958C-CCA4-9684-D6AC-AC571FD0E48B}"/>
              </a:ext>
            </a:extLst>
          </p:cNvPr>
          <p:cNvSpPr txBox="1"/>
          <p:nvPr/>
        </p:nvSpPr>
        <p:spPr>
          <a:xfrm>
            <a:off x="449989" y="5176984"/>
            <a:ext cx="1458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F971CF-42A1-DCF8-8EE4-75A9223C9410}"/>
              </a:ext>
            </a:extLst>
          </p:cNvPr>
          <p:cNvSpPr txBox="1"/>
          <p:nvPr/>
        </p:nvSpPr>
        <p:spPr>
          <a:xfrm>
            <a:off x="449989" y="5652472"/>
            <a:ext cx="6223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检验：当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C97798B-718D-1CB0-1E4A-1C7C36A92EBA}"/>
              </a:ext>
            </a:extLst>
          </p:cNvPr>
          <p:cNvSpPr txBox="1"/>
          <p:nvPr/>
        </p:nvSpPr>
        <p:spPr>
          <a:xfrm>
            <a:off x="449989" y="6127960"/>
            <a:ext cx="2982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原方程的解为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yt_shape_10495"/>
              <p:cNvSpPr txBox="1"/>
              <p:nvPr/>
            </p:nvSpPr>
            <p:spPr>
              <a:xfrm>
                <a:off x="540000" y="3861048"/>
                <a:ext cx="4608512" cy="840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乘</a:t>
                </a:r>
                <a:r>
                  <a:rPr lang="zh-CN" altLang="zh-CN" sz="100" b="0" i="0" u="none" dirty="0" smtClean="0">
                    <a:noFill/>
                    <a:effectLst/>
                    <a:latin typeface="白正"/>
                    <a:ea typeface="宋体"/>
                  </a:rPr>
                  <a:t>⁠</a:t>
                </a:r>
                <a:endParaRPr lang="zh-CN" altLang="zh-CN" sz="100" b="0" i="0" u="none" dirty="0">
                  <a:noFill/>
                  <a:effectLst/>
                  <a:latin typeface="白正"/>
                  <a:ea typeface="宋体"/>
                </a:endParaRPr>
              </a:p>
            </p:txBody>
          </p:sp>
        </mc:Choice>
        <mc:Fallback xmlns="">
          <p:sp>
            <p:nvSpPr>
              <p:cNvPr id="18" name="yt_shape_104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61048"/>
                <a:ext cx="4608512" cy="840679"/>
              </a:xfrm>
              <a:prstGeom prst="rect">
                <a:avLst/>
              </a:prstGeom>
              <a:blipFill>
                <a:blip r:embed="rId5"/>
                <a:stretch>
                  <a:fillRect l="-4101" b="-3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06" name="yt_shape_10506"/>
              <p:cNvSpPr txBox="1"/>
              <p:nvPr/>
            </p:nvSpPr>
            <p:spPr>
              <a:xfrm>
                <a:off x="540000" y="1532373"/>
                <a:ext cx="4052391" cy="11617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为何值时，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</a:t>
                </a:r>
                <a:endParaRPr lang="zh-CN" altLang="zh-CN" sz="100" b="0" i="0" u="none" dirty="0">
                  <a:noFill/>
                  <a:effectLst/>
                  <a:latin typeface="白正"/>
                  <a:ea typeface="宋体"/>
                </a:endParaRPr>
              </a:p>
            </p:txBody>
          </p:sp>
        </mc:Choice>
        <mc:Fallback xmlns="">
          <p:sp>
            <p:nvSpPr>
              <p:cNvPr id="10506" name="yt_shape_105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2373"/>
                <a:ext cx="4052391" cy="1161728"/>
              </a:xfrm>
              <a:prstGeom prst="rect">
                <a:avLst/>
              </a:prstGeom>
              <a:blipFill>
                <a:blip r:embed="rId2"/>
                <a:stretch>
                  <a:fillRect l="-4669" r="-3464" b="-109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0950383-7535-BA29-8592-326302E4FB0C}"/>
                  </a:ext>
                </a:extLst>
              </p:cNvPr>
              <p:cNvSpPr txBox="1"/>
              <p:nvPr/>
            </p:nvSpPr>
            <p:spPr>
              <a:xfrm>
                <a:off x="449989" y="2694101"/>
                <a:ext cx="4105592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0950383-7535-BA29-8592-326302E4FB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94101"/>
                <a:ext cx="4105592" cy="729882"/>
              </a:xfrm>
              <a:prstGeom prst="rect">
                <a:avLst/>
              </a:prstGeom>
              <a:blipFill>
                <a:blip r:embed="rId3"/>
                <a:stretch>
                  <a:fillRect l="-2377" r="-2229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89FAA5A-64BF-9DA7-6C8F-D369208A48BA}"/>
              </a:ext>
            </a:extLst>
          </p:cNvPr>
          <p:cNvSpPr txBox="1"/>
          <p:nvPr/>
        </p:nvSpPr>
        <p:spPr>
          <a:xfrm>
            <a:off x="449989" y="3330371"/>
            <a:ext cx="296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去分母，得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5C4D3A-1146-4D72-D3C1-93A561350417}"/>
              </a:ext>
            </a:extLst>
          </p:cNvPr>
          <p:cNvSpPr txBox="1"/>
          <p:nvPr/>
        </p:nvSpPr>
        <p:spPr>
          <a:xfrm>
            <a:off x="449989" y="3805859"/>
            <a:ext cx="1458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06610E-6761-217E-6BA1-53D6BE8AD879}"/>
              </a:ext>
            </a:extLst>
          </p:cNvPr>
          <p:cNvSpPr txBox="1"/>
          <p:nvPr/>
        </p:nvSpPr>
        <p:spPr>
          <a:xfrm>
            <a:off x="449989" y="4281347"/>
            <a:ext cx="418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检验：当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5A28D3-4665-F7D5-C590-0BD4B94078B5}"/>
              </a:ext>
            </a:extLst>
          </p:cNvPr>
          <p:cNvSpPr txBox="1"/>
          <p:nvPr/>
        </p:nvSpPr>
        <p:spPr>
          <a:xfrm>
            <a:off x="449989" y="4756835"/>
            <a:ext cx="274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14" name="yt_shape_10514"/>
              <p:cNvSpPr txBox="1"/>
              <p:nvPr/>
            </p:nvSpPr>
            <p:spPr>
              <a:xfrm>
                <a:off x="540000" y="1916832"/>
                <a:ext cx="5871800" cy="39909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方程两边同时乘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检验：当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是分式方程的解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因此，当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514" name="yt_shape_105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6832"/>
                <a:ext cx="5871800" cy="3990901"/>
              </a:xfrm>
              <a:prstGeom prst="rect">
                <a:avLst/>
              </a:prstGeom>
              <a:blipFill>
                <a:blip r:embed="rId2"/>
                <a:stretch>
                  <a:fillRect l="-3219" r="-2181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EBC91C-9491-5BAD-B39A-F0FE78FC6855}"/>
                  </a:ext>
                </a:extLst>
              </p:cNvPr>
              <p:cNvSpPr txBox="1"/>
              <p:nvPr/>
            </p:nvSpPr>
            <p:spPr>
              <a:xfrm>
                <a:off x="449989" y="1870026"/>
                <a:ext cx="4402899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EBC91C-9491-5BAD-B39A-F0FE78FC68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70026"/>
                <a:ext cx="4402899" cy="768617"/>
              </a:xfrm>
              <a:prstGeom prst="rect">
                <a:avLst/>
              </a:prstGeom>
              <a:blipFill>
                <a:blip r:embed="rId3"/>
                <a:stretch>
                  <a:fillRect l="-2216" r="-193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5442C2A-3FB5-85B6-E0E9-9F132293B19B}"/>
              </a:ext>
            </a:extLst>
          </p:cNvPr>
          <p:cNvSpPr txBox="1"/>
          <p:nvPr/>
        </p:nvSpPr>
        <p:spPr>
          <a:xfrm>
            <a:off x="449989" y="2545031"/>
            <a:ext cx="532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方程两边同时乘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A0C4B9-EAD0-A245-8E80-6E08B4C5ABCB}"/>
              </a:ext>
            </a:extLst>
          </p:cNvPr>
          <p:cNvSpPr txBox="1"/>
          <p:nvPr/>
        </p:nvSpPr>
        <p:spPr>
          <a:xfrm>
            <a:off x="449989" y="3020519"/>
            <a:ext cx="475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92E326-7482-8FFE-2297-8EB44FA3D291}"/>
              </a:ext>
            </a:extLst>
          </p:cNvPr>
          <p:cNvSpPr txBox="1"/>
          <p:nvPr/>
        </p:nvSpPr>
        <p:spPr>
          <a:xfrm>
            <a:off x="449989" y="3496007"/>
            <a:ext cx="2693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7AEBC9-1C7E-98BB-8139-557B08EC3EBC}"/>
              </a:ext>
            </a:extLst>
          </p:cNvPr>
          <p:cNvSpPr txBox="1"/>
          <p:nvPr/>
        </p:nvSpPr>
        <p:spPr>
          <a:xfrm>
            <a:off x="449989" y="3971495"/>
            <a:ext cx="1458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B33C35-C6CB-2B9A-AC2D-F250AA38F160}"/>
              </a:ext>
            </a:extLst>
          </p:cNvPr>
          <p:cNvSpPr txBox="1"/>
          <p:nvPr/>
        </p:nvSpPr>
        <p:spPr>
          <a:xfrm>
            <a:off x="449989" y="4446983"/>
            <a:ext cx="5995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检验：当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EDF22B-D837-0610-BE7E-DEF93DF9122B}"/>
              </a:ext>
            </a:extLst>
          </p:cNvPr>
          <p:cNvSpPr txBox="1"/>
          <p:nvPr/>
        </p:nvSpPr>
        <p:spPr>
          <a:xfrm>
            <a:off x="449989" y="4922471"/>
            <a:ext cx="3286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是分式方程的解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381F7A-581F-FDFC-7208-556225B4140F}"/>
              </a:ext>
            </a:extLst>
          </p:cNvPr>
          <p:cNvSpPr txBox="1"/>
          <p:nvPr/>
        </p:nvSpPr>
        <p:spPr>
          <a:xfrm>
            <a:off x="449989" y="5397959"/>
            <a:ext cx="340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因此，当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yt_shape_10506"/>
              <p:cNvSpPr txBox="1"/>
              <p:nvPr/>
            </p:nvSpPr>
            <p:spPr>
              <a:xfrm>
                <a:off x="540000" y="814187"/>
                <a:ext cx="6019277" cy="11617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的值相等，求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" name="yt_shape_105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14187"/>
                <a:ext cx="6019277" cy="1161728"/>
              </a:xfrm>
              <a:prstGeom prst="rect">
                <a:avLst/>
              </a:prstGeom>
              <a:blipFill>
                <a:blip r:embed="rId4"/>
                <a:stretch>
                  <a:fillRect l="-3141" r="-1925" b="-1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2028</Words>
  <Application>Microsoft Office PowerPoint</Application>
  <PresentationFormat>宽屏</PresentationFormat>
  <Paragraphs>150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2023-11-02T10:29:40Z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