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69" r:id="rId4"/>
    <p:sldId id="370" r:id="rId5"/>
    <p:sldId id="372" r:id="rId6"/>
    <p:sldId id="373" r:id="rId7"/>
    <p:sldId id="375" r:id="rId8"/>
    <p:sldId id="377" r:id="rId9"/>
    <p:sldId id="384" r:id="rId10"/>
    <p:sldId id="378" r:id="rId11"/>
    <p:sldId id="386" r:id="rId12"/>
    <p:sldId id="380" r:id="rId13"/>
    <p:sldId id="387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393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7"/>
          <p:cNvSpPr/>
          <p:nvPr/>
        </p:nvSpPr>
        <p:spPr>
          <a:xfrm>
            <a:off x="173881" y="548680"/>
            <a:ext cx="11844239" cy="6144683"/>
          </a:xfrm>
          <a:prstGeom prst="roundRect">
            <a:avLst>
              <a:gd name="adj" fmla="val 4549"/>
            </a:avLst>
          </a:prstGeom>
          <a:noFill/>
          <a:ln w="9525">
            <a:solidFill>
              <a:srgbClr val="EE1D25"/>
            </a:solidFill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9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852071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bin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7" Type="http://schemas.openxmlformats.org/officeDocument/2006/relationships/image" Target="../media/image13.bin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bin"/><Relationship Id="rId5" Type="http://schemas.openxmlformats.org/officeDocument/2006/relationships/image" Target="../media/image11.png"/><Relationship Id="rId4" Type="http://schemas.openxmlformats.org/officeDocument/2006/relationships/image" Target="../media/image10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bin"/><Relationship Id="rId3" Type="http://schemas.openxmlformats.org/officeDocument/2006/relationships/image" Target="../media/image22.png"/><Relationship Id="rId7" Type="http://schemas.openxmlformats.org/officeDocument/2006/relationships/image" Target="../media/image22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bin"/><Relationship Id="rId5" Type="http://schemas.openxmlformats.org/officeDocument/2006/relationships/image" Target="../media/image20.bin"/><Relationship Id="rId4" Type="http://schemas.openxmlformats.org/officeDocument/2006/relationships/image" Target="../media/image19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7" name="yt_shape_11027"/>
          <p:cNvSpPr txBox="1"/>
          <p:nvPr/>
        </p:nvSpPr>
        <p:spPr>
          <a:xfrm>
            <a:off x="540000" y="2325753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026" name="yt_image_11026" title="H_50.9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325753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29" name="yt_shape_11029"/>
          <p:cNvSpPr txBox="1"/>
          <p:nvPr/>
        </p:nvSpPr>
        <p:spPr>
          <a:xfrm>
            <a:off x="540119" y="3023336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一般来说，函数的图象是由平面直角坐标系中的一系列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点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组成，图象上每一点的坐标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代表了函数的一对对应值，它的横坐标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表示自变量的某一个值，纵坐标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表示与该自变量对应的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函数值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画函数图象的方法，可以概括为列表、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描点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、连线三步，通常称为描点法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E6E7AA4-55D1-E4FC-EE08-92D1826341CD}"/>
              </a:ext>
            </a:extLst>
          </p:cNvPr>
          <p:cNvSpPr txBox="1"/>
          <p:nvPr/>
        </p:nvSpPr>
        <p:spPr>
          <a:xfrm>
            <a:off x="8298707" y="297653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5EDABD-8B16-A9F5-1D6F-3FB0ECFA05B0}"/>
              </a:ext>
            </a:extLst>
          </p:cNvPr>
          <p:cNvSpPr txBox="1"/>
          <p:nvPr/>
        </p:nvSpPr>
        <p:spPr>
          <a:xfrm>
            <a:off x="4852246" y="3927506"/>
            <a:ext cx="139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函数值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C81C8E-7962-467F-5C1F-9CD12C7223FB}"/>
              </a:ext>
            </a:extLst>
          </p:cNvPr>
          <p:cNvSpPr txBox="1"/>
          <p:nvPr/>
        </p:nvSpPr>
        <p:spPr>
          <a:xfrm>
            <a:off x="6165108" y="440299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描点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4" name="yt_shape_11104"/>
          <p:cNvSpPr txBox="1"/>
          <p:nvPr/>
        </p:nvSpPr>
        <p:spPr>
          <a:xfrm>
            <a:off x="540000" y="900000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103" name="yt_image_11103" title="H_50.9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06" name="yt_shape_11106"/>
          <p:cNvSpPr txBox="1"/>
          <p:nvPr/>
        </p:nvSpPr>
        <p:spPr>
          <a:xfrm>
            <a:off x="540119" y="1546795"/>
            <a:ext cx="11111999" cy="18757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郑州八中月考卷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一水果商人在批发市场按每千克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元批发了若干千克的西瓜进城出售，为了方便，他带了一些零钱备用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他先按市场价售出一些后，又降价出售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售出西瓜的质量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与他手中持有的钱数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含备用零钱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的关系如图所示，结合图象回答：</a:t>
            </a:r>
          </a:p>
        </p:txBody>
      </p:sp>
      <p:pic>
        <p:nvPicPr>
          <p:cNvPr id="11107" name="yt_image_11107" title="H_103.23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95800" y="3573016"/>
            <a:ext cx="3463105" cy="1891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2" name="yt_shape_11112"/>
          <p:cNvSpPr txBox="1"/>
          <p:nvPr/>
        </p:nvSpPr>
        <p:spPr>
          <a:xfrm>
            <a:off x="540000" y="2725751"/>
            <a:ext cx="6540252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该水果商人一共赚了多少钱？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290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降价前他每千克西瓜出售的价格是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390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290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千克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千克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他一共批发了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千克的西瓜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390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该水果商人一共赚了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21C6355-FAAC-3EC9-0235-B975EA3BE034}"/>
              </a:ext>
            </a:extLst>
          </p:cNvPr>
          <p:cNvSpPr txBox="1"/>
          <p:nvPr/>
        </p:nvSpPr>
        <p:spPr>
          <a:xfrm>
            <a:off x="449989" y="3154433"/>
            <a:ext cx="551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786838D-DE96-7D18-585B-E1E014624360}"/>
              </a:ext>
            </a:extLst>
          </p:cNvPr>
          <p:cNvSpPr txBox="1"/>
          <p:nvPr/>
        </p:nvSpPr>
        <p:spPr>
          <a:xfrm>
            <a:off x="449989" y="3629921"/>
            <a:ext cx="5590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降价前他每千克西瓜出售的价格是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A1424BF-EF16-9ABF-07D0-3F454BA3C52A}"/>
              </a:ext>
            </a:extLst>
          </p:cNvPr>
          <p:cNvSpPr txBox="1"/>
          <p:nvPr/>
        </p:nvSpPr>
        <p:spPr>
          <a:xfrm>
            <a:off x="449989" y="4105409"/>
            <a:ext cx="6657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千克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9042CE0-8872-8E36-DEB7-56CC0F78D506}"/>
              </a:ext>
            </a:extLst>
          </p:cNvPr>
          <p:cNvSpPr txBox="1"/>
          <p:nvPr/>
        </p:nvSpPr>
        <p:spPr>
          <a:xfrm>
            <a:off x="449989" y="4580897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千克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C82D26E-4C97-5AC4-7426-2A3C7DD8D0FA}"/>
              </a:ext>
            </a:extLst>
          </p:cNvPr>
          <p:cNvSpPr txBox="1"/>
          <p:nvPr/>
        </p:nvSpPr>
        <p:spPr>
          <a:xfrm>
            <a:off x="449989" y="5056385"/>
            <a:ext cx="437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他一共批发了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千克的西瓜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D21E1E7-768C-8C54-2C4D-678C72B72301}"/>
              </a:ext>
            </a:extLst>
          </p:cNvPr>
          <p:cNvSpPr txBox="1"/>
          <p:nvPr/>
        </p:nvSpPr>
        <p:spPr>
          <a:xfrm>
            <a:off x="449989" y="5531873"/>
            <a:ext cx="5437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9968370-077C-F1C5-ABBD-0C73307DCF39}"/>
              </a:ext>
            </a:extLst>
          </p:cNvPr>
          <p:cNvSpPr txBox="1"/>
          <p:nvPr/>
        </p:nvSpPr>
        <p:spPr>
          <a:xfrm>
            <a:off x="449989" y="6007361"/>
            <a:ext cx="4066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该水果商人一共赚了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1109"/>
          <p:cNvSpPr txBox="1"/>
          <p:nvPr/>
        </p:nvSpPr>
        <p:spPr>
          <a:xfrm>
            <a:off x="540119" y="891554"/>
            <a:ext cx="11111999" cy="18757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商人自带的零钱是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降价前他每千克西瓜出售的价格是多少？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随后他按每千克降价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0.5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元将剩余的西瓜售完，这时他手中的钱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含备用零钱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390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元，他一共批发了多少千克的西瓜？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28076CD-80EF-1D25-EADF-AF3CB4217FC6}"/>
              </a:ext>
            </a:extLst>
          </p:cNvPr>
          <p:cNvSpPr txBox="1"/>
          <p:nvPr/>
        </p:nvSpPr>
        <p:spPr>
          <a:xfrm>
            <a:off x="3955308" y="84474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3" name="yt_image_11107" title="H_103.23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3340" y="3078938"/>
            <a:ext cx="2921272" cy="1595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1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7" name="yt_shape_11117"/>
          <p:cNvSpPr txBox="1"/>
          <p:nvPr/>
        </p:nvSpPr>
        <p:spPr>
          <a:xfrm>
            <a:off x="540000" y="3171314"/>
            <a:ext cx="1274260" cy="29418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白正" pitchFamily="16"/>
                <a:ea typeface="宋体" pitchFamily="16"/>
              </a:rPr>
              <a:t> </a:t>
            </a:r>
          </a:p>
        </p:txBody>
      </p:sp>
      <p:pic>
        <p:nvPicPr>
          <p:cNvPr id="11116" name="yt_image_11116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3248145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19" name="yt_shape_11119"/>
          <p:cNvSpPr txBox="1"/>
          <p:nvPr/>
        </p:nvSpPr>
        <p:spPr>
          <a:xfrm>
            <a:off x="1440879" y="3622313"/>
            <a:ext cx="93102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根据图象解决实际问题的关键是理解图象上每一个点坐标的意义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hlinkClick r:id="" action="ppaction://macro?name={&quot;type&quot;:&quot;ImageText&quot;,&quot;item&quot;:&quot;RunBorder&quot;,&quot;fontColor&quot;:&quot;000000&quot;,&quot;borderColor&quot;:&quot;000000&quot;}"/>
            </a:endParaRPr>
          </a:p>
        </p:txBody>
      </p:sp>
      <p:sp>
        <p:nvSpPr>
          <p:cNvPr id="2" name="yt_shape_矩形_2">
            <a:extLst>
              <a:ext uri="{FF2B5EF4-FFF2-40B4-BE49-F238E27FC236}">
                <a16:creationId xmlns:a16="http://schemas.microsoft.com/office/drawing/2014/main" id="{AD092DE3-EA7D-5E8D-2138-DB79CFCC269B}"/>
              </a:ext>
            </a:extLst>
          </p:cNvPr>
          <p:cNvSpPr/>
          <p:nvPr/>
        </p:nvSpPr>
        <p:spPr>
          <a:xfrm>
            <a:off x="1485900" y="3685813"/>
            <a:ext cx="9220264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BF94A87-590B-1D75-9681-85BD32918BA2}"/>
              </a:ext>
            </a:extLst>
          </p:cNvPr>
          <p:cNvSpPr txBox="1"/>
          <p:nvPr/>
        </p:nvSpPr>
        <p:spPr>
          <a:xfrm>
            <a:off x="0" y="794677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</a:rPr>
              <a:t>课件使用说明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D8EE0A1C-7F66-B500-0ACD-246CD80A40B9}"/>
              </a:ext>
            </a:extLst>
          </p:cNvPr>
          <p:cNvSpPr txBox="1"/>
          <p:nvPr/>
        </p:nvSpPr>
        <p:spPr>
          <a:xfrm>
            <a:off x="558139" y="1731714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课件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使用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制作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请使用相应软件打开并使用。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本课件文本框内容可编辑，单击文本框即可进行修改和编辑。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本课件理科公式均采用微软公式制作，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如果您是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Office2007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2021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月份以前的版本，会</a:t>
            </a:r>
            <a:r>
              <a:rPr lang="zh-CN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出现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包含公式及数字无法编辑的情况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，请您升级软件享受更优质体验。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由于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软件原因，少量电脑可能存在理科公式无动画的问题，请您安装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Office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或以上版本即可解决该问题。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67081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32" name="yt_shape_11032"/>
          <p:cNvSpPr txBox="1"/>
          <p:nvPr/>
        </p:nvSpPr>
        <p:spPr>
          <a:xfrm>
            <a:off x="540000" y="2237118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031" name="yt_image_11031" title="H_51.39">
            <a:extLst>
              <a:ext uri="">
                <a16:creationId xmlns=""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237118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34" name="yt_shape_11034"/>
          <p:cNvSpPr txBox="1"/>
          <p:nvPr/>
        </p:nvSpPr>
        <p:spPr>
          <a:xfrm>
            <a:off x="540000" y="2940415"/>
            <a:ext cx="475450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函数图象的认识和画法</a:t>
            </a:r>
          </a:p>
        </p:txBody>
      </p:sp>
      <p:sp>
        <p:nvSpPr>
          <p:cNvPr id="11035" name="yt_shape_11035"/>
          <p:cNvSpPr txBox="1"/>
          <p:nvPr/>
        </p:nvSpPr>
        <p:spPr>
          <a:xfrm>
            <a:off x="540000" y="3444725"/>
            <a:ext cx="72071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下列函数图象一定经过点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036" name="yt_table_11036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8354744"/>
                  </p:ext>
                </p:extLst>
              </p:nvPr>
            </p:nvGraphicFramePr>
            <p:xfrm>
              <a:off x="540000" y="3924028"/>
              <a:ext cx="4699318" cy="1146937"/>
            </p:xfrm>
            <a:graphic>
              <a:graphicData uri="http://schemas.openxmlformats.org/drawingml/2006/table">
                <a:tbl>
                  <a:tblPr/>
                  <a:tblGrid>
                    <a:gridCol w="2803843">
                      <a:extLst>
                        <a:ext uri="{9D8B030D-6E8A-4147-A177-3AD203B41FA5}">
                          <a16:colId xmlns:a16="http://schemas.microsoft.com/office/drawing/2014/main" val="10188"/>
                        </a:ext>
                      </a:extLst>
                    </a:gridCol>
                    <a:gridCol w="1895475">
                      <a:extLst>
                        <a:ext uri="{9D8B030D-6E8A-4147-A177-3AD203B41FA5}">
                          <a16:colId xmlns:a16="http://schemas.microsoft.com/office/drawing/2014/main" val="1018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7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m="http://schemas.openxmlformats.org/officeDocument/2006/math" xmlns:p14="http://schemas.microsoft.com/office/powerpoint/2010/main">
          <p:graphicFrame>
            <p:nvGraphicFramePr>
              <p:cNvPr id="11036" name="yt_table_11036" descr="{&quot;rangeId&quot;:4,&quot;type&quot;:&quot;Option&quot;}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8354744"/>
                  </p:ext>
                </p:extLst>
              </p:nvPr>
            </p:nvGraphicFramePr>
            <p:xfrm>
              <a:off x="540000" y="2586910"/>
              <a:ext cx="4699318" cy="1057085"/>
            </p:xfrm>
            <a:graphic>
              <a:graphicData uri="http://schemas.openxmlformats.org/drawingml/2006/table">
                <a:tbl>
                  <a:tblPr/>
                  <a:tblGrid>
                    <a:gridCol w="2803843">
                      <a:extLst>
                        <a:ext uri="{9D8B030D-6E8A-4147-A177-3AD203B41FA5}">
                          <a16:colId xmlns:a16="http://schemas.microsoft.com/office/drawing/2014/main" val="10188"/>
                        </a:ext>
                      </a:extLst>
                    </a:gridCol>
                    <a:gridCol w="1895475">
                      <a:extLst>
                        <a:ext uri="{9D8B030D-6E8A-4147-A177-3AD203B41FA5}">
                          <a16:colId xmlns:a16="http://schemas.microsoft.com/office/drawing/2014/main" val="10189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6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75000" r="-67462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8232" t="-75000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0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8822021603" title="H_28.801733">
            <a:extLst>
              <a:ext uri="{FF2B5EF4-FFF2-40B4-BE49-F238E27FC236}">
                <a16:creationId xmlns:a16="http://schemas.microsoft.com/office/drawing/2014/main" id="{8DB53EB8-7224-0D20-81F4-7E6F3624BF2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982092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5187738-2019-EDBD-2843-5841A22E74CF}"/>
              </a:ext>
            </a:extLst>
          </p:cNvPr>
          <p:cNvSpPr txBox="1"/>
          <p:nvPr/>
        </p:nvSpPr>
        <p:spPr>
          <a:xfrm>
            <a:off x="6774589" y="339791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yt_image_11044" title="H_217.71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32336" y="4005064"/>
            <a:ext cx="1819656" cy="2764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037" name="yt_shape_11037"/>
              <p:cNvSpPr txBox="1"/>
              <p:nvPr/>
            </p:nvSpPr>
            <p:spPr>
              <a:xfrm>
                <a:off x="540119" y="980728"/>
                <a:ext cx="11111999" cy="159447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画出函数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的图象，判断点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是否在这个函数图象上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解：取自变量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的一些值，计算相应的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值，列表：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037" name="yt_shape_110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80728"/>
                <a:ext cx="11111999" cy="1594475"/>
              </a:xfrm>
              <a:prstGeom prst="rect">
                <a:avLst/>
              </a:prstGeom>
              <a:blipFill>
                <a:blip r:embed="rId3"/>
                <a:stretch>
                  <a:fillRect l="-1701" r="-1153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040" name="yt_table_11040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4262972"/>
              </p:ext>
            </p:extLst>
          </p:nvPr>
        </p:nvGraphicFramePr>
        <p:xfrm>
          <a:off x="540000" y="2777527"/>
          <a:ext cx="11111992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05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042" name="yt_shape_11042"/>
              <p:cNvSpPr txBox="1"/>
              <p:nvPr/>
            </p:nvSpPr>
            <p:spPr>
              <a:xfrm>
                <a:off x="540000" y="4181133"/>
                <a:ext cx="6000040" cy="15944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在图中描出点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观察图象知点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不在函数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的图象上，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在函数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的图象上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042" name="yt_shape_110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81133"/>
                <a:ext cx="6000040" cy="1594475"/>
              </a:xfrm>
              <a:prstGeom prst="rect">
                <a:avLst/>
              </a:prstGeom>
              <a:blipFill>
                <a:blip r:embed="rId4"/>
                <a:stretch>
                  <a:fillRect l="-3150" r="-2033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5C50872-AC49-21E2-124D-7B2D627F2DD6}"/>
              </a:ext>
            </a:extLst>
          </p:cNvPr>
          <p:cNvSpPr txBox="1"/>
          <p:nvPr/>
        </p:nvSpPr>
        <p:spPr>
          <a:xfrm>
            <a:off x="450108" y="2088606"/>
            <a:ext cx="68507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解：取自变量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的一些值，计算相应的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值，列表：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EB699E4-2440-A043-788A-7EBF32A6B552}"/>
                  </a:ext>
                </a:extLst>
              </p:cNvPr>
              <p:cNvSpPr txBox="1"/>
              <p:nvPr/>
            </p:nvSpPr>
            <p:spPr>
              <a:xfrm>
                <a:off x="449989" y="4134327"/>
                <a:ext cx="5744273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在图中描出点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Q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EB699E4-2440-A043-788A-7EBF32A6B5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34327"/>
                <a:ext cx="5744273" cy="772808"/>
              </a:xfrm>
              <a:prstGeom prst="rect">
                <a:avLst/>
              </a:prstGeom>
              <a:blipFill>
                <a:blip r:embed="rId5"/>
                <a:stretch>
                  <a:fillRect l="-1699" r="-1592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C2ACC2D-02C8-961B-D041-617BA1236594}"/>
              </a:ext>
            </a:extLst>
          </p:cNvPr>
          <p:cNvSpPr txBox="1"/>
          <p:nvPr/>
        </p:nvSpPr>
        <p:spPr>
          <a:xfrm>
            <a:off x="449989" y="4813523"/>
            <a:ext cx="6122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观察图象知点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不在函数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的图象上，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C2FC725-FEAB-AE92-BDF2-CF44FCA77369}"/>
              </a:ext>
            </a:extLst>
          </p:cNvPr>
          <p:cNvSpPr txBox="1"/>
          <p:nvPr/>
        </p:nvSpPr>
        <p:spPr>
          <a:xfrm>
            <a:off x="449989" y="5289011"/>
            <a:ext cx="4099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在函数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的图象上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7" name="yt_shape_11047"/>
          <p:cNvSpPr txBox="1"/>
          <p:nvPr/>
        </p:nvSpPr>
        <p:spPr>
          <a:xfrm>
            <a:off x="540000" y="900000"/>
            <a:ext cx="475450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实际问题中的函数图象</a:t>
            </a:r>
          </a:p>
        </p:txBody>
      </p:sp>
      <p:sp>
        <p:nvSpPr>
          <p:cNvPr id="11048" name="yt_shape_11048"/>
          <p:cNvSpPr txBox="1"/>
          <p:nvPr/>
        </p:nvSpPr>
        <p:spPr>
          <a:xfrm>
            <a:off x="540119" y="1353522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广安市中考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如图，用弹簧测力计将一铁块悬浮于盛有水的水槽中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物体上表面距离水面有一定距离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，然后匀速向上提起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不考虑水的阻力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，使铁块完全露出水面，并上升一定高度，则下列能反映弹簧测力计的读数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与铁块被提起的时间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之间的函数关系的大致图象是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1049" name="yt_image_11049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07968" y="3961841"/>
            <a:ext cx="1283589" cy="1787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51" name="yt_image_11051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429000"/>
            <a:ext cx="1309878" cy="119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52" name="yt_image_1105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09878" y="3429000"/>
            <a:ext cx="1309878" cy="119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55" name="yt_shape_11055"/>
          <p:cNvSpPr txBox="1"/>
          <p:nvPr/>
        </p:nvSpPr>
        <p:spPr>
          <a:xfrm>
            <a:off x="994905" y="4624578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1056" name="yt_shape_11056"/>
          <p:cNvSpPr txBox="1"/>
          <p:nvPr/>
        </p:nvSpPr>
        <p:spPr>
          <a:xfrm>
            <a:off x="2673190" y="4624578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pic>
        <p:nvPicPr>
          <p:cNvPr id="3" name="yt_shape_1698822021676">
            <a:extLst>
              <a:ext uri="{FF2B5EF4-FFF2-40B4-BE49-F238E27FC236}">
                <a16:creationId xmlns:a16="http://schemas.microsoft.com/office/drawing/2014/main" id="{93DC3A40-940A-2927-97DB-50EA1FCA799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167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52BC65E-9508-05A4-7F23-021EB645BE50}"/>
              </a:ext>
            </a:extLst>
          </p:cNvPr>
          <p:cNvSpPr txBox="1"/>
          <p:nvPr/>
        </p:nvSpPr>
        <p:spPr>
          <a:xfrm>
            <a:off x="8324107" y="273318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1" name="yt_image_11057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0000" y="5013176"/>
            <a:ext cx="1309878" cy="119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yt_image_1105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09878" y="5013176"/>
            <a:ext cx="1309878" cy="119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yt_shape_11061"/>
          <p:cNvSpPr txBox="1"/>
          <p:nvPr/>
        </p:nvSpPr>
        <p:spPr>
          <a:xfrm>
            <a:off x="1003312" y="6208754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4" name="yt_shape_11062"/>
          <p:cNvSpPr txBox="1"/>
          <p:nvPr/>
        </p:nvSpPr>
        <p:spPr>
          <a:xfrm>
            <a:off x="2664783" y="6208754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3" name="yt_shape_11063"/>
          <p:cNvSpPr txBox="1"/>
          <p:nvPr/>
        </p:nvSpPr>
        <p:spPr>
          <a:xfrm>
            <a:off x="540120" y="1829452"/>
            <a:ext cx="11388528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在空中，自地面算起，每升高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千米，气温下降若干摄氏度，此时对应气温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与高度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千米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间的函数图象如图，观察图象，可知：</a:t>
            </a:r>
          </a:p>
        </p:txBody>
      </p:sp>
      <p:pic>
        <p:nvPicPr>
          <p:cNvPr id="11064" name="yt_image_11064" title="H_116.6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86146" y="2948111"/>
            <a:ext cx="2219706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66" name="yt_shape_11066"/>
          <p:cNvSpPr txBox="1"/>
          <p:nvPr/>
        </p:nvSpPr>
        <p:spPr>
          <a:xfrm>
            <a:off x="540000" y="4479900"/>
            <a:ext cx="5624938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该地面气温为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千米时，气温为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0℃.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A76A241-E9A1-2721-43C6-9C12C5B9AD49}"/>
              </a:ext>
            </a:extLst>
          </p:cNvPr>
          <p:cNvSpPr txBox="1"/>
          <p:nvPr/>
        </p:nvSpPr>
        <p:spPr>
          <a:xfrm>
            <a:off x="3345589" y="443309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13DE5E-3F35-73F0-E2F2-C0FC066AFDB3}"/>
              </a:ext>
            </a:extLst>
          </p:cNvPr>
          <p:cNvSpPr txBox="1"/>
          <p:nvPr/>
        </p:nvSpPr>
        <p:spPr>
          <a:xfrm>
            <a:off x="2888389" y="49085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8" name="yt_shape_11068"/>
          <p:cNvSpPr txBox="1"/>
          <p:nvPr/>
        </p:nvSpPr>
        <p:spPr>
          <a:xfrm>
            <a:off x="540000" y="900000"/>
            <a:ext cx="8140049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画函数图象时易忽视自变量的取值范围导致出错</a:t>
            </a:r>
          </a:p>
        </p:txBody>
      </p:sp>
      <p:sp>
        <p:nvSpPr>
          <p:cNvPr id="11069" name="yt_shape_11069"/>
          <p:cNvSpPr txBox="1"/>
          <p:nvPr/>
        </p:nvSpPr>
        <p:spPr>
          <a:xfrm>
            <a:off x="540120" y="140431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某蜡烛原长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，点燃后每小时燃烧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，求剩余的蜡烛长度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与点燃的时间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之间的函数关系式，并画出函数的图象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070" name="yt_image_11070" title="H_128.3999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2193" y="2516109"/>
            <a:ext cx="1467612" cy="1630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72" name="yt_shape_11072"/>
          <p:cNvSpPr txBox="1"/>
          <p:nvPr/>
        </p:nvSpPr>
        <p:spPr>
          <a:xfrm>
            <a:off x="540000" y="4197216"/>
            <a:ext cx="71798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解：根据题意得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函数图象如图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1074" name="yt_shape_11074"/>
          <p:cNvSpPr txBox="1"/>
          <p:nvPr/>
        </p:nvSpPr>
        <p:spPr>
          <a:xfrm>
            <a:off x="5149735" y="4828883"/>
            <a:ext cx="1466363" cy="153554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350" b="0" i="0" u="none" spc="-8350">
                <a:solidFill>
                  <a:srgbClr val="1EE3CF"/>
                </a:solidFill>
                <a:effectLst/>
                <a:latin typeface="白正" pitchFamily="84"/>
                <a:ea typeface="宋体" pitchFamily="84"/>
              </a:rPr>
              <a:t> </a:t>
            </a:r>
            <a:r>
              <a:rPr lang="en-US" altLang="zh-CN" sz="8350" b="0" i="0" u="none" spc="9547">
                <a:solidFill>
                  <a:srgbClr val="1EE3CF"/>
                </a:solidFill>
                <a:effectLst/>
                <a:latin typeface="白正" pitchFamily="84"/>
                <a:ea typeface="宋体" pitchFamily="84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1073" name="yt_image_11073" title="H_130.86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9735" y="4828883"/>
            <a:ext cx="1475613" cy="1661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8822021749" title="H_28.801733">
            <a:extLst>
              <a:ext uri="{FF2B5EF4-FFF2-40B4-BE49-F238E27FC236}">
                <a16:creationId xmlns:a16="http://schemas.microsoft.com/office/drawing/2014/main" id="{8B9B2090-BA16-01FE-3DC7-85A0CE3F96F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167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0B862CA-1B39-A559-1E2A-EFD83D809855}"/>
              </a:ext>
            </a:extLst>
          </p:cNvPr>
          <p:cNvSpPr txBox="1"/>
          <p:nvPr/>
        </p:nvSpPr>
        <p:spPr>
          <a:xfrm>
            <a:off x="449989" y="4150410"/>
            <a:ext cx="72904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解：根据题意得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函数图象如图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7" name="yt_shape_11077"/>
          <p:cNvSpPr txBox="1"/>
          <p:nvPr/>
        </p:nvSpPr>
        <p:spPr>
          <a:xfrm>
            <a:off x="540000" y="795138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076" name="yt_image_11076">
            <a:extLst>
              <a:ext uri="">
                <a16:creationId xmlns="" xmlns:a16="http://schemas.microsoft.com/office/drawing/2014/main" xmlns:a14="http://schemas.microsoft.com/office/drawing/2010/main" xmlns:m="http://schemas.openxmlformats.org/officeDocument/2006/math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95138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079" name="yt_shape_11079"/>
              <p:cNvSpPr txBox="1"/>
              <p:nvPr/>
            </p:nvSpPr>
            <p:spPr>
              <a:xfrm>
                <a:off x="540119" y="1481293"/>
                <a:ext cx="11111999" cy="199888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如图，长方体水池内有一无盖圆柱形铁桶，现用水管往铁桶中持续匀速注水，直到长方体水池有水溢出一会儿为止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设注水时间为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细实线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表示铁桶中水面高度，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粗实线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表示水池中水面高度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铁桶高度低于水池高度，铁桶底面积小于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的水池底面积，注水前铁桶和水池内均无水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随时间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变化的函数图象大致为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1079" name="yt_shape_110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1293"/>
                <a:ext cx="11111999" cy="1998881"/>
              </a:xfrm>
              <a:prstGeom prst="rect">
                <a:avLst/>
              </a:prstGeom>
              <a:blipFill>
                <a:blip r:embed="rId3"/>
                <a:stretch>
                  <a:fillRect l="-1701" t="-5793" r="-1701" b="-85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081" name="yt_image_11081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xmlns:m="http://schemas.openxmlformats.org/officeDocument/2006/math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90334" y="3429000"/>
            <a:ext cx="1641348" cy="997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44E2656-0865-710C-6AEB-197905C189E4}"/>
              </a:ext>
            </a:extLst>
          </p:cNvPr>
          <p:cNvSpPr txBox="1"/>
          <p:nvPr/>
        </p:nvSpPr>
        <p:spPr>
          <a:xfrm>
            <a:off x="1669308" y="301283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7" name="yt_image_11083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0000" y="4689143"/>
            <a:ext cx="1992249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yt_image_11084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92249" y="4689143"/>
            <a:ext cx="1992249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yt_shape_11087"/>
          <p:cNvSpPr txBox="1"/>
          <p:nvPr/>
        </p:nvSpPr>
        <p:spPr>
          <a:xfrm>
            <a:off x="1336090" y="6180758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0" name="yt_shape_11088"/>
          <p:cNvSpPr txBox="1"/>
          <p:nvPr/>
        </p:nvSpPr>
        <p:spPr>
          <a:xfrm>
            <a:off x="3696746" y="6180758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pic>
        <p:nvPicPr>
          <p:cNvPr id="11" name="yt_image_11089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47163" y="4655666"/>
            <a:ext cx="1992249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yt_image_11090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99412" y="4655666"/>
            <a:ext cx="1992249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yt_shape_11093"/>
          <p:cNvSpPr txBox="1"/>
          <p:nvPr/>
        </p:nvSpPr>
        <p:spPr>
          <a:xfrm>
            <a:off x="6051660" y="6147281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4" name="yt_shape_11094"/>
          <p:cNvSpPr txBox="1"/>
          <p:nvPr/>
        </p:nvSpPr>
        <p:spPr>
          <a:xfrm>
            <a:off x="8395502" y="6147281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5" name="yt_shape_11095"/>
          <p:cNvSpPr txBox="1"/>
          <p:nvPr/>
        </p:nvSpPr>
        <p:spPr>
          <a:xfrm>
            <a:off x="540119" y="1293896"/>
            <a:ext cx="11111999" cy="18757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小明和小亮两人从甲地出发，沿相同的线路跑向乙地，小明先跑一段路程后，小亮开始出发，当小亮超过小明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米时，小亮停在此地等候小明，两人相遇后，一起以小明原来的速度跑向乙地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如图是小明、小亮两人在跑步的全过程中经过的路程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与小明出发的时间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的函数图象，请根据题意解答下列问题：</a:t>
            </a:r>
          </a:p>
        </p:txBody>
      </p:sp>
      <p:pic>
        <p:nvPicPr>
          <p:cNvPr id="11096" name="yt_image_11096" title="H_124.83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47843" y="3372818"/>
            <a:ext cx="2496312" cy="1585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98" name="yt_shape_11098"/>
          <p:cNvSpPr txBox="1"/>
          <p:nvPr/>
        </p:nvSpPr>
        <p:spPr>
          <a:xfrm>
            <a:off x="540000" y="5008597"/>
            <a:ext cx="106263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在跑步的全过程中，小明共跑了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900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米，小明的速度为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1.5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秒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DB26F99-B0F6-3AF2-832C-D707341C6259}"/>
              </a:ext>
            </a:extLst>
          </p:cNvPr>
          <p:cNvSpPr txBox="1"/>
          <p:nvPr/>
        </p:nvSpPr>
        <p:spPr>
          <a:xfrm>
            <a:off x="5783989" y="4961791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A00DB4-A2FE-1BC2-9C4D-DA9A48B0AA09}"/>
              </a:ext>
            </a:extLst>
          </p:cNvPr>
          <p:cNvSpPr txBox="1"/>
          <p:nvPr/>
        </p:nvSpPr>
        <p:spPr>
          <a:xfrm>
            <a:off x="9289189" y="4961791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0" name="yt_shape_11100"/>
          <p:cNvSpPr txBox="1"/>
          <p:nvPr/>
        </p:nvSpPr>
        <p:spPr>
          <a:xfrm>
            <a:off x="540119" y="884561"/>
            <a:ext cx="11111999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求小亮跑步的速度及小亮在途中等候小明的时间；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求小亮出发多长时间第一次与小明相遇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？</a:t>
            </a:r>
            <a:endParaRPr lang="zh-CN" altLang="zh-CN" sz="100" b="0" i="0" u="none" dirty="0">
              <a:noFill/>
              <a:effectLst/>
              <a:latin typeface="白正"/>
              <a:ea typeface="宋体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1F54962-345B-07C0-6AE4-5D466C6AA52B}"/>
              </a:ext>
            </a:extLst>
          </p:cNvPr>
          <p:cNvSpPr txBox="1"/>
          <p:nvPr/>
        </p:nvSpPr>
        <p:spPr>
          <a:xfrm>
            <a:off x="450108" y="1765853"/>
            <a:ext cx="5783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750.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F3D8334-E97D-B8E7-41E0-E87F1509F469}"/>
              </a:ext>
            </a:extLst>
          </p:cNvPr>
          <p:cNvSpPr txBox="1"/>
          <p:nvPr/>
        </p:nvSpPr>
        <p:spPr>
          <a:xfrm>
            <a:off x="450108" y="2197901"/>
            <a:ext cx="901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当小亮超过小明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米时，小明跑的路程为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750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87AC932-2B0A-F2A3-7C0F-50C2107A9FF1}"/>
              </a:ext>
            </a:extLst>
          </p:cNvPr>
          <p:cNvSpPr txBox="1"/>
          <p:nvPr/>
        </p:nvSpPr>
        <p:spPr>
          <a:xfrm>
            <a:off x="450108" y="2625771"/>
            <a:ext cx="6047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此时小明用的时间为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秒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9B0508C-D974-99AA-E4AB-F5E501E50494}"/>
              </a:ext>
            </a:extLst>
          </p:cNvPr>
          <p:cNvSpPr txBox="1"/>
          <p:nvPr/>
        </p:nvSpPr>
        <p:spPr>
          <a:xfrm>
            <a:off x="450108" y="3055033"/>
            <a:ext cx="11160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故小亮的速度为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750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秒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，小亮在途中等候小明的时间是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96C7A77-9FB1-C3B9-BADC-E4CDEB9C1AA9}"/>
              </a:ext>
            </a:extLst>
          </p:cNvPr>
          <p:cNvSpPr txBox="1"/>
          <p:nvPr/>
        </p:nvSpPr>
        <p:spPr>
          <a:xfrm>
            <a:off x="450108" y="3487081"/>
            <a:ext cx="3151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秒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523ABBF-234C-BFAE-9D49-F8A03B14AFD0}"/>
              </a:ext>
            </a:extLst>
          </p:cNvPr>
          <p:cNvSpPr txBox="1"/>
          <p:nvPr/>
        </p:nvSpPr>
        <p:spPr>
          <a:xfrm>
            <a:off x="450108" y="3919129"/>
            <a:ext cx="1147854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当小亮与小明第一次相遇时，小明用的时间为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秒，小亮用的时间为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</a:rPr>
              <a:t>100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）</a:t>
            </a:r>
            <a:endParaRPr lang="zh-CN" altLang="en-US" sz="2400" dirty="0">
              <a:solidFill>
                <a:srgbClr val="FF0000"/>
              </a:solidFill>
              <a:latin typeface="宋体" pitchFamily="24"/>
              <a:ea typeface="宋体" pitchFamily="24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D351D5E-3711-CC6E-FCD8-2BE25747FCD3}"/>
              </a:ext>
            </a:extLst>
          </p:cNvPr>
          <p:cNvSpPr txBox="1"/>
          <p:nvPr/>
        </p:nvSpPr>
        <p:spPr>
          <a:xfrm>
            <a:off x="450108" y="4351177"/>
            <a:ext cx="467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秒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，此时两人跑的路程一样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C10E2B0-9AC1-BE93-5EC3-E7640BE1580C}"/>
              </a:ext>
            </a:extLst>
          </p:cNvPr>
          <p:cNvSpPr txBox="1"/>
          <p:nvPr/>
        </p:nvSpPr>
        <p:spPr>
          <a:xfrm>
            <a:off x="450108" y="4783225"/>
            <a:ext cx="3193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0FCF6DF-53F8-7C1C-15D8-2079C268B8C8}"/>
              </a:ext>
            </a:extLst>
          </p:cNvPr>
          <p:cNvSpPr txBox="1"/>
          <p:nvPr/>
        </p:nvSpPr>
        <p:spPr>
          <a:xfrm>
            <a:off x="1364508" y="5215273"/>
            <a:ext cx="1077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A434EE5-D8B7-CAB5-A551-5C31EE3FE357}"/>
              </a:ext>
            </a:extLst>
          </p:cNvPr>
          <p:cNvSpPr txBox="1"/>
          <p:nvPr/>
        </p:nvSpPr>
        <p:spPr>
          <a:xfrm>
            <a:off x="450108" y="5647321"/>
            <a:ext cx="3151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秒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97F8044-636D-D601-E5F6-276D4879935B}"/>
              </a:ext>
            </a:extLst>
          </p:cNvPr>
          <p:cNvSpPr txBox="1"/>
          <p:nvPr/>
        </p:nvSpPr>
        <p:spPr>
          <a:xfrm>
            <a:off x="450108" y="6079369"/>
            <a:ext cx="5285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故小亮出发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秒时第一次与小明相遇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5" name="yt_image_11096" title="H_124.83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4352" y="1206843"/>
            <a:ext cx="2496312" cy="1585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1623</Words>
  <Application>Microsoft Office PowerPoint</Application>
  <PresentationFormat>宽屏</PresentationFormat>
  <Paragraphs>112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49</cp:revision>
  <dcterms:created xsi:type="dcterms:W3CDTF">2023-05-05T05:33:04Z</dcterms:created>
  <dcterms:modified xsi:type="dcterms:W3CDTF">2023-11-02T10:41:43Z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