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63" r:id="rId2"/>
    <p:sldId id="364" r:id="rId3"/>
    <p:sldId id="367" r:id="rId4"/>
    <p:sldId id="369" r:id="rId5"/>
    <p:sldId id="379" r:id="rId6"/>
    <p:sldId id="370" r:id="rId7"/>
    <p:sldId id="381" r:id="rId8"/>
    <p:sldId id="371" r:id="rId9"/>
    <p:sldId id="374" r:id="rId10"/>
    <p:sldId id="375" r:id="rId11"/>
    <p:sldId id="376" r:id="rId12"/>
    <p:sldId id="382" r:id="rId13"/>
    <p:sldId id="378" r:id="rId14"/>
    <p:sldId id="383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31A09-8A67-42EC-B7B3-A5A5892B84D2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29211-A491-4BBA-90CC-A1023D1973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07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29211-A491-4BBA-90CC-A1023D1973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7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72888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80" name="yt_image_1268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3" name="yt_shape_12683"/>
          <p:cNvSpPr txBox="1"/>
          <p:nvPr/>
        </p:nvSpPr>
        <p:spPr>
          <a:xfrm>
            <a:off x="540000" y="3023336"/>
            <a:ext cx="969496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矩形是一种特殊的平行四边形，它的性质可从以下三个方面归纳：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边：矩形的对边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，矩形的邻边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角：矩形的四个角都是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对角线：矩形的对角线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BD7D28-C5E5-7EC0-76D9-B13CEA1EFA49}"/>
              </a:ext>
            </a:extLst>
          </p:cNvPr>
          <p:cNvSpPr txBox="1"/>
          <p:nvPr/>
        </p:nvSpPr>
        <p:spPr>
          <a:xfrm>
            <a:off x="3650389" y="3452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8251A-EF82-C47E-926F-89B81F0A442F}"/>
              </a:ext>
            </a:extLst>
          </p:cNvPr>
          <p:cNvSpPr txBox="1"/>
          <p:nvPr/>
        </p:nvSpPr>
        <p:spPr>
          <a:xfrm>
            <a:off x="5174389" y="3452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3F9409-7D7E-8529-3D36-91F557CA11F8}"/>
              </a:ext>
            </a:extLst>
          </p:cNvPr>
          <p:cNvSpPr txBox="1"/>
          <p:nvPr/>
        </p:nvSpPr>
        <p:spPr>
          <a:xfrm>
            <a:off x="8222389" y="3452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680E0D-6F3E-F9C5-1B6B-CE403089774D}"/>
              </a:ext>
            </a:extLst>
          </p:cNvPr>
          <p:cNvSpPr txBox="1"/>
          <p:nvPr/>
        </p:nvSpPr>
        <p:spPr>
          <a:xfrm>
            <a:off x="4564789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DA3102-33E9-6417-E8C3-50E4D83AAECD}"/>
              </a:ext>
            </a:extLst>
          </p:cNvPr>
          <p:cNvSpPr txBox="1"/>
          <p:nvPr/>
        </p:nvSpPr>
        <p:spPr>
          <a:xfrm>
            <a:off x="4564789" y="44029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FCD3FC-EB0D-9005-0F89-D9DF17F2079B}"/>
              </a:ext>
            </a:extLst>
          </p:cNvPr>
          <p:cNvSpPr txBox="1"/>
          <p:nvPr/>
        </p:nvSpPr>
        <p:spPr>
          <a:xfrm>
            <a:off x="6698389" y="44029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" name="yt_shape_12748"/>
          <p:cNvSpPr txBox="1"/>
          <p:nvPr/>
        </p:nvSpPr>
        <p:spPr>
          <a:xfrm>
            <a:off x="54012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49" name="yt_image_12749" title="H_99.7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874524"/>
            <a:ext cx="1656207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751"/>
              <p:cNvSpPr txBox="1"/>
              <p:nvPr/>
            </p:nvSpPr>
            <p:spPr>
              <a:xfrm>
                <a:off x="540000" y="1654682"/>
                <a:ext cx="4574970" cy="5694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75°.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4" name="yt_shape_12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4682"/>
                <a:ext cx="4574970" cy="5694379"/>
              </a:xfrm>
              <a:prstGeom prst="rect">
                <a:avLst/>
              </a:prstGeom>
              <a:blipFill>
                <a:blip r:embed="rId3"/>
                <a:stretch>
                  <a:fillRect l="-4133" t="-1818" r="-2533" b="-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D4E71ED-EAD3-F5FB-EF41-7A81B6D63003}"/>
              </a:ext>
            </a:extLst>
          </p:cNvPr>
          <p:cNvSpPr txBox="1"/>
          <p:nvPr/>
        </p:nvSpPr>
        <p:spPr>
          <a:xfrm>
            <a:off x="449989" y="1564900"/>
            <a:ext cx="40758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F78CD6-7E4B-9A07-D7A3-E28031D8D1DD}"/>
              </a:ext>
            </a:extLst>
          </p:cNvPr>
          <p:cNvSpPr txBox="1"/>
          <p:nvPr/>
        </p:nvSpPr>
        <p:spPr>
          <a:xfrm>
            <a:off x="449989" y="1916832"/>
            <a:ext cx="37075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A09C6C-A20C-A245-8A6A-2C77FDBE44E5}"/>
                  </a:ext>
                </a:extLst>
              </p:cNvPr>
              <p:cNvSpPr txBox="1"/>
              <p:nvPr/>
            </p:nvSpPr>
            <p:spPr>
              <a:xfrm>
                <a:off x="449989" y="2263197"/>
                <a:ext cx="3369373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A09C6C-A20C-A245-8A6A-2C77FDBE4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3197"/>
                <a:ext cx="3369373" cy="661747"/>
              </a:xfrm>
              <a:prstGeom prst="rect">
                <a:avLst/>
              </a:prstGeom>
              <a:blipFill>
                <a:blip r:embed="rId4"/>
                <a:stretch>
                  <a:fillRect l="-2893" r="-2170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8B7720C-E121-DB67-08EB-D8E915C0D171}"/>
              </a:ext>
            </a:extLst>
          </p:cNvPr>
          <p:cNvSpPr txBox="1"/>
          <p:nvPr/>
        </p:nvSpPr>
        <p:spPr>
          <a:xfrm>
            <a:off x="449989" y="2852936"/>
            <a:ext cx="27391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26F728-529D-16FB-9C28-243864F2BD29}"/>
              </a:ext>
            </a:extLst>
          </p:cNvPr>
          <p:cNvSpPr txBox="1"/>
          <p:nvPr/>
        </p:nvSpPr>
        <p:spPr>
          <a:xfrm>
            <a:off x="449989" y="3212976"/>
            <a:ext cx="24200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50C9A0-FB0E-327C-0498-323BC2EF6FF6}"/>
              </a:ext>
            </a:extLst>
          </p:cNvPr>
          <p:cNvSpPr txBox="1"/>
          <p:nvPr/>
        </p:nvSpPr>
        <p:spPr>
          <a:xfrm>
            <a:off x="449989" y="3573016"/>
            <a:ext cx="47108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CDB5F2-8CED-5340-AF84-E022EDE0B857}"/>
              </a:ext>
            </a:extLst>
          </p:cNvPr>
          <p:cNvSpPr txBox="1"/>
          <p:nvPr/>
        </p:nvSpPr>
        <p:spPr>
          <a:xfrm>
            <a:off x="449989" y="3933056"/>
            <a:ext cx="35678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71F4D7-F98A-10C9-2288-54694911869A}"/>
              </a:ext>
            </a:extLst>
          </p:cNvPr>
          <p:cNvSpPr txBox="1"/>
          <p:nvPr/>
        </p:nvSpPr>
        <p:spPr>
          <a:xfrm>
            <a:off x="449989" y="4293096"/>
            <a:ext cx="24708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BE04A2-0CED-B71E-9C17-4B90B44B4767}"/>
              </a:ext>
            </a:extLst>
          </p:cNvPr>
          <p:cNvSpPr txBox="1"/>
          <p:nvPr/>
        </p:nvSpPr>
        <p:spPr>
          <a:xfrm>
            <a:off x="449989" y="4653136"/>
            <a:ext cx="36551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5DA68B-AEB7-8E93-0D5F-619A5531A318}"/>
              </a:ext>
            </a:extLst>
          </p:cNvPr>
          <p:cNvSpPr txBox="1"/>
          <p:nvPr/>
        </p:nvSpPr>
        <p:spPr>
          <a:xfrm>
            <a:off x="449989" y="5013176"/>
            <a:ext cx="45203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78E2A3-A177-A0C1-6A94-2E2C5331C87E}"/>
              </a:ext>
            </a:extLst>
          </p:cNvPr>
          <p:cNvSpPr txBox="1"/>
          <p:nvPr/>
        </p:nvSpPr>
        <p:spPr>
          <a:xfrm>
            <a:off x="449989" y="5373216"/>
            <a:ext cx="36027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2600EBC-28BE-2EF4-7B01-5B10C32FEEF1}"/>
              </a:ext>
            </a:extLst>
          </p:cNvPr>
          <p:cNvSpPr txBox="1"/>
          <p:nvPr/>
        </p:nvSpPr>
        <p:spPr>
          <a:xfrm>
            <a:off x="449989" y="5733256"/>
            <a:ext cx="28915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F2AE7AF-F3F9-88D2-4834-EB26D28B65D7}"/>
                  </a:ext>
                </a:extLst>
              </p:cNvPr>
              <p:cNvSpPr txBox="1"/>
              <p:nvPr/>
            </p:nvSpPr>
            <p:spPr>
              <a:xfrm>
                <a:off x="449989" y="6021288"/>
                <a:ext cx="3910711" cy="7390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F2AE7AF-F3F9-88D2-4834-EB26D28B6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1288"/>
                <a:ext cx="3910711" cy="739089"/>
              </a:xfrm>
              <a:prstGeom prst="rect">
                <a:avLst/>
              </a:prstGeom>
              <a:blipFill>
                <a:blip r:embed="rId5"/>
                <a:stretch>
                  <a:fillRect l="-2496" r="-2184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4" name="yt_shape_12754"/>
          <p:cNvSpPr txBox="1"/>
          <p:nvPr/>
        </p:nvSpPr>
        <p:spPr>
          <a:xfrm>
            <a:off x="540000" y="77944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53" name="yt_image_12753" title="H_50.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7944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6" name="yt_shape_12756"/>
          <p:cNvSpPr txBox="1"/>
          <p:nvPr/>
        </p:nvSpPr>
        <p:spPr>
          <a:xfrm>
            <a:off x="540119" y="14770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开始向点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的速度移动，点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开始向点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的速度移动，如果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表示移动的时间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757" name="yt_image_12757" title="H_104.0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3068960"/>
            <a:ext cx="2224278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9" name="yt_shape_12759"/>
          <p:cNvSpPr txBox="1"/>
          <p:nvPr/>
        </p:nvSpPr>
        <p:spPr>
          <a:xfrm>
            <a:off x="540000" y="3068960"/>
            <a:ext cx="54886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为等腰三角形？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1A24AD-753D-A91F-4222-5B7B68D436B6}"/>
              </a:ext>
            </a:extLst>
          </p:cNvPr>
          <p:cNvSpPr txBox="1"/>
          <p:nvPr/>
        </p:nvSpPr>
        <p:spPr>
          <a:xfrm>
            <a:off x="449989" y="3425348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BE5477-E951-530D-8185-08C77EC5F822}"/>
              </a:ext>
            </a:extLst>
          </p:cNvPr>
          <p:cNvSpPr txBox="1"/>
          <p:nvPr/>
        </p:nvSpPr>
        <p:spPr>
          <a:xfrm>
            <a:off x="449989" y="3900836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CB01FE-9A7A-5B4E-AF7E-1F709841AE8C}"/>
              </a:ext>
            </a:extLst>
          </p:cNvPr>
          <p:cNvSpPr txBox="1"/>
          <p:nvPr/>
        </p:nvSpPr>
        <p:spPr>
          <a:xfrm>
            <a:off x="449989" y="4376324"/>
            <a:ext cx="175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66086F-3C24-E855-6CB8-D62FFDC69F98}"/>
              </a:ext>
            </a:extLst>
          </p:cNvPr>
          <p:cNvSpPr txBox="1"/>
          <p:nvPr/>
        </p:nvSpPr>
        <p:spPr>
          <a:xfrm>
            <a:off x="449989" y="4851812"/>
            <a:ext cx="3016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0" name="yt_shape_12760"/>
          <p:cNvSpPr txBox="1"/>
          <p:nvPr/>
        </p:nvSpPr>
        <p:spPr>
          <a:xfrm>
            <a:off x="540000" y="1136456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的面积，探索一个与计算有关的结论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61" name="yt_shape_12761"/>
          <p:cNvSpPr txBox="1"/>
          <p:nvPr/>
        </p:nvSpPr>
        <p:spPr>
          <a:xfrm>
            <a:off x="540000" y="1615759"/>
            <a:ext cx="317875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62" name="yt_shape_12762"/>
              <p:cNvSpPr txBox="1"/>
              <p:nvPr/>
            </p:nvSpPr>
            <p:spPr>
              <a:xfrm>
                <a:off x="540000" y="1632509"/>
                <a:ext cx="579966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矩形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762" name="yt_shape_127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2509"/>
                <a:ext cx="5799665" cy="2066784"/>
              </a:xfrm>
              <a:prstGeom prst="rect">
                <a:avLst/>
              </a:prstGeom>
              <a:blipFill>
                <a:blip r:embed="rId2"/>
                <a:stretch>
                  <a:fillRect l="-3260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64" name="yt_shape_12764"/>
          <p:cNvSpPr txBox="1"/>
          <p:nvPr/>
        </p:nvSpPr>
        <p:spPr>
          <a:xfrm>
            <a:off x="540000" y="3750081"/>
            <a:ext cx="5086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结论：四边形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的面积恒为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A29F0A-A4C8-F3DE-6078-63E3063C95F9}"/>
              </a:ext>
            </a:extLst>
          </p:cNvPr>
          <p:cNvSpPr txBox="1"/>
          <p:nvPr/>
        </p:nvSpPr>
        <p:spPr>
          <a:xfrm>
            <a:off x="449989" y="1585703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EDC074-3D2C-A6E3-62DB-46C9A529EFBB}"/>
                  </a:ext>
                </a:extLst>
              </p:cNvPr>
              <p:cNvSpPr txBox="1"/>
              <p:nvPr/>
            </p:nvSpPr>
            <p:spPr>
              <a:xfrm>
                <a:off x="449989" y="2061191"/>
                <a:ext cx="5329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EDC074-3D2C-A6E3-62DB-46C9A529E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1191"/>
                <a:ext cx="5329936" cy="765061"/>
              </a:xfrm>
              <a:prstGeom prst="rect">
                <a:avLst/>
              </a:prstGeom>
              <a:blipFill>
                <a:blip r:embed="rId3"/>
                <a:stretch>
                  <a:fillRect l="-1831" r="-183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761FDB3-0BA6-8D35-547A-0E2022A9E0BA}"/>
              </a:ext>
            </a:extLst>
          </p:cNvPr>
          <p:cNvSpPr txBox="1"/>
          <p:nvPr/>
        </p:nvSpPr>
        <p:spPr>
          <a:xfrm>
            <a:off x="449989" y="27326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9269E8-5056-9661-E2D5-568607F95AC3}"/>
              </a:ext>
            </a:extLst>
          </p:cNvPr>
          <p:cNvSpPr txBox="1"/>
          <p:nvPr/>
        </p:nvSpPr>
        <p:spPr>
          <a:xfrm>
            <a:off x="449989" y="3208128"/>
            <a:ext cx="194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528473-3DD8-5096-07B4-7DF4992FFE25}"/>
              </a:ext>
            </a:extLst>
          </p:cNvPr>
          <p:cNvSpPr txBox="1"/>
          <p:nvPr/>
        </p:nvSpPr>
        <p:spPr>
          <a:xfrm>
            <a:off x="449989" y="3703275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结论：四边形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2757" title="H_104.0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1783067"/>
            <a:ext cx="2224278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6" name="yt_shape_12766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765" name="yt_image_1276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8" name="yt_shape_12768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在矩形中，可利用矩形、等腰三角形、直角三角形的性质求线段的长度和角的度数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3788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8" name="yt_shape_12688"/>
          <p:cNvSpPr txBox="1"/>
          <p:nvPr/>
        </p:nvSpPr>
        <p:spPr>
          <a:xfrm>
            <a:off x="540000" y="76470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87" name="yt_image_12687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76470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0" name="yt_shape_12690"/>
          <p:cNvSpPr txBox="1"/>
          <p:nvPr/>
        </p:nvSpPr>
        <p:spPr>
          <a:xfrm>
            <a:off x="540000" y="1468001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利用矩形的性质进行有关的计算或证明</a:t>
            </a:r>
          </a:p>
        </p:txBody>
      </p:sp>
      <p:sp>
        <p:nvSpPr>
          <p:cNvPr id="12691" name="yt_shape_12691"/>
          <p:cNvSpPr txBox="1"/>
          <p:nvPr/>
        </p:nvSpPr>
        <p:spPr>
          <a:xfrm>
            <a:off x="540119" y="1972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5" name="yt_table_126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171138"/>
              </p:ext>
            </p:extLst>
          </p:nvPr>
        </p:nvGraphicFramePr>
        <p:xfrm>
          <a:off x="540000" y="293174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grpSp>
        <p:nvGrpSpPr>
          <p:cNvPr id="12692" name="yt_shape_12692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3940" y="2564904"/>
            <a:ext cx="1805940" cy="1679589"/>
            <a:chOff x="0" y="0"/>
            <a:chExt cx="1805940" cy="1679589"/>
          </a:xfrm>
        </p:grpSpPr>
        <p:pic>
          <p:nvPicPr>
            <p:cNvPr id="2" name="yt_image_1269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05940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4" name="yt_shape_12694"/>
            <p:cNvSpPr txBox="1"/>
            <p:nvPr/>
          </p:nvSpPr>
          <p:spPr>
            <a:xfrm>
              <a:off x="369689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84632">
            <a:extLst>
              <a:ext uri="{FF2B5EF4-FFF2-40B4-BE49-F238E27FC236}">
                <a16:creationId xmlns:a16="http://schemas.microsoft.com/office/drawing/2014/main" id="{BD761F05-23BF-9241-017C-1DFCF897FA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967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D7EB0F0-3150-B88A-DBCD-A6DB621CDC45}"/>
              </a:ext>
            </a:extLst>
          </p:cNvPr>
          <p:cNvSpPr txBox="1"/>
          <p:nvPr/>
        </p:nvSpPr>
        <p:spPr>
          <a:xfrm>
            <a:off x="1364508" y="24009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697"/>
          <p:cNvSpPr txBox="1"/>
          <p:nvPr/>
        </p:nvSpPr>
        <p:spPr>
          <a:xfrm>
            <a:off x="540119" y="4437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" name="yt_table_1270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558055"/>
              </p:ext>
            </p:extLst>
          </p:nvPr>
        </p:nvGraphicFramePr>
        <p:xfrm>
          <a:off x="540000" y="5396547"/>
          <a:ext cx="35483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p:grpSp>
        <p:nvGrpSpPr>
          <p:cNvPr id="14" name="yt_shape_12698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3660" y="5089211"/>
            <a:ext cx="1856232" cy="1652157"/>
            <a:chOff x="0" y="0"/>
            <a:chExt cx="1856232" cy="1652157"/>
          </a:xfrm>
        </p:grpSpPr>
        <p:pic>
          <p:nvPicPr>
            <p:cNvPr id="15" name="yt_image_1269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5623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2700"/>
            <p:cNvSpPr txBox="1"/>
            <p:nvPr/>
          </p:nvSpPr>
          <p:spPr>
            <a:xfrm>
              <a:off x="394835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9A9DFEE-1AF4-9CAD-563B-5CD2B5D4ABD8}"/>
              </a:ext>
            </a:extLst>
          </p:cNvPr>
          <p:cNvSpPr txBox="1"/>
          <p:nvPr/>
        </p:nvSpPr>
        <p:spPr>
          <a:xfrm>
            <a:off x="1974108" y="48657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如图，延长矩形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至点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2707" name="yt_shape_12707"/>
          <p:cNvSpPr txBox="1"/>
          <p:nvPr/>
        </p:nvSpPr>
        <p:spPr>
          <a:xfrm>
            <a:off x="540000" y="41723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4" name="yt_shape_12704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6990" y="2596583"/>
            <a:ext cx="2438019" cy="1525284"/>
            <a:chOff x="0" y="0"/>
            <a:chExt cx="2438019" cy="1525284"/>
          </a:xfrm>
        </p:grpSpPr>
        <p:pic>
          <p:nvPicPr>
            <p:cNvPr id="2" name="yt_image_1270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8019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6" name="yt_shape_12706"/>
            <p:cNvSpPr txBox="1"/>
            <p:nvPr/>
          </p:nvSpPr>
          <p:spPr>
            <a:xfrm>
              <a:off x="685728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431658-F909-3FFD-270F-429ACC936802}"/>
              </a:ext>
            </a:extLst>
          </p:cNvPr>
          <p:cNvSpPr txBox="1"/>
          <p:nvPr/>
        </p:nvSpPr>
        <p:spPr>
          <a:xfrm>
            <a:off x="1550246" y="191346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708"/>
          <p:cNvSpPr txBox="1"/>
          <p:nvPr/>
        </p:nvSpPr>
        <p:spPr>
          <a:xfrm>
            <a:off x="540000" y="4279086"/>
            <a:ext cx="104515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如图，把两个大小完全相同的矩形拼成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形图案，则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" name="yt_shape_12709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454" y="4910753"/>
            <a:ext cx="1863090" cy="1679589"/>
            <a:chOff x="0" y="0"/>
            <a:chExt cx="1863090" cy="1679589"/>
          </a:xfrm>
        </p:grpSpPr>
        <p:pic>
          <p:nvPicPr>
            <p:cNvPr id="11" name="yt_image_1270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3090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711"/>
            <p:cNvSpPr txBox="1"/>
            <p:nvPr/>
          </p:nvSpPr>
          <p:spPr>
            <a:xfrm>
              <a:off x="398264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E31FC57-FDFF-6465-34FB-B2BD8321CFEB}"/>
              </a:ext>
            </a:extLst>
          </p:cNvPr>
          <p:cNvSpPr txBox="1"/>
          <p:nvPr/>
        </p:nvSpPr>
        <p:spPr>
          <a:xfrm>
            <a:off x="9992451" y="423228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119" y="20305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中，连结对角线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方向平移，使点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DCE.</a:t>
            </a:r>
          </a:p>
        </p:txBody>
      </p:sp>
      <p:pic>
        <p:nvPicPr>
          <p:cNvPr id="12714" name="yt_image_12714" title="H_85.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999" y="3142377"/>
            <a:ext cx="2294001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6" name="yt_shape_12716"/>
          <p:cNvSpPr txBox="1"/>
          <p:nvPr/>
        </p:nvSpPr>
        <p:spPr>
          <a:xfrm>
            <a:off x="540000" y="4278775"/>
            <a:ext cx="54630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718">
                <a:extLst>
                  <a:ext uri="{FF2B5EF4-FFF2-40B4-BE49-F238E27FC236}">
                    <a16:creationId xmlns:a16="http://schemas.microsoft.com/office/drawing/2014/main" id="{500E59C9-4035-C1F2-5728-6478058C531E}"/>
                  </a:ext>
                </a:extLst>
              </p:cNvPr>
              <p:cNvSpPr txBox="1"/>
              <p:nvPr/>
            </p:nvSpPr>
            <p:spPr>
              <a:xfrm>
                <a:off x="540000" y="1772816"/>
                <a:ext cx="5770811" cy="486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证明：由平移的性质，得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H.L.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718">
                <a:extLst>
                  <a:ext uri="{FF2B5EF4-FFF2-40B4-BE49-F238E27FC236}">
                    <a16:creationId xmlns:a16="http://schemas.microsoft.com/office/drawing/2014/main" id="{500E59C9-4035-C1F2-5728-6478058C53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5770811" cy="4860370"/>
              </a:xfrm>
              <a:prstGeom prst="rect">
                <a:avLst/>
              </a:prstGeom>
              <a:blipFill>
                <a:blip r:embed="rId2"/>
                <a:stretch>
                  <a:fillRect l="-3277" t="-1129" r="-2326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570742A-C54D-CDFC-5787-017FFE0A4798}"/>
              </a:ext>
            </a:extLst>
          </p:cNvPr>
          <p:cNvSpPr txBox="1"/>
          <p:nvPr/>
        </p:nvSpPr>
        <p:spPr>
          <a:xfrm>
            <a:off x="449989" y="1726010"/>
            <a:ext cx="573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证明：由平移的性质，得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93C3C5-85D3-281C-0095-4FF7D13E95C7}"/>
                  </a:ext>
                </a:extLst>
              </p:cNvPr>
              <p:cNvSpPr txBox="1"/>
              <p:nvPr/>
            </p:nvSpPr>
            <p:spPr>
              <a:xfrm>
                <a:off x="449989" y="2201498"/>
                <a:ext cx="538651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93C3C5-85D3-281C-0095-4FF7D13E9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1498"/>
                <a:ext cx="5386514" cy="1154189"/>
              </a:xfrm>
              <a:prstGeom prst="rect">
                <a:avLst/>
              </a:prstGeom>
              <a:blipFill>
                <a:blip r:embed="rId3"/>
                <a:stretch>
                  <a:fillRect l="-1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7A35376-57A9-F64A-FADC-3DA31DFC0DB5}"/>
              </a:ext>
            </a:extLst>
          </p:cNvPr>
          <p:cNvSpPr txBox="1"/>
          <p:nvPr/>
        </p:nvSpPr>
        <p:spPr>
          <a:xfrm>
            <a:off x="449989" y="3262075"/>
            <a:ext cx="447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H.L.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24E376-8BD4-B00D-73B2-27540BABCF6D}"/>
              </a:ext>
            </a:extLst>
          </p:cNvPr>
          <p:cNvSpPr txBox="1"/>
          <p:nvPr/>
        </p:nvSpPr>
        <p:spPr>
          <a:xfrm>
            <a:off x="449989" y="3737563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4CC83D-FD25-C37D-0958-EA8026CA66B1}"/>
              </a:ext>
            </a:extLst>
          </p:cNvPr>
          <p:cNvSpPr txBox="1"/>
          <p:nvPr/>
        </p:nvSpPr>
        <p:spPr>
          <a:xfrm>
            <a:off x="449989" y="4213051"/>
            <a:ext cx="346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0A9B6F-B6CE-68AB-C7B1-3A9B3A56B0C8}"/>
              </a:ext>
            </a:extLst>
          </p:cNvPr>
          <p:cNvSpPr txBox="1"/>
          <p:nvPr/>
        </p:nvSpPr>
        <p:spPr>
          <a:xfrm>
            <a:off x="449989" y="4688539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7E91B2-BDB0-E55D-8C29-5A9F62AED5DE}"/>
              </a:ext>
            </a:extLst>
          </p:cNvPr>
          <p:cNvSpPr txBox="1"/>
          <p:nvPr/>
        </p:nvSpPr>
        <p:spPr>
          <a:xfrm>
            <a:off x="449989" y="5164027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E7800-C921-5BEA-2ACB-86B1A9DE9777}"/>
              </a:ext>
            </a:extLst>
          </p:cNvPr>
          <p:cNvSpPr txBox="1"/>
          <p:nvPr/>
        </p:nvSpPr>
        <p:spPr>
          <a:xfrm>
            <a:off x="449989" y="5639515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25A193-EDF1-A2AC-3E50-84D2612B6CE8}"/>
              </a:ext>
            </a:extLst>
          </p:cNvPr>
          <p:cNvSpPr txBox="1"/>
          <p:nvPr/>
        </p:nvSpPr>
        <p:spPr>
          <a:xfrm>
            <a:off x="449989" y="6115003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714" title="H_85.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1186145"/>
            <a:ext cx="2294001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716"/>
          <p:cNvSpPr txBox="1"/>
          <p:nvPr/>
        </p:nvSpPr>
        <p:spPr>
          <a:xfrm>
            <a:off x="540000" y="852175"/>
            <a:ext cx="54630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120" y="104252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绵阳东辰国际学校单元卷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722" name="yt_image_12722" title="H_95.8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161186"/>
            <a:ext cx="1909953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4" name="yt_shape_12724"/>
          <p:cNvSpPr txBox="1"/>
          <p:nvPr/>
        </p:nvSpPr>
        <p:spPr>
          <a:xfrm>
            <a:off x="540000" y="2060848"/>
            <a:ext cx="46342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E0CD9A-0CE9-7638-6E1A-006A1379A8AE}"/>
              </a:ext>
            </a:extLst>
          </p:cNvPr>
          <p:cNvSpPr txBox="1"/>
          <p:nvPr/>
        </p:nvSpPr>
        <p:spPr>
          <a:xfrm>
            <a:off x="449989" y="2487096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7AD4CD-3345-E039-4C6E-79C8C008E627}"/>
              </a:ext>
            </a:extLst>
          </p:cNvPr>
          <p:cNvSpPr txBox="1"/>
          <p:nvPr/>
        </p:nvSpPr>
        <p:spPr>
          <a:xfrm>
            <a:off x="449989" y="2962584"/>
            <a:ext cx="48404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B4D9E6-9E58-2F92-A83C-373C0492F4B1}"/>
              </a:ext>
            </a:extLst>
          </p:cNvPr>
          <p:cNvSpPr txBox="1"/>
          <p:nvPr/>
        </p:nvSpPr>
        <p:spPr>
          <a:xfrm>
            <a:off x="449989" y="3438072"/>
            <a:ext cx="443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75377D-C264-5F60-39A9-746B5560867A}"/>
                  </a:ext>
                </a:extLst>
              </p:cNvPr>
              <p:cNvSpPr txBox="1"/>
              <p:nvPr/>
            </p:nvSpPr>
            <p:spPr>
              <a:xfrm>
                <a:off x="449989" y="3913560"/>
                <a:ext cx="3588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75377D-C264-5F60-39A9-746B556086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3560"/>
                <a:ext cx="3588448" cy="765061"/>
              </a:xfrm>
              <a:prstGeom prst="rect">
                <a:avLst/>
              </a:prstGeom>
              <a:blipFill>
                <a:blip r:embed="rId3"/>
                <a:stretch>
                  <a:fillRect l="-2721" r="-204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B21F144-4313-B4FE-AF35-699149D19E5E}"/>
              </a:ext>
            </a:extLst>
          </p:cNvPr>
          <p:cNvSpPr txBox="1"/>
          <p:nvPr/>
        </p:nvSpPr>
        <p:spPr>
          <a:xfrm>
            <a:off x="449989" y="4585009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C3D748-3B47-7FD5-FC99-ED47C962A022}"/>
              </a:ext>
            </a:extLst>
          </p:cNvPr>
          <p:cNvSpPr txBox="1"/>
          <p:nvPr/>
        </p:nvSpPr>
        <p:spPr>
          <a:xfrm>
            <a:off x="449989" y="5060497"/>
            <a:ext cx="431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8" name="yt_shape_12728"/>
              <p:cNvSpPr txBox="1"/>
              <p:nvPr/>
            </p:nvSpPr>
            <p:spPr>
              <a:xfrm>
                <a:off x="540000" y="1427986"/>
                <a:ext cx="5766002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𝐵𝐻𝐹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𝐸𝐷𝐺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728" name="yt_shape_1272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7986"/>
                <a:ext cx="5766002" cy="4362028"/>
              </a:xfrm>
              <a:prstGeom prst="rect">
                <a:avLst/>
              </a:prstGeom>
              <a:blipFill>
                <a:blip r:embed="rId2"/>
                <a:stretch>
                  <a:fillRect l="-3280" t="-1117" r="-1799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F83325-11FA-363C-0F64-C42AA02463B0}"/>
              </a:ext>
            </a:extLst>
          </p:cNvPr>
          <p:cNvSpPr txBox="1"/>
          <p:nvPr/>
        </p:nvSpPr>
        <p:spPr>
          <a:xfrm>
            <a:off x="449989" y="1381180"/>
            <a:ext cx="507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224706-4F57-AA71-AEDA-7DCAAD5D0383}"/>
              </a:ext>
            </a:extLst>
          </p:cNvPr>
          <p:cNvSpPr txBox="1"/>
          <p:nvPr/>
        </p:nvSpPr>
        <p:spPr>
          <a:xfrm>
            <a:off x="449989" y="1856668"/>
            <a:ext cx="589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BDF9EC-DACF-B906-D2F2-7B5A12CC3F20}"/>
              </a:ext>
            </a:extLst>
          </p:cNvPr>
          <p:cNvSpPr txBox="1"/>
          <p:nvPr/>
        </p:nvSpPr>
        <p:spPr>
          <a:xfrm>
            <a:off x="449989" y="233215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4E73B1-6EF5-2A1D-447C-7219DAB43641}"/>
              </a:ext>
            </a:extLst>
          </p:cNvPr>
          <p:cNvSpPr txBox="1"/>
          <p:nvPr/>
        </p:nvSpPr>
        <p:spPr>
          <a:xfrm>
            <a:off x="449989" y="2807644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F413AE-496A-96F3-33FD-FD0A56C857CD}"/>
                  </a:ext>
                </a:extLst>
              </p:cNvPr>
              <p:cNvSpPr txBox="1"/>
              <p:nvPr/>
            </p:nvSpPr>
            <p:spPr>
              <a:xfrm>
                <a:off x="449989" y="3283132"/>
                <a:ext cx="56223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𝐵𝐻𝐹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𝐸𝐷𝐺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1FF413AE-496A-96F3-33FD-FD0A56C85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3132"/>
                <a:ext cx="5622353" cy="1611643"/>
              </a:xfrm>
              <a:prstGeom prst="rect">
                <a:avLst/>
              </a:prstGeom>
              <a:blipFill>
                <a:blip r:embed="rId3"/>
                <a:stretch>
                  <a:fillRect l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D5AAE0C-18A8-1C27-96B3-8A26DB697AC1}"/>
              </a:ext>
            </a:extLst>
          </p:cNvPr>
          <p:cNvSpPr txBox="1"/>
          <p:nvPr/>
        </p:nvSpPr>
        <p:spPr>
          <a:xfrm>
            <a:off x="449989" y="480116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877CA-FFB2-B07D-C225-8FCD47EBF200}"/>
              </a:ext>
            </a:extLst>
          </p:cNvPr>
          <p:cNvSpPr txBox="1"/>
          <p:nvPr/>
        </p:nvSpPr>
        <p:spPr>
          <a:xfrm>
            <a:off x="449989" y="5276651"/>
            <a:ext cx="166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26"/>
          <p:cNvSpPr txBox="1"/>
          <p:nvPr/>
        </p:nvSpPr>
        <p:spPr>
          <a:xfrm>
            <a:off x="540000" y="883395"/>
            <a:ext cx="2959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边形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" name="yt_image_12722" title="H_95.8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2161186"/>
            <a:ext cx="1909953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000" y="83671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30" name="yt_image_12730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3" name="yt_shape_12733"/>
          <p:cNvSpPr txBox="1"/>
          <p:nvPr/>
        </p:nvSpPr>
        <p:spPr>
          <a:xfrm>
            <a:off x="540119" y="15228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，折叠纸片使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边与对角线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7" name="yt_table_127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320419"/>
              </p:ext>
            </p:extLst>
          </p:nvPr>
        </p:nvGraphicFramePr>
        <p:xfrm>
          <a:off x="540000" y="248230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grpSp>
        <p:nvGrpSpPr>
          <p:cNvPr id="12734" name="yt_shape_12734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7339" y="2132856"/>
            <a:ext cx="1482471" cy="1679589"/>
            <a:chOff x="0" y="0"/>
            <a:chExt cx="1482471" cy="1679589"/>
          </a:xfrm>
        </p:grpSpPr>
        <p:pic>
          <p:nvPicPr>
            <p:cNvPr id="2" name="yt_image_1273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2471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6" name="yt_shape_12736"/>
            <p:cNvSpPr txBox="1"/>
            <p:nvPr/>
          </p:nvSpPr>
          <p:spPr>
            <a:xfrm>
              <a:off x="207954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C5F44C-A6FB-DF8A-1ADE-07FB1FF71AEE}"/>
              </a:ext>
            </a:extLst>
          </p:cNvPr>
          <p:cNvSpPr txBox="1"/>
          <p:nvPr/>
        </p:nvSpPr>
        <p:spPr>
          <a:xfrm>
            <a:off x="7444632" y="19515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739"/>
          <p:cNvSpPr txBox="1"/>
          <p:nvPr/>
        </p:nvSpPr>
        <p:spPr>
          <a:xfrm>
            <a:off x="540119" y="4077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内江东兴初中单元卷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，则图中五个小矩形的周长之和为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" name="yt_shape_12740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6161" y="5013176"/>
            <a:ext cx="1763649" cy="1580148"/>
            <a:chOff x="0" y="0"/>
            <a:chExt cx="1763649" cy="1580148"/>
          </a:xfrm>
        </p:grpSpPr>
        <p:pic>
          <p:nvPicPr>
            <p:cNvPr id="13" name="yt_image_1274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63649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742"/>
            <p:cNvSpPr txBox="1"/>
            <p:nvPr/>
          </p:nvSpPr>
          <p:spPr>
            <a:xfrm>
              <a:off x="348543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A8D62CA-FF4D-B53B-2E1E-AF11985956B4}"/>
              </a:ext>
            </a:extLst>
          </p:cNvPr>
          <p:cNvSpPr txBox="1"/>
          <p:nvPr/>
        </p:nvSpPr>
        <p:spPr>
          <a:xfrm>
            <a:off x="2888508" y="45057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119" y="17053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如图是一张矩形纸片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45" name="yt_image_12745" title="H_98.9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804" y="3297307"/>
            <a:ext cx="3128391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7" name="yt_shape_12747"/>
          <p:cNvSpPr txBox="1"/>
          <p:nvPr/>
        </p:nvSpPr>
        <p:spPr>
          <a:xfrm>
            <a:off x="540119" y="46039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中，运用三角形内角和知识求解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15AC8E-FF7E-6FD3-8497-9487E81FF5F9}"/>
              </a:ext>
            </a:extLst>
          </p:cNvPr>
          <p:cNvSpPr txBox="1"/>
          <p:nvPr/>
        </p:nvSpPr>
        <p:spPr>
          <a:xfrm>
            <a:off x="1975696" y="260954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1839</Words>
  <Application>Microsoft Office PowerPoint</Application>
  <PresentationFormat>宽屏</PresentationFormat>
  <Paragraphs>150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2023-05-05T05:33:04Z</dcterms:created>
  <dcterms:modified xsi:type="dcterms:W3CDTF">2023-11-02T11:54:47Z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