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1" r:id="rId5"/>
    <p:sldId id="372" r:id="rId6"/>
    <p:sldId id="373" r:id="rId7"/>
    <p:sldId id="374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2355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预习完分式方程的概念，小丽列出了以下方程，你认为不是分式方程的是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3" name="yt_table_10743" title="H_105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9566783"/>
                  </p:ext>
                </p:extLst>
              </p:nvPr>
            </p:nvGraphicFramePr>
            <p:xfrm>
              <a:off x="540000" y="1916832"/>
              <a:ext cx="5029963" cy="1415670"/>
            </p:xfrm>
            <a:graphic>
              <a:graphicData uri="http://schemas.openxmlformats.org/drawingml/2006/table">
                <a:tbl>
                  <a:tblPr/>
                  <a:tblGrid>
                    <a:gridCol w="2847912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182051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43" name="yt_table_10743" title="H_105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9566783"/>
                  </p:ext>
                </p:extLst>
              </p:nvPr>
            </p:nvGraphicFramePr>
            <p:xfrm>
              <a:off x="540000" y="1916832"/>
              <a:ext cx="5029963" cy="1415670"/>
            </p:xfrm>
            <a:graphic>
              <a:graphicData uri="http://schemas.openxmlformats.org/drawingml/2006/table">
                <a:tbl>
                  <a:tblPr/>
                  <a:tblGrid>
                    <a:gridCol w="2847912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2182051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6740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6496" b="-1189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726" b="-1189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7416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0984" r="-76496" b="-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0726" t="-90984" b="-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4" name="yt_shape_10744"/>
              <p:cNvSpPr txBox="1"/>
              <p:nvPr/>
            </p:nvSpPr>
            <p:spPr>
              <a:xfrm>
                <a:off x="540000" y="3301397"/>
                <a:ext cx="1039791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淄博市中考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时，去分母变形正确的是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44" name="yt_shape_107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1397"/>
                <a:ext cx="10397911" cy="641394"/>
              </a:xfrm>
              <a:prstGeom prst="rect">
                <a:avLst/>
              </a:prstGeom>
              <a:blipFill>
                <a:blip r:embed="rId3"/>
                <a:stretch>
                  <a:fillRect l="-1818" r="-8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6" name="yt_table_107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858161"/>
              </p:ext>
            </p:extLst>
          </p:nvPr>
        </p:nvGraphicFramePr>
        <p:xfrm>
          <a:off x="540000" y="3993579"/>
          <a:ext cx="4275138" cy="1901952"/>
        </p:xfrm>
        <a:graphic>
          <a:graphicData uri="http://schemas.openxmlformats.org/drawingml/2006/table">
            <a:tbl>
              <a:tblPr/>
              <a:tblGrid>
                <a:gridCol w="4275138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D23F0AD-D3AD-831C-4227-2B49BCB5982B}"/>
              </a:ext>
            </a:extLst>
          </p:cNvPr>
          <p:cNvSpPr txBox="1"/>
          <p:nvPr/>
        </p:nvSpPr>
        <p:spPr>
          <a:xfrm>
            <a:off x="10920536" y="1326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8017A7-EED1-0306-ACF0-97994B4B03E6}"/>
              </a:ext>
            </a:extLst>
          </p:cNvPr>
          <p:cNvSpPr txBox="1"/>
          <p:nvPr/>
        </p:nvSpPr>
        <p:spPr>
          <a:xfrm>
            <a:off x="9917076" y="3254592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8" name="yt_shape_10748"/>
              <p:cNvSpPr txBox="1"/>
              <p:nvPr/>
            </p:nvSpPr>
            <p:spPr>
              <a:xfrm>
                <a:off x="540000" y="2145101"/>
                <a:ext cx="10739350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宜宾市中考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有增根，则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48" name="yt_shape_1074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5101"/>
                <a:ext cx="10739350" cy="605422"/>
              </a:xfrm>
              <a:prstGeom prst="rect">
                <a:avLst/>
              </a:prstGeom>
              <a:blipFill>
                <a:blip r:embed="rId2"/>
                <a:stretch>
                  <a:fillRect l="-1760" r="-738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50" name="yt_table_107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889030"/>
              </p:ext>
            </p:extLst>
          </p:nvPr>
        </p:nvGraphicFramePr>
        <p:xfrm>
          <a:off x="540000" y="280131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52" name="yt_shape_10752"/>
              <p:cNvSpPr txBox="1"/>
              <p:nvPr/>
            </p:nvSpPr>
            <p:spPr>
              <a:xfrm>
                <a:off x="540119" y="3327482"/>
                <a:ext cx="11604553" cy="7907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的解为整数，则整数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52" name="yt_shape_107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7482"/>
                <a:ext cx="11604553" cy="790729"/>
              </a:xfrm>
              <a:prstGeom prst="rect">
                <a:avLst/>
              </a:prstGeom>
              <a:blipFill>
                <a:blip r:embed="rId3"/>
                <a:stretch>
                  <a:fillRect l="-1629" b="-6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54" name="yt_table_107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18585"/>
              </p:ext>
            </p:extLst>
          </p:nvPr>
        </p:nvGraphicFramePr>
        <p:xfrm>
          <a:off x="540000" y="422881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92D7735-ABB9-0667-E5E6-5CBAFEF35D55}"/>
              </a:ext>
            </a:extLst>
          </p:cNvPr>
          <p:cNvSpPr txBox="1"/>
          <p:nvPr/>
        </p:nvSpPr>
        <p:spPr>
          <a:xfrm>
            <a:off x="10272676" y="2098295"/>
            <a:ext cx="383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9672AF-2734-D629-A09C-1CE55A2B10E9}"/>
              </a:ext>
            </a:extLst>
          </p:cNvPr>
          <p:cNvSpPr txBox="1"/>
          <p:nvPr/>
        </p:nvSpPr>
        <p:spPr>
          <a:xfrm>
            <a:off x="10992544" y="34638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8" name="yt_shape_10758"/>
              <p:cNvSpPr txBox="1"/>
              <p:nvPr/>
            </p:nvSpPr>
            <p:spPr>
              <a:xfrm>
                <a:off x="540119" y="2327591"/>
                <a:ext cx="11111999" cy="2562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二、填空题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细菌的个体十分微小，大约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亿个细菌堆积起来才有一颗小米粒那么大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某种细菌的直径是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0.000 002 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，用科学记数法表示这种细菌的直径是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无解，则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58" name="yt_shape_1075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7591"/>
                <a:ext cx="11111999" cy="2562817"/>
              </a:xfrm>
              <a:prstGeom prst="rect">
                <a:avLst/>
              </a:prstGeom>
              <a:blipFill>
                <a:blip r:embed="rId2"/>
                <a:stretch>
                  <a:fillRect l="-1701" t="-2143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00A7F1-C60E-5323-9CDD-F493034C8CAD}"/>
              </a:ext>
            </a:extLst>
          </p:cNvPr>
          <p:cNvSpPr txBox="1"/>
          <p:nvPr/>
        </p:nvSpPr>
        <p:spPr>
          <a:xfrm>
            <a:off x="1059708" y="3707249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42CCB4-3249-DD0E-D17F-21F32DF5F031}"/>
              </a:ext>
            </a:extLst>
          </p:cNvPr>
          <p:cNvSpPr txBox="1"/>
          <p:nvPr/>
        </p:nvSpPr>
        <p:spPr>
          <a:xfrm>
            <a:off x="6919995" y="4182737"/>
            <a:ext cx="637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1" name="yt_shape_10761"/>
              <p:cNvSpPr txBox="1"/>
              <p:nvPr/>
            </p:nvSpPr>
            <p:spPr>
              <a:xfrm>
                <a:off x="540000" y="1124890"/>
                <a:ext cx="7995009" cy="49682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三、解答题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的解不小于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解：方程两边同乘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由题意，可知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61" name="yt_shape_10761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890"/>
                <a:ext cx="7995009" cy="4968220"/>
              </a:xfrm>
              <a:prstGeom prst="rect">
                <a:avLst/>
              </a:prstGeom>
              <a:blipFill>
                <a:blip r:embed="rId2"/>
                <a:stretch>
                  <a:fillRect l="-2365" t="-1104" r="-1297" b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EDC60D-0F5D-9BF3-AE29-D441A16340B8}"/>
              </a:ext>
            </a:extLst>
          </p:cNvPr>
          <p:cNvSpPr txBox="1"/>
          <p:nvPr/>
        </p:nvSpPr>
        <p:spPr>
          <a:xfrm>
            <a:off x="449989" y="2189842"/>
            <a:ext cx="7053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解：方程两边同乘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30E24F-2CD0-7CC0-C67C-69FE1EA6E8EC}"/>
                  </a:ext>
                </a:extLst>
              </p:cNvPr>
              <p:cNvSpPr txBox="1"/>
              <p:nvPr/>
            </p:nvSpPr>
            <p:spPr>
              <a:xfrm>
                <a:off x="449989" y="2665330"/>
                <a:ext cx="186982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0B30E24F-2CD0-7CC0-C67C-69FE1EA6E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5330"/>
                <a:ext cx="1869822" cy="766077"/>
              </a:xfrm>
              <a:prstGeom prst="rect">
                <a:avLst/>
              </a:prstGeom>
              <a:blipFill>
                <a:blip r:embed="rId3"/>
                <a:stretch>
                  <a:fillRect l="-5212" r="-52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BAF749-0C6F-2117-C147-85BF16F87E1E}"/>
              </a:ext>
            </a:extLst>
          </p:cNvPr>
          <p:cNvSpPr txBox="1"/>
          <p:nvPr/>
        </p:nvSpPr>
        <p:spPr>
          <a:xfrm>
            <a:off x="449989" y="3337795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F3350C-2193-542B-21AD-33B9382FDEBF}"/>
                  </a:ext>
                </a:extLst>
              </p:cNvPr>
              <p:cNvSpPr txBox="1"/>
              <p:nvPr/>
            </p:nvSpPr>
            <p:spPr>
              <a:xfrm>
                <a:off x="449989" y="3813284"/>
                <a:ext cx="4463097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F8F3350C-2193-542B-21AD-33B9382FD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3284"/>
                <a:ext cx="4463097" cy="1854213"/>
              </a:xfrm>
              <a:prstGeom prst="rect">
                <a:avLst/>
              </a:prstGeom>
              <a:blipFill>
                <a:blip r:embed="rId4"/>
                <a:stretch>
                  <a:fillRect l="-2186" r="-1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FC924A9-3421-9EE9-74C0-3CA7F7E8A650}"/>
              </a:ext>
            </a:extLst>
          </p:cNvPr>
          <p:cNvSpPr txBox="1"/>
          <p:nvPr/>
        </p:nvSpPr>
        <p:spPr>
          <a:xfrm>
            <a:off x="449989" y="5573884"/>
            <a:ext cx="427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6" name="yt_shape_10766"/>
          <p:cNvSpPr txBox="1"/>
          <p:nvPr/>
        </p:nvSpPr>
        <p:spPr>
          <a:xfrm>
            <a:off x="540119" y="1038809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郑州外国语学校月考卷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为落实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数字中国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的建设工作，河南市政府计划对全市中小学多媒体教室进行安装改造，现安排两个安装公司共同完成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已知甲公司每天安装教室的数量是乙公司的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倍，乙公司安装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间教室比甲公司安装同样数量的教室多用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求甲、乙两个公司每天各安装多少间教室；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A97110-D302-B345-98EF-E30F38EEE6CA}"/>
              </a:ext>
            </a:extLst>
          </p:cNvPr>
          <p:cNvSpPr txBox="1"/>
          <p:nvPr/>
        </p:nvSpPr>
        <p:spPr>
          <a:xfrm>
            <a:off x="450108" y="3471050"/>
            <a:ext cx="928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设乙公司每天安装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间教室，则甲公司每天安装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间教室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724FF2-ED36-C1E2-3263-38466EB80E26}"/>
                  </a:ext>
                </a:extLst>
              </p:cNvPr>
              <p:cNvSpPr txBox="1"/>
              <p:nvPr/>
            </p:nvSpPr>
            <p:spPr>
              <a:xfrm>
                <a:off x="450108" y="3946538"/>
                <a:ext cx="4853305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724FF2-ED36-C1E2-3263-38466EB80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46538"/>
                <a:ext cx="4853305" cy="771411"/>
              </a:xfrm>
              <a:prstGeom prst="rect">
                <a:avLst/>
              </a:prstGeom>
              <a:blipFill>
                <a:blip r:embed="rId2"/>
                <a:stretch>
                  <a:fillRect l="-2010" r="-201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ABF7FCC-9283-CC3F-49FE-D96CCA1D091A}"/>
              </a:ext>
            </a:extLst>
          </p:cNvPr>
          <p:cNvSpPr txBox="1"/>
          <p:nvPr/>
        </p:nvSpPr>
        <p:spPr>
          <a:xfrm>
            <a:off x="450108" y="4624337"/>
            <a:ext cx="603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是所列方程的解，且符合题意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712B54-86FA-DD5E-1A0A-7A5E730FAE4E}"/>
              </a:ext>
            </a:extLst>
          </p:cNvPr>
          <p:cNvSpPr txBox="1"/>
          <p:nvPr/>
        </p:nvSpPr>
        <p:spPr>
          <a:xfrm>
            <a:off x="450108" y="5099825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1184B9-7618-7C67-189C-082DA51B24F4}"/>
              </a:ext>
            </a:extLst>
          </p:cNvPr>
          <p:cNvSpPr txBox="1"/>
          <p:nvPr/>
        </p:nvSpPr>
        <p:spPr>
          <a:xfrm>
            <a:off x="450108" y="5575313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答：甲公司每天安装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间教室，乙公司每天安装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间教室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9" name="yt_shape_10769"/>
              <p:cNvSpPr txBox="1"/>
              <p:nvPr/>
            </p:nvSpPr>
            <p:spPr>
              <a:xfrm>
                <a:off x="540119" y="1612138"/>
                <a:ext cx="11111999" cy="39937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已知甲公司每天的安装费是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元，乙公司每天的安装费是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元，现需安装教室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间，若想尽快完成安装工作且安装总费用不超过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元，则最多安排甲公司工作多少天？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设乙公司每天安装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间教室，则甲公司每天安装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间教室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是所列方程的解，且符合题意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答：甲公司每天安装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间教室，乙公司每天安装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间教室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69" name="yt_shape_1076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2138"/>
                <a:ext cx="11111999" cy="3993722"/>
              </a:xfrm>
              <a:prstGeom prst="rect">
                <a:avLst/>
              </a:prstGeom>
              <a:blipFill>
                <a:blip r:embed="rId2"/>
                <a:stretch>
                  <a:fillRect l="-1701" t="-1220" r="-439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772"/>
              <p:cNvSpPr txBox="1"/>
              <p:nvPr/>
            </p:nvSpPr>
            <p:spPr>
              <a:xfrm>
                <a:off x="540000" y="3023539"/>
                <a:ext cx="7045840" cy="2266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设安排甲公司工作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天，则乙公司工作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18 000.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答：最多安排甲公司工作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7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3539"/>
                <a:ext cx="7045840" cy="2266711"/>
              </a:xfrm>
              <a:prstGeom prst="rect">
                <a:avLst/>
              </a:prstGeom>
              <a:blipFill>
                <a:blip r:embed="rId3"/>
                <a:stretch>
                  <a:fillRect l="-2684" r="-1732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81724A-7840-6764-10E5-1B1CF03EBF0E}"/>
                  </a:ext>
                </a:extLst>
              </p:cNvPr>
              <p:cNvSpPr txBox="1"/>
              <p:nvPr/>
            </p:nvSpPr>
            <p:spPr>
              <a:xfrm>
                <a:off x="449989" y="2976733"/>
                <a:ext cx="715778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设安排甲公司工作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天，则乙公司工作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81724A-7840-6764-10E5-1B1CF03EB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6733"/>
                <a:ext cx="7157783" cy="766077"/>
              </a:xfrm>
              <a:prstGeom prst="rect">
                <a:avLst/>
              </a:prstGeom>
              <a:blipFill>
                <a:blip r:embed="rId4"/>
                <a:stretch>
                  <a:fillRect l="-1363" r="-136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F2CF637-EFFA-3849-1199-AC0D33F0C600}"/>
                  </a:ext>
                </a:extLst>
              </p:cNvPr>
              <p:cNvSpPr txBox="1"/>
              <p:nvPr/>
            </p:nvSpPr>
            <p:spPr>
              <a:xfrm>
                <a:off x="449989" y="3649198"/>
                <a:ext cx="586238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根据题意，得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18 000.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F2CF637-EFFA-3849-1199-AC0D33F0C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9198"/>
                <a:ext cx="5862383" cy="766077"/>
              </a:xfrm>
              <a:prstGeom prst="rect">
                <a:avLst/>
              </a:prstGeom>
              <a:blipFill>
                <a:blip r:embed="rId5"/>
                <a:stretch>
                  <a:fillRect l="-1665" r="-176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BCE9A55-DB27-043C-9A68-3FA632394091}"/>
              </a:ext>
            </a:extLst>
          </p:cNvPr>
          <p:cNvSpPr txBox="1"/>
          <p:nvPr/>
        </p:nvSpPr>
        <p:spPr>
          <a:xfrm>
            <a:off x="449989" y="4321663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AA7FBBD-DD7E-6E93-D5BB-EEB3867CE626}"/>
              </a:ext>
            </a:extLst>
          </p:cNvPr>
          <p:cNvSpPr txBox="1"/>
          <p:nvPr/>
        </p:nvSpPr>
        <p:spPr>
          <a:xfrm>
            <a:off x="449989" y="4797152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答：最多安排甲公司工作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091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1211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2023-11-02T10:30:54Z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