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9" r:id="rId6"/>
    <p:sldId id="374" r:id="rId7"/>
    <p:sldId id="376" r:id="rId8"/>
    <p:sldId id="377" r:id="rId9"/>
    <p:sldId id="381" r:id="rId10"/>
    <p:sldId id="378" r:id="rId11"/>
    <p:sldId id="382" r:id="rId12"/>
    <p:sldId id="379" r:id="rId13"/>
    <p:sldId id="383" r:id="rId14"/>
    <p:sldId id="384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43708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bin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2" name="yt_shape_13302"/>
          <p:cNvSpPr txBox="1"/>
          <p:nvPr/>
        </p:nvSpPr>
        <p:spPr>
          <a:xfrm>
            <a:off x="540000" y="2175500"/>
            <a:ext cx="476252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下列命题中，真命题是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04" name="yt_table_1330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147103"/>
              </p:ext>
            </p:extLst>
          </p:nvPr>
        </p:nvGraphicFramePr>
        <p:xfrm>
          <a:off x="540000" y="3140967"/>
          <a:ext cx="6054725" cy="1901952"/>
        </p:xfrm>
        <a:graphic>
          <a:graphicData uri="http://schemas.openxmlformats.org/drawingml/2006/table">
            <a:tbl>
              <a:tblPr/>
              <a:tblGrid>
                <a:gridCol w="6054725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对角线相等的四边形是矩形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对角线互相垂直的四边形是菱形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对角线互相平分的四边形是菱形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对角线互相平分且相等的四边形是矩形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79DFF60-EDD9-6BEC-A910-F9A2EDB59A7E}"/>
              </a:ext>
            </a:extLst>
          </p:cNvPr>
          <p:cNvSpPr txBox="1"/>
          <p:nvPr/>
        </p:nvSpPr>
        <p:spPr>
          <a:xfrm>
            <a:off x="4336189" y="26041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7" name="yt_shape_13367"/>
          <p:cNvSpPr txBox="1"/>
          <p:nvPr/>
        </p:nvSpPr>
        <p:spPr>
          <a:xfrm>
            <a:off x="540120" y="11888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绕点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按顺时针方向旋转得到的，连结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</a:t>
            </a:r>
          </a:p>
        </p:txBody>
      </p:sp>
      <p:pic>
        <p:nvPicPr>
          <p:cNvPr id="13368" name="yt_image_13368" title="H_114.4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058" y="2300643"/>
            <a:ext cx="153847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0" name="yt_shape_13370"/>
          <p:cNvSpPr txBox="1"/>
          <p:nvPr/>
        </p:nvSpPr>
        <p:spPr>
          <a:xfrm>
            <a:off x="540000" y="2242732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2C169F-3B0B-58E1-549D-13C16EDFB239}"/>
              </a:ext>
            </a:extLst>
          </p:cNvPr>
          <p:cNvSpPr txBox="1"/>
          <p:nvPr/>
        </p:nvSpPr>
        <p:spPr>
          <a:xfrm>
            <a:off x="449989" y="2773020"/>
            <a:ext cx="871867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证明：由旋转可知，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5B2906-283A-21C3-3567-2537F431CD21}"/>
              </a:ext>
            </a:extLst>
          </p:cNvPr>
          <p:cNvSpPr txBox="1"/>
          <p:nvPr/>
        </p:nvSpPr>
        <p:spPr>
          <a:xfrm>
            <a:off x="449989" y="3248508"/>
            <a:ext cx="340055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F54D41-A503-5526-475D-144B1C410851}"/>
              </a:ext>
            </a:extLst>
          </p:cNvPr>
          <p:cNvSpPr txBox="1"/>
          <p:nvPr/>
        </p:nvSpPr>
        <p:spPr>
          <a:xfrm>
            <a:off x="449989" y="3723996"/>
            <a:ext cx="572941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E7DBFD9-0A20-595B-2747-4C434F76FB38}"/>
              </a:ext>
            </a:extLst>
          </p:cNvPr>
          <p:cNvSpPr txBox="1"/>
          <p:nvPr/>
        </p:nvSpPr>
        <p:spPr>
          <a:xfrm>
            <a:off x="449989" y="1715726"/>
            <a:ext cx="673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3D0493-C4D7-EAA1-F041-307F5E5653EF}"/>
              </a:ext>
            </a:extLst>
          </p:cNvPr>
          <p:cNvSpPr txBox="1"/>
          <p:nvPr/>
        </p:nvSpPr>
        <p:spPr>
          <a:xfrm>
            <a:off x="449989" y="2191214"/>
            <a:ext cx="430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2219B1-E468-1D69-9126-1E46722C1006}"/>
              </a:ext>
            </a:extLst>
          </p:cNvPr>
          <p:cNvSpPr txBox="1"/>
          <p:nvPr/>
        </p:nvSpPr>
        <p:spPr>
          <a:xfrm>
            <a:off x="449989" y="2666702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5785ED-7CC0-DBA5-E8C6-9CB03952FBA8}"/>
              </a:ext>
            </a:extLst>
          </p:cNvPr>
          <p:cNvSpPr txBox="1"/>
          <p:nvPr/>
        </p:nvSpPr>
        <p:spPr>
          <a:xfrm>
            <a:off x="449989" y="3142190"/>
            <a:ext cx="466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8EE542-912A-FCD4-18AA-0F020EC82610}"/>
              </a:ext>
            </a:extLst>
          </p:cNvPr>
          <p:cNvSpPr txBox="1"/>
          <p:nvPr/>
        </p:nvSpPr>
        <p:spPr>
          <a:xfrm>
            <a:off x="449989" y="3617678"/>
            <a:ext cx="502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CFE22E-8B47-BFF2-39FC-8C68BDEC478C}"/>
              </a:ext>
            </a:extLst>
          </p:cNvPr>
          <p:cNvSpPr txBox="1"/>
          <p:nvPr/>
        </p:nvSpPr>
        <p:spPr>
          <a:xfrm>
            <a:off x="449989" y="4093167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1A9412F-D186-E591-A645-395A3E0F90A4}"/>
                  </a:ext>
                </a:extLst>
              </p:cNvPr>
              <p:cNvSpPr txBox="1"/>
              <p:nvPr/>
            </p:nvSpPr>
            <p:spPr>
              <a:xfrm>
                <a:off x="449989" y="4568654"/>
                <a:ext cx="517677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1A9412F-D186-E591-A645-395A3E0F90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8654"/>
                <a:ext cx="5176774" cy="630441"/>
              </a:xfrm>
              <a:prstGeom prst="rect">
                <a:avLst/>
              </a:prstGeom>
              <a:blipFill>
                <a:blip r:embed="rId2"/>
                <a:stretch>
                  <a:fillRect l="-1885" r="-1767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E1D5747-1C0D-4F6E-B149-8A390BAE309D}"/>
                  </a:ext>
                </a:extLst>
              </p:cNvPr>
              <p:cNvSpPr txBox="1"/>
              <p:nvPr/>
            </p:nvSpPr>
            <p:spPr>
              <a:xfrm>
                <a:off x="449989" y="5105483"/>
                <a:ext cx="35203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E1D5747-1C0D-4F6E-B149-8A390BAE30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05483"/>
                <a:ext cx="3520313" cy="555765"/>
              </a:xfrm>
              <a:prstGeom prst="rect">
                <a:avLst/>
              </a:prstGeom>
              <a:blipFill>
                <a:blip r:embed="rId3"/>
                <a:stretch>
                  <a:fillRect l="-2773" t="-1099" r="-277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3370"/>
          <p:cNvSpPr txBox="1"/>
          <p:nvPr/>
        </p:nvSpPr>
        <p:spPr>
          <a:xfrm>
            <a:off x="540000" y="1160258"/>
            <a:ext cx="58060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5" name="yt_image_13368" title="H_114.4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82058" y="1212806"/>
            <a:ext cx="153847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5" name="yt_shape_13375"/>
              <p:cNvSpPr txBox="1"/>
              <p:nvPr/>
            </p:nvSpPr>
            <p:spPr>
              <a:xfrm>
                <a:off x="540119" y="1186645"/>
                <a:ext cx="11111999" cy="25658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绵阳富乐实验中学月考卷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如图所示，在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出发沿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方向以每秒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个单位长度的速度向点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匀速运动，同时点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出发沿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方向以每秒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个单位长度的速度向点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匀速运动，当其中一个点到达终点时，另一个点也随之停止运动，设点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运动的时间是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375" name="yt_shape_13375" descr="{&quot;rangeId&quot;:2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565831"/>
              </a:xfrm>
              <a:prstGeom prst="rect">
                <a:avLst/>
              </a:prstGeom>
              <a:blipFill>
                <a:blip r:embed="rId2"/>
                <a:stretch>
                  <a:fillRect l="-1701" t="-2138" r="-1098" b="-2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77" name="yt_image_13377" title="H_125.1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7359" y="3955628"/>
            <a:ext cx="1097280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9" name="yt_shape_13379"/>
          <p:cNvSpPr txBox="1"/>
          <p:nvPr/>
        </p:nvSpPr>
        <p:spPr>
          <a:xfrm>
            <a:off x="540000" y="5595978"/>
            <a:ext cx="994984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请用含有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的式子填空：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219087-7422-28A1-1394-4A2C95B55ECE}"/>
              </a:ext>
            </a:extLst>
          </p:cNvPr>
          <p:cNvSpPr txBox="1"/>
          <p:nvPr/>
        </p:nvSpPr>
        <p:spPr>
          <a:xfrm>
            <a:off x="5395052" y="5549172"/>
            <a:ext cx="5690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3909F4-3F71-88DF-ECF3-11E405F9F5ED}"/>
              </a:ext>
            </a:extLst>
          </p:cNvPr>
          <p:cNvSpPr txBox="1"/>
          <p:nvPr/>
        </p:nvSpPr>
        <p:spPr>
          <a:xfrm>
            <a:off x="7104789" y="5549172"/>
            <a:ext cx="13310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978B2B-879A-4762-3FD2-83185C366811}"/>
              </a:ext>
            </a:extLst>
          </p:cNvPr>
          <p:cNvSpPr txBox="1"/>
          <p:nvPr/>
        </p:nvSpPr>
        <p:spPr>
          <a:xfrm>
            <a:off x="9609864" y="5549172"/>
            <a:ext cx="5690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0" name="yt_shape_1338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是否存在某一时刻使四边形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QMP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为菱形？如果存在，求出相应的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值；如果不存在，说明理由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595D41-5C6B-4BAD-509C-224CDBB6D45C}"/>
              </a:ext>
            </a:extLst>
          </p:cNvPr>
          <p:cNvSpPr txBox="1"/>
          <p:nvPr/>
        </p:nvSpPr>
        <p:spPr>
          <a:xfrm>
            <a:off x="450108" y="1804170"/>
            <a:ext cx="433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CD7850-2A7C-89D0-8B02-C2DCA7C82752}"/>
              </a:ext>
            </a:extLst>
          </p:cNvPr>
          <p:cNvSpPr txBox="1"/>
          <p:nvPr/>
        </p:nvSpPr>
        <p:spPr>
          <a:xfrm>
            <a:off x="450108" y="2279658"/>
            <a:ext cx="202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43BB46-35E2-8755-B9E5-4F2CFE1B3582}"/>
              </a:ext>
            </a:extLst>
          </p:cNvPr>
          <p:cNvSpPr txBox="1"/>
          <p:nvPr/>
        </p:nvSpPr>
        <p:spPr>
          <a:xfrm>
            <a:off x="450108" y="2755146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48B3FA-210E-B63C-FD1E-5B332C982201}"/>
              </a:ext>
            </a:extLst>
          </p:cNvPr>
          <p:cNvSpPr txBox="1"/>
          <p:nvPr/>
        </p:nvSpPr>
        <p:spPr>
          <a:xfrm>
            <a:off x="450108" y="3230634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276064-5749-7D6D-8FAE-7030CD43316C}"/>
              </a:ext>
            </a:extLst>
          </p:cNvPr>
          <p:cNvSpPr txBox="1"/>
          <p:nvPr/>
        </p:nvSpPr>
        <p:spPr>
          <a:xfrm>
            <a:off x="450108" y="3706122"/>
            <a:ext cx="197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8915D2-F4AF-E81A-0448-E66A7B3DFBB4}"/>
              </a:ext>
            </a:extLst>
          </p:cNvPr>
          <p:cNvSpPr txBox="1"/>
          <p:nvPr/>
        </p:nvSpPr>
        <p:spPr>
          <a:xfrm>
            <a:off x="450108" y="4181610"/>
            <a:ext cx="441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QMP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CD66E4-15C3-7EED-E545-BB2831C99DD2}"/>
              </a:ext>
            </a:extLst>
          </p:cNvPr>
          <p:cNvSpPr txBox="1"/>
          <p:nvPr/>
        </p:nvSpPr>
        <p:spPr>
          <a:xfrm>
            <a:off x="450108" y="4657098"/>
            <a:ext cx="4642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QMP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1F33834-A6CF-84D6-F6CD-A0D1CA73511A}"/>
                  </a:ext>
                </a:extLst>
              </p:cNvPr>
              <p:cNvSpPr txBox="1"/>
              <p:nvPr/>
            </p:nvSpPr>
            <p:spPr>
              <a:xfrm>
                <a:off x="450108" y="5132586"/>
                <a:ext cx="35852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9" name="文本框 8" descr="{'rangeId': 29, 'NoSplit': 1}">
                <a:extLst>
                  <a:ext uri="{FF2B5EF4-FFF2-40B4-BE49-F238E27FC236}">
                    <a16:creationId xmlns:a16="http://schemas.microsoft.com/office/drawing/2014/main" id="{B1F33834-A6CF-84D6-F6CD-A0D1CA735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32586"/>
                <a:ext cx="3585273" cy="768490"/>
              </a:xfrm>
              <a:prstGeom prst="rect">
                <a:avLst/>
              </a:prstGeom>
              <a:blipFill>
                <a:blip r:embed="rId3"/>
                <a:stretch>
                  <a:fillRect l="-2721" r="-27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4010D56-FB63-2CC8-0B41-D6F7B1BF35AC}"/>
                  </a:ext>
                </a:extLst>
              </p:cNvPr>
              <p:cNvSpPr txBox="1"/>
              <p:nvPr/>
            </p:nvSpPr>
            <p:spPr>
              <a:xfrm>
                <a:off x="450108" y="5807465"/>
                <a:ext cx="48314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则当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时，四边形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为菱形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0" name="文本框 9" descr="{'rangeId': 29, 'NoSplit': 1}">
                <a:extLst>
                  <a:ext uri="{FF2B5EF4-FFF2-40B4-BE49-F238E27FC236}">
                    <a16:creationId xmlns:a16="http://schemas.microsoft.com/office/drawing/2014/main" id="{84010D56-FB63-2CC8-0B41-D6F7B1BF35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07465"/>
                <a:ext cx="4831461" cy="729565"/>
              </a:xfrm>
              <a:prstGeom prst="rect">
                <a:avLst/>
              </a:prstGeom>
              <a:blipFill>
                <a:blip r:embed="rId4"/>
                <a:stretch>
                  <a:fillRect l="-2020" r="-189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3377" title="H_125.1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56440" y="1925271"/>
            <a:ext cx="1097280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4856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6" name="yt_shape_13306"/>
          <p:cNvSpPr txBox="1"/>
          <p:nvPr/>
        </p:nvSpPr>
        <p:spPr>
          <a:xfrm>
            <a:off x="540119" y="900000"/>
            <a:ext cx="1165188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，下列说法错误的是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08" name="yt_table_1330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392582"/>
              </p:ext>
            </p:extLst>
          </p:nvPr>
        </p:nvGraphicFramePr>
        <p:xfrm>
          <a:off x="540000" y="1412800"/>
          <a:ext cx="2033588" cy="1901952"/>
        </p:xfrm>
        <a:graphic>
          <a:graphicData uri="http://schemas.openxmlformats.org/drawingml/2006/table">
            <a:tbl>
              <a:tblPr/>
              <a:tblGrid>
                <a:gridCol w="2033588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</a:tbl>
          </a:graphicData>
        </a:graphic>
      </p:graphicFrame>
      <p:pic>
        <p:nvPicPr>
          <p:cNvPr id="13307" name="yt_image_13307_skip" title="H_100.6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2251" y="1412800"/>
            <a:ext cx="206768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0" name="yt_shape_13310"/>
          <p:cNvSpPr txBox="1"/>
          <p:nvPr/>
        </p:nvSpPr>
        <p:spPr>
          <a:xfrm>
            <a:off x="540119" y="33651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14" name="yt_table_1331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172658"/>
              </p:ext>
            </p:extLst>
          </p:nvPr>
        </p:nvGraphicFramePr>
        <p:xfrm>
          <a:off x="540000" y="4324555"/>
          <a:ext cx="65043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grpSp>
        <p:nvGrpSpPr>
          <p:cNvPr id="13311" name="yt_shape_13311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7957" y="4324555"/>
            <a:ext cx="1981962" cy="1624725"/>
            <a:chOff x="0" y="0"/>
            <a:chExt cx="1981962" cy="1624725"/>
          </a:xfrm>
        </p:grpSpPr>
        <p:pic>
          <p:nvPicPr>
            <p:cNvPr id="2" name="yt_image_1331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1962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3" name="yt_shape_13313"/>
            <p:cNvSpPr txBox="1"/>
            <p:nvPr/>
          </p:nvSpPr>
          <p:spPr>
            <a:xfrm>
              <a:off x="457700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05C570-D365-84A0-1081-8292F5A3C308}"/>
              </a:ext>
            </a:extLst>
          </p:cNvPr>
          <p:cNvSpPr txBox="1"/>
          <p:nvPr/>
        </p:nvSpPr>
        <p:spPr>
          <a:xfrm>
            <a:off x="10850143" y="8124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D736C5-0307-F2D2-E5EF-50738765DB3A}"/>
              </a:ext>
            </a:extLst>
          </p:cNvPr>
          <p:cNvSpPr txBox="1"/>
          <p:nvPr/>
        </p:nvSpPr>
        <p:spPr>
          <a:xfrm>
            <a:off x="3871171" y="37938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yt_shape_13316"/>
          <p:cNvSpPr txBox="1"/>
          <p:nvPr/>
        </p:nvSpPr>
        <p:spPr>
          <a:xfrm>
            <a:off x="540119" y="1425395"/>
            <a:ext cx="1117250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日照市中考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为一个正在倒水的水杯的截面图，杯中水面与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的交点为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，当水杯底面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与水平面的夹角为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0" name="yt_table_1332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609054"/>
              </p:ext>
            </p:extLst>
          </p:nvPr>
        </p:nvGraphicFramePr>
        <p:xfrm>
          <a:off x="540000" y="2463017"/>
          <a:ext cx="3548380" cy="950976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B.53°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D.63°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p:grpSp>
        <p:nvGrpSpPr>
          <p:cNvPr id="13317" name="yt_shape_13317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8202" y="2864961"/>
            <a:ext cx="1531620" cy="1860183"/>
            <a:chOff x="0" y="0"/>
            <a:chExt cx="1531620" cy="1860183"/>
          </a:xfrm>
        </p:grpSpPr>
        <p:pic>
          <p:nvPicPr>
            <p:cNvPr id="2" name="yt_image_1331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1620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9" name="yt_shape_13319"/>
            <p:cNvSpPr txBox="1"/>
            <p:nvPr/>
          </p:nvSpPr>
          <p:spPr>
            <a:xfrm>
              <a:off x="232529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72EDF45-F5FC-7925-51BF-FB37A80F38C6}"/>
              </a:ext>
            </a:extLst>
          </p:cNvPr>
          <p:cNvSpPr txBox="1"/>
          <p:nvPr/>
        </p:nvSpPr>
        <p:spPr>
          <a:xfrm>
            <a:off x="10701638" y="18403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22" name="yt_shape_13322"/>
              <p:cNvSpPr txBox="1"/>
              <p:nvPr/>
            </p:nvSpPr>
            <p:spPr>
              <a:xfrm>
                <a:off x="540119" y="900000"/>
                <a:ext cx="11244513" cy="11716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如图，菱形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的顶点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轴上，顶点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的图象经过点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322" name="yt_shape_133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244513" cy="1171667"/>
              </a:xfrm>
              <a:prstGeom prst="rect">
                <a:avLst/>
              </a:prstGeom>
              <a:blipFill>
                <a:blip r:embed="rId2"/>
                <a:stretch>
                  <a:fillRect l="-1681" b="-10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27" name="yt_table_1332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067851"/>
              </p:ext>
            </p:extLst>
          </p:nvPr>
        </p:nvGraphicFramePr>
        <p:xfrm>
          <a:off x="540000" y="2082573"/>
          <a:ext cx="5444173" cy="950976"/>
        </p:xfrm>
        <a:graphic>
          <a:graphicData uri="http://schemas.openxmlformats.org/drawingml/2006/table">
            <a:tbl>
              <a:tblPr/>
              <a:tblGrid>
                <a:gridCol w="4123373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grpSp>
        <p:nvGrpSpPr>
          <p:cNvPr id="13324" name="yt_shape_13324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6535" y="2082573"/>
            <a:ext cx="2033397" cy="1761885"/>
            <a:chOff x="0" y="0"/>
            <a:chExt cx="2033397" cy="1761885"/>
          </a:xfrm>
        </p:grpSpPr>
        <p:pic>
          <p:nvPicPr>
            <p:cNvPr id="3" name="yt_image_13324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3397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6" name="yt_shape_13326"/>
            <p:cNvSpPr txBox="1"/>
            <p:nvPr/>
          </p:nvSpPr>
          <p:spPr>
            <a:xfrm>
              <a:off x="483417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329" name="yt_shape_13329"/>
          <p:cNvSpPr txBox="1"/>
          <p:nvPr/>
        </p:nvSpPr>
        <p:spPr>
          <a:xfrm>
            <a:off x="540119" y="3894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是矩形纸片，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上存在一点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，沿直线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折叠，点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恰好落在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33" name="yt_table_13333_skip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6319816"/>
                  </p:ext>
                </p:extLst>
              </p:nvPr>
            </p:nvGraphicFramePr>
            <p:xfrm>
              <a:off x="540000" y="4854292"/>
              <a:ext cx="7057391" cy="682181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1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3333" name="yt_table_13333_skip" descr="{&quot;rangeId&quot;:7,&quot;type&quot;:&quot;Option&quot;,&quot;drawing&quot;:[&quot;yt_shape_13330&quot;]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6319816"/>
                  </p:ext>
                </p:extLst>
              </p:nvPr>
            </p:nvGraphicFramePr>
            <p:xfrm>
              <a:off x="540000" y="4854292"/>
              <a:ext cx="7057391" cy="64287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088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90" r="-14302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4241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9819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30" name="yt_shape_13330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8504" y="4854292"/>
            <a:ext cx="1721358" cy="1635012"/>
            <a:chOff x="0" y="0"/>
            <a:chExt cx="1721358" cy="1635012"/>
          </a:xfrm>
        </p:grpSpPr>
        <p:pic>
          <p:nvPicPr>
            <p:cNvPr id="2" name="yt_image_13330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21358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2" name="yt_shape_13332"/>
            <p:cNvSpPr txBox="1"/>
            <p:nvPr/>
          </p:nvSpPr>
          <p:spPr>
            <a:xfrm>
              <a:off x="327398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A077B88-A367-3AE2-686D-17B2E72BDDBB}"/>
              </a:ext>
            </a:extLst>
          </p:cNvPr>
          <p:cNvSpPr txBox="1"/>
          <p:nvPr/>
        </p:nvSpPr>
        <p:spPr>
          <a:xfrm>
            <a:off x="5951984" y="1465901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FA242A-F188-8E8E-C3FB-57948FD5B849}"/>
              </a:ext>
            </a:extLst>
          </p:cNvPr>
          <p:cNvSpPr txBox="1"/>
          <p:nvPr/>
        </p:nvSpPr>
        <p:spPr>
          <a:xfrm>
            <a:off x="10395796" y="43235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yt_shape_13334"/>
          <p:cNvSpPr txBox="1"/>
          <p:nvPr/>
        </p:nvSpPr>
        <p:spPr>
          <a:xfrm>
            <a:off x="540000" y="1350442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二、填空题</a:t>
            </a:r>
          </a:p>
        </p:txBody>
      </p:sp>
      <p:sp>
        <p:nvSpPr>
          <p:cNvPr id="13335" name="yt_shape_13335"/>
          <p:cNvSpPr txBox="1"/>
          <p:nvPr/>
        </p:nvSpPr>
        <p:spPr>
          <a:xfrm>
            <a:off x="540119" y="1836606"/>
            <a:ext cx="11460537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若矩形的一条对角线与一边的夹角为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，则两条对角线相交所成的锐角是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36" name="yt_shape_13336"/>
          <p:cNvSpPr txBox="1"/>
          <p:nvPr/>
        </p:nvSpPr>
        <p:spPr>
          <a:xfrm>
            <a:off x="540119" y="24208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的对角线互相垂直，且满足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，请你添加一个适当的条件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，使四边形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成为菱形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只需添加一个即可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pSp>
        <p:nvGrpSpPr>
          <p:cNvPr id="13337" name="yt_shape_13337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6446" y="3380323"/>
            <a:ext cx="1999107" cy="1739025"/>
            <a:chOff x="0" y="0"/>
            <a:chExt cx="1999107" cy="1739025"/>
          </a:xfrm>
        </p:grpSpPr>
        <p:pic>
          <p:nvPicPr>
            <p:cNvPr id="2" name="yt_image_1333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9107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9" name="yt_shape_13339"/>
            <p:cNvSpPr txBox="1"/>
            <p:nvPr/>
          </p:nvSpPr>
          <p:spPr>
            <a:xfrm>
              <a:off x="466272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F95D1EF-968E-F1BA-9DAA-B785DC856739}"/>
              </a:ext>
            </a:extLst>
          </p:cNvPr>
          <p:cNvSpPr txBox="1"/>
          <p:nvPr/>
        </p:nvSpPr>
        <p:spPr>
          <a:xfrm>
            <a:off x="10920536" y="1785818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61779B-E2AE-116A-6A6E-544B4C2EABBE}"/>
              </a:ext>
            </a:extLst>
          </p:cNvPr>
          <p:cNvSpPr txBox="1"/>
          <p:nvPr/>
        </p:nvSpPr>
        <p:spPr>
          <a:xfrm>
            <a:off x="1059708" y="2849570"/>
            <a:ext cx="3788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的垂直平分线交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342" name="yt_shape_13342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897" y="1948511"/>
            <a:ext cx="1632204" cy="1750455"/>
            <a:chOff x="0" y="0"/>
            <a:chExt cx="1632204" cy="1750455"/>
          </a:xfrm>
        </p:grpSpPr>
        <p:pic>
          <p:nvPicPr>
            <p:cNvPr id="2" name="yt_image_1334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2204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4" name="yt_shape_13344"/>
            <p:cNvSpPr txBox="1"/>
            <p:nvPr/>
          </p:nvSpPr>
          <p:spPr>
            <a:xfrm>
              <a:off x="282821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977EBD9-E56E-ADAF-D1D8-549F57BF3EBB}"/>
              </a:ext>
            </a:extLst>
          </p:cNvPr>
          <p:cNvSpPr txBox="1"/>
          <p:nvPr/>
        </p:nvSpPr>
        <p:spPr>
          <a:xfrm>
            <a:off x="4706196" y="1265394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3346"/>
              <p:cNvSpPr txBox="1"/>
              <p:nvPr/>
            </p:nvSpPr>
            <p:spPr>
              <a:xfrm>
                <a:off x="540119" y="3869507"/>
                <a:ext cx="11111999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雅安市中考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如图，把一张矩形纸片沿对角线折叠，若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，那么阴影部分的面积为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33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69507"/>
                <a:ext cx="11111999" cy="1126399"/>
              </a:xfrm>
              <a:prstGeom prst="rect">
                <a:avLst/>
              </a:prstGeom>
              <a:blipFill>
                <a:blip r:embed="rId3"/>
                <a:stretch>
                  <a:fillRect l="-1701" t="-4865" r="-329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yt_shape_13348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9301" y="5013176"/>
            <a:ext cx="2033397" cy="1689876"/>
            <a:chOff x="0" y="0"/>
            <a:chExt cx="2033397" cy="1689876"/>
          </a:xfrm>
        </p:grpSpPr>
        <p:pic>
          <p:nvPicPr>
            <p:cNvPr id="10" name="yt_image_13348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33397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3350"/>
            <p:cNvSpPr txBox="1"/>
            <p:nvPr/>
          </p:nvSpPr>
          <p:spPr>
            <a:xfrm>
              <a:off x="407234" y="13298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1E45CCD-517A-BBDE-74A7-5CD5C82A8D7B}"/>
                  </a:ext>
                </a:extLst>
              </p:cNvPr>
              <p:cNvSpPr txBox="1"/>
              <p:nvPr/>
            </p:nvSpPr>
            <p:spPr>
              <a:xfrm>
                <a:off x="3193308" y="4149080"/>
                <a:ext cx="7420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1E45CCD-517A-BBDE-74A7-5CD5C82A8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4149080"/>
                <a:ext cx="742061" cy="7336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52" name="yt_shape_13352"/>
              <p:cNvSpPr txBox="1"/>
              <p:nvPr/>
            </p:nvSpPr>
            <p:spPr>
              <a:xfrm>
                <a:off x="540119" y="1675700"/>
                <a:ext cx="11111999" cy="16005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如图，在菱形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同时由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两点出发，分别沿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方向向点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匀速移动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到点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的速度为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的速度为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为等边三角形，则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352" name="yt_shape_1335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75700"/>
                <a:ext cx="11111999" cy="1600503"/>
              </a:xfrm>
              <a:prstGeom prst="rect">
                <a:avLst/>
              </a:prstGeom>
              <a:blipFill>
                <a:blip r:embed="rId2"/>
                <a:stretch>
                  <a:fillRect l="-1701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57" name="yt_shape_13357"/>
          <p:cNvSpPr txBox="1"/>
          <p:nvPr/>
        </p:nvSpPr>
        <p:spPr>
          <a:xfrm>
            <a:off x="540000" y="52196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54" name="yt_shape_13354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2153" y="3479355"/>
            <a:ext cx="2107692" cy="1689876"/>
            <a:chOff x="0" y="0"/>
            <a:chExt cx="2107692" cy="1689876"/>
          </a:xfrm>
        </p:grpSpPr>
        <p:pic>
          <p:nvPicPr>
            <p:cNvPr id="2" name="yt_image_13354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07692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6" name="yt_shape_13356"/>
            <p:cNvSpPr txBox="1"/>
            <p:nvPr/>
          </p:nvSpPr>
          <p:spPr>
            <a:xfrm>
              <a:off x="444382" y="13298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A4B637-6309-BC47-15E7-9874E93F5086}"/>
                  </a:ext>
                </a:extLst>
              </p:cNvPr>
              <p:cNvSpPr txBox="1"/>
              <p:nvPr/>
            </p:nvSpPr>
            <p:spPr>
              <a:xfrm>
                <a:off x="8441582" y="2420888"/>
                <a:ext cx="61347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A4B637-6309-BC47-15E7-9874E93F5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1582" y="2420888"/>
                <a:ext cx="613474" cy="7276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000" y="908720"/>
            <a:ext cx="1071710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三、解答题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DF.</a:t>
            </a:r>
          </a:p>
        </p:txBody>
      </p:sp>
      <p:pic>
        <p:nvPicPr>
          <p:cNvPr id="13360" name="yt_image_13360" title="H_85.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3432" y="2026551"/>
            <a:ext cx="1923669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2" name="yt_shape_13362"/>
          <p:cNvSpPr txBox="1"/>
          <p:nvPr/>
        </p:nvSpPr>
        <p:spPr>
          <a:xfrm>
            <a:off x="540000" y="2026551"/>
            <a:ext cx="30953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00129C-D4E6-B7B6-4A62-79406410CA23}"/>
              </a:ext>
            </a:extLst>
          </p:cNvPr>
          <p:cNvSpPr txBox="1"/>
          <p:nvPr/>
        </p:nvSpPr>
        <p:spPr>
          <a:xfrm>
            <a:off x="449989" y="2461927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AE4C82-05F4-ABEC-C530-EF4A0137191D}"/>
              </a:ext>
            </a:extLst>
          </p:cNvPr>
          <p:cNvSpPr txBox="1"/>
          <p:nvPr/>
        </p:nvSpPr>
        <p:spPr>
          <a:xfrm>
            <a:off x="449989" y="2937415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2400E2-D674-6B25-ED21-F1D5CC526F7F}"/>
              </a:ext>
            </a:extLst>
          </p:cNvPr>
          <p:cNvSpPr txBox="1"/>
          <p:nvPr/>
        </p:nvSpPr>
        <p:spPr>
          <a:xfrm>
            <a:off x="449989" y="3412903"/>
            <a:ext cx="26544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3DEC65-73EA-35BA-79F2-CD44220014B9}"/>
              </a:ext>
            </a:extLst>
          </p:cNvPr>
          <p:cNvSpPr txBox="1"/>
          <p:nvPr/>
        </p:nvSpPr>
        <p:spPr>
          <a:xfrm>
            <a:off x="449989" y="3888391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D6C159-5A8F-2557-3868-2512F5798AD4}"/>
              </a:ext>
            </a:extLst>
          </p:cNvPr>
          <p:cNvSpPr txBox="1"/>
          <p:nvPr/>
        </p:nvSpPr>
        <p:spPr>
          <a:xfrm>
            <a:off x="449989" y="4363879"/>
            <a:ext cx="430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F1A1E1-66E2-1EB7-A632-B0373538B214}"/>
              </a:ext>
            </a:extLst>
          </p:cNvPr>
          <p:cNvSpPr txBox="1"/>
          <p:nvPr/>
        </p:nvSpPr>
        <p:spPr>
          <a:xfrm>
            <a:off x="449989" y="4839367"/>
            <a:ext cx="162096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65" name="yt_shape_13365"/>
              <p:cNvSpPr txBox="1"/>
              <p:nvPr/>
            </p:nvSpPr>
            <p:spPr>
              <a:xfrm>
                <a:off x="540000" y="1350176"/>
                <a:ext cx="5448607" cy="4517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为矩形，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是等边三角形，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中，由勾股定理，得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365" name="yt_shape_13365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0176"/>
                <a:ext cx="5448607" cy="4517647"/>
              </a:xfrm>
              <a:prstGeom prst="rect">
                <a:avLst/>
              </a:prstGeom>
              <a:blipFill>
                <a:blip r:embed="rId2"/>
                <a:stretch>
                  <a:fillRect l="-3471" t="-1078" r="-2016" b="-3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FDAA97-C3D5-2188-B3F1-869E022EB258}"/>
              </a:ext>
            </a:extLst>
          </p:cNvPr>
          <p:cNvSpPr txBox="1"/>
          <p:nvPr/>
        </p:nvSpPr>
        <p:spPr>
          <a:xfrm>
            <a:off x="449989" y="1303370"/>
            <a:ext cx="483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0A98F85-0C17-DCD6-565D-4F779B20EFD2}"/>
                  </a:ext>
                </a:extLst>
              </p:cNvPr>
              <p:cNvSpPr txBox="1"/>
              <p:nvPr/>
            </p:nvSpPr>
            <p:spPr>
              <a:xfrm>
                <a:off x="449989" y="1778858"/>
                <a:ext cx="5436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6, 'mathAnswerShape': 1}">
                <a:extLst>
                  <a:ext uri="{FF2B5EF4-FFF2-40B4-BE49-F238E27FC236}">
                    <a16:creationId xmlns:a16="http://schemas.microsoft.com/office/drawing/2014/main" id="{90A98F85-0C17-DCD6-565D-4F779B20EF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8858"/>
                <a:ext cx="5436298" cy="765061"/>
              </a:xfrm>
              <a:prstGeom prst="rect">
                <a:avLst/>
              </a:prstGeom>
              <a:blipFill>
                <a:blip r:embed="rId3"/>
                <a:stretch>
                  <a:fillRect l="-1794" r="-112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B1618AC-82F0-A3C0-252C-372D5FF2629B}"/>
              </a:ext>
            </a:extLst>
          </p:cNvPr>
          <p:cNvSpPr txBox="1"/>
          <p:nvPr/>
        </p:nvSpPr>
        <p:spPr>
          <a:xfrm>
            <a:off x="449989" y="2450307"/>
            <a:ext cx="214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03D0C2-1CA3-A434-AF62-D2D3769F4345}"/>
              </a:ext>
            </a:extLst>
          </p:cNvPr>
          <p:cNvSpPr txBox="1"/>
          <p:nvPr/>
        </p:nvSpPr>
        <p:spPr>
          <a:xfrm>
            <a:off x="449989" y="2925795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4734BA-8ED8-AF04-850B-D0888555DEEB}"/>
              </a:ext>
            </a:extLst>
          </p:cNvPr>
          <p:cNvSpPr txBox="1"/>
          <p:nvPr/>
        </p:nvSpPr>
        <p:spPr>
          <a:xfrm>
            <a:off x="449989" y="3401283"/>
            <a:ext cx="493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CC3B80-4B82-71CE-5104-41E8E11BF563}"/>
              </a:ext>
            </a:extLst>
          </p:cNvPr>
          <p:cNvSpPr txBox="1"/>
          <p:nvPr/>
        </p:nvSpPr>
        <p:spPr>
          <a:xfrm>
            <a:off x="449989" y="3876772"/>
            <a:ext cx="557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91B575-9757-CDA6-FA4F-5D7272A18319}"/>
              </a:ext>
            </a:extLst>
          </p:cNvPr>
          <p:cNvSpPr txBox="1"/>
          <p:nvPr/>
        </p:nvSpPr>
        <p:spPr>
          <a:xfrm>
            <a:off x="449989" y="4352259"/>
            <a:ext cx="234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E74A00-912C-7CF6-5A7B-AF6CDF7FE96D}"/>
              </a:ext>
            </a:extLst>
          </p:cNvPr>
          <p:cNvSpPr txBox="1"/>
          <p:nvPr/>
        </p:nvSpPr>
        <p:spPr>
          <a:xfrm>
            <a:off x="449989" y="4827747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3A539ED-B4C0-7B53-F7A2-B52DDED1AA73}"/>
                  </a:ext>
                </a:extLst>
              </p:cNvPr>
              <p:cNvSpPr txBox="1"/>
              <p:nvPr/>
            </p:nvSpPr>
            <p:spPr>
              <a:xfrm>
                <a:off x="449989" y="5303235"/>
                <a:ext cx="3440176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0" name="文本框 9" descr="{'rangeId': 26, 'mathAnswerShape': 1}">
                <a:extLst>
                  <a:ext uri="{FF2B5EF4-FFF2-40B4-BE49-F238E27FC236}">
                    <a16:creationId xmlns:a16="http://schemas.microsoft.com/office/drawing/2014/main" id="{43A539ED-B4C0-7B53-F7A2-B52DDED1AA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3235"/>
                <a:ext cx="3440176" cy="567703"/>
              </a:xfrm>
              <a:prstGeom prst="rect">
                <a:avLst/>
              </a:prstGeom>
              <a:blipFill>
                <a:blip r:embed="rId4"/>
                <a:stretch>
                  <a:fillRect l="-2837" r="-2660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3363">
            <a:extLst>
              <a:ext uri="{FF2B5EF4-FFF2-40B4-BE49-F238E27FC236}">
                <a16:creationId xmlns:a16="http://schemas.microsoft.com/office/drawing/2014/main" id="{690FC96E-D82F-5486-558C-A856FE9CA259}"/>
              </a:ext>
            </a:extLst>
          </p:cNvPr>
          <p:cNvSpPr txBox="1"/>
          <p:nvPr/>
        </p:nvSpPr>
        <p:spPr>
          <a:xfrm>
            <a:off x="540000" y="878893"/>
            <a:ext cx="61699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的长度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3" name="yt_image_13360" title="H_85.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3432" y="1196752"/>
            <a:ext cx="1923669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1701</Words>
  <Application>Microsoft Office PowerPoint</Application>
  <PresentationFormat>宽屏</PresentationFormat>
  <Paragraphs>118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47</cp:revision>
  <dcterms:created xsi:type="dcterms:W3CDTF">2023-05-05T05:33:04Z</dcterms:created>
  <dcterms:modified xsi:type="dcterms:W3CDTF">2023-11-02T12:38:18Z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