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8" r:id="rId4"/>
    <p:sldId id="371" r:id="rId5"/>
    <p:sldId id="373" r:id="rId6"/>
    <p:sldId id="376" r:id="rId7"/>
    <p:sldId id="378" r:id="rId8"/>
    <p:sldId id="380" r:id="rId9"/>
    <p:sldId id="386" r:id="rId10"/>
    <p:sldId id="389" r:id="rId11"/>
    <p:sldId id="383" r:id="rId12"/>
    <p:sldId id="385" r:id="rId13"/>
    <p:sldId id="256" r:id="rId14"/>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678"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3913" name="yt_shape_13913"/>
          <p:cNvSpPr txBox="1"/>
          <p:nvPr/>
        </p:nvSpPr>
        <p:spPr>
          <a:xfrm>
            <a:off x="540000" y="1845622"/>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3912" name="yt_image_13912"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845622"/>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3915" name="yt_shape_13915"/>
          <p:cNvSpPr txBox="1"/>
          <p:nvPr/>
        </p:nvSpPr>
        <p:spPr>
          <a:xfrm>
            <a:off x="540119" y="2543205"/>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白正" pitchFamily="24"/>
                <a:ea typeface="宋体" pitchFamily="24"/>
              </a:rPr>
              <a:t>平均数的计算要用到所有的数据，它能够充分利用数据提供的信息，因此在现实生活中较为常用，但它受极端值影响较</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大</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白正" pitchFamily="24"/>
                <a:ea typeface="宋体" pitchFamily="24"/>
              </a:rPr>
              <a:t>当一组数据中某个数据多次重复出现时，众数往往是人们关心的一个量，它</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smtClean="0">
                <a:solidFill>
                  <a:srgbClr val="FF0000">
                    <a:alpha val="0"/>
                  </a:srgbClr>
                </a:solidFill>
                <a:effectLst/>
                <a:uFill>
                  <a:solidFill>
                    <a:srgbClr val="000000"/>
                  </a:solidFill>
                </a:uFill>
                <a:latin typeface="白正" pitchFamily="24"/>
                <a:ea typeface="楷体" pitchFamily="24"/>
              </a:rPr>
              <a:t>不</a:t>
            </a:r>
            <a:r>
              <a:rPr lang="zh-CN" altLang="zh-CN" sz="100" b="0" i="0" spc="-100" dirty="0" smtClean="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受极端值的影响，这是它的一个优势</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中位数只需要很少的计算，它</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zh-CN" altLang="zh-CN" sz="2400" b="0" i="0" u="sng" dirty="0">
                <a:solidFill>
                  <a:srgbClr val="FF0000">
                    <a:alpha val="0"/>
                  </a:srgbClr>
                </a:solidFill>
                <a:effectLst/>
                <a:uFill>
                  <a:solidFill>
                    <a:srgbClr val="000000"/>
                  </a:solidFill>
                </a:uFill>
                <a:latin typeface="白正" pitchFamily="24"/>
                <a:ea typeface="楷体" pitchFamily="24"/>
              </a:rPr>
              <a:t>不易</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受极端值的影响，这在有些计算情况下是一个优点</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9851FDFB-53BE-3252-A714-04BC1F23E2A8}"/>
              </a:ext>
            </a:extLst>
          </p:cNvPr>
          <p:cNvSpPr txBox="1"/>
          <p:nvPr/>
        </p:nvSpPr>
        <p:spPr>
          <a:xfrm>
            <a:off x="5936508" y="2971887"/>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大</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6B63CE0B-C96D-B28D-D73C-C2CA950E9DAE}"/>
              </a:ext>
            </a:extLst>
          </p:cNvPr>
          <p:cNvSpPr txBox="1"/>
          <p:nvPr/>
        </p:nvSpPr>
        <p:spPr>
          <a:xfrm>
            <a:off x="10776520" y="3447375"/>
            <a:ext cx="48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不</a:t>
            </a:r>
            <a:r>
              <a:rPr kumimoji="0" lang="zh-CN" altLang="en-US" sz="2400" b="0" i="0" strike="noStrike" kern="1200" cap="none" spc="0" normalizeH="0" baseline="0" noProof="0" dirty="0" smtClean="0">
                <a:ln>
                  <a:noFill/>
                </a:ln>
                <a:solidFill>
                  <a:srgbClr val="FF0000"/>
                </a:solidFill>
                <a:effectLst/>
                <a:uLnTx/>
                <a:uFill>
                  <a:solidFill>
                    <a:srgbClr val="000000"/>
                  </a:solidFill>
                </a:uFill>
                <a:latin typeface="白正" pitchFamily="24"/>
                <a:ea typeface="楷体" pitchFamily="24"/>
                <a:cs typeface="+mn-cs"/>
              </a:rPr>
              <a:t>易</a:t>
            </a:r>
            <a:endParaRPr lang="zh-CN" altLang="en-US" dirty="0">
              <a:solidFill>
                <a:srgbClr val="FF0000"/>
              </a:solidFill>
            </a:endParaRPr>
          </a:p>
        </p:txBody>
      </p:sp>
      <p:sp>
        <p:nvSpPr>
          <p:cNvPr id="5" name="文本框 4">
            <a:extLst>
              <a:ext uri="{FF2B5EF4-FFF2-40B4-BE49-F238E27FC236}">
                <a16:creationId xmlns:a16="http://schemas.microsoft.com/office/drawing/2014/main" id="{6C37EC6E-B4D2-FD19-4C0A-4FE73033176C}"/>
              </a:ext>
            </a:extLst>
          </p:cNvPr>
          <p:cNvSpPr txBox="1"/>
          <p:nvPr/>
        </p:nvSpPr>
        <p:spPr>
          <a:xfrm>
            <a:off x="4945908" y="4398351"/>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不易</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70" name="yt_shape_13970"/>
          <p:cNvSpPr txBox="1"/>
          <p:nvPr/>
        </p:nvSpPr>
        <p:spPr>
          <a:xfrm>
            <a:off x="540119" y="692696"/>
            <a:ext cx="41190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382">
                <a:solidFill>
                  <a:srgbClr val="1EE3CF"/>
                </a:solidFill>
                <a:effectLst/>
                <a:latin typeface="白正" pitchFamily="32"/>
                <a:ea typeface="宋体" pitchFamily="32"/>
              </a:rPr>
              <a:t> </a:t>
            </a:r>
          </a:p>
        </p:txBody>
      </p:sp>
      <p:pic>
        <p:nvPicPr>
          <p:cNvPr id="13969" name="yt_image_13969" title="H_50.9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692696"/>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3972" name="yt_shape_13972"/>
          <p:cNvSpPr txBox="1"/>
          <p:nvPr/>
        </p:nvSpPr>
        <p:spPr>
          <a:xfrm>
            <a:off x="540119" y="1390279"/>
            <a:ext cx="11111999" cy="3323987"/>
          </a:xfrm>
          <a:prstGeom prst="rect">
            <a:avLst/>
          </a:prstGeom>
        </p:spPr>
        <p:txBody>
          <a:bodyPr vert="horz" wrap="square" lIns="0" tIns="0" rIns="0" bIns="0" rtlCol="0">
            <a:spAutoFit/>
          </a:bodyPr>
          <a:lstStyle/>
          <a:p>
            <a:pPr algn="l" eaLnBrk="1" latinLnBrk="0" hangingPunct="0"/>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黑体" pitchFamily="24"/>
              </a:rPr>
              <a:t>衡阳市中考</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2023</a:t>
            </a:r>
            <a:r>
              <a:rPr lang="zh-CN" altLang="zh-CN" sz="2400" b="0" i="0" u="none" dirty="0">
                <a:solidFill>
                  <a:srgbClr val="000000"/>
                </a:solidFill>
                <a:effectLst/>
                <a:latin typeface="白正" pitchFamily="24"/>
                <a:ea typeface="宋体" pitchFamily="24"/>
              </a:rPr>
              <a:t>年</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白正" pitchFamily="24"/>
                <a:ea typeface="宋体" pitchFamily="24"/>
              </a:rPr>
              <a:t>月</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白正" pitchFamily="24"/>
                <a:ea typeface="宋体" pitchFamily="24"/>
              </a:rPr>
              <a:t>日是第</a:t>
            </a:r>
            <a:r>
              <a:rPr lang="en-US" altLang="zh-CN" sz="2400" b="0" i="0" u="none" dirty="0">
                <a:solidFill>
                  <a:srgbClr val="000000"/>
                </a:solidFill>
                <a:effectLst/>
                <a:latin typeface="Times New Roman" pitchFamily="24"/>
                <a:ea typeface="Times New Roman" pitchFamily="24"/>
              </a:rPr>
              <a:t>28</a:t>
            </a:r>
            <a:r>
              <a:rPr lang="zh-CN" altLang="zh-CN" sz="2400" b="0" i="0" u="none" dirty="0">
                <a:solidFill>
                  <a:srgbClr val="000000"/>
                </a:solidFill>
                <a:effectLst/>
                <a:latin typeface="白正" pitchFamily="24"/>
                <a:ea typeface="宋体" pitchFamily="24"/>
              </a:rPr>
              <a:t>个全国中小学生安全教育日，为提高学生安全防范意识和自我防护能力，某学校举行了校园安全知识竞赛活动</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现从八、九年级中各随机抽取</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白正" pitchFamily="24"/>
                <a:ea typeface="宋体" pitchFamily="24"/>
              </a:rPr>
              <a:t>名学生的竞赛成绩</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百分制</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进行整理、描述和分析</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成绩得分用</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白正" pitchFamily="24"/>
                <a:ea typeface="宋体" pitchFamily="24"/>
              </a:rPr>
              <a:t>表示，</a:t>
            </a:r>
            <a:r>
              <a:rPr lang="en-US" altLang="zh-CN" sz="2400" b="0" i="0" u="none" dirty="0">
                <a:solidFill>
                  <a:srgbClr val="000000"/>
                </a:solidFill>
                <a:effectLst/>
                <a:latin typeface="Times New Roman" pitchFamily="24"/>
                <a:ea typeface="Times New Roman" pitchFamily="24"/>
              </a:rPr>
              <a:t>80</a:t>
            </a:r>
            <a:r>
              <a:rPr lang="zh-CN" altLang="zh-CN" sz="2400" b="0" i="0" u="none" dirty="0">
                <a:solidFill>
                  <a:srgbClr val="000000"/>
                </a:solidFill>
                <a:effectLst/>
                <a:latin typeface="白正" pitchFamily="24"/>
                <a:ea typeface="宋体" pitchFamily="24"/>
              </a:rPr>
              <a:t>分及以上为优秀，共分成四组，</a:t>
            </a:r>
            <a:r>
              <a:rPr lang="en-US" altLang="zh-CN" sz="2400" b="0" i="0"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70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D</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x</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，并给出下面部分信息：</a:t>
            </a:r>
          </a:p>
          <a:p>
            <a:pPr algn="l" eaLnBrk="1" latinLnBrk="0" hangingPunct="0"/>
            <a:r>
              <a:rPr lang="zh-CN" altLang="zh-CN" sz="2400" b="0" i="0" u="none" dirty="0">
                <a:solidFill>
                  <a:srgbClr val="000000"/>
                </a:solidFill>
                <a:effectLst/>
                <a:latin typeface="白正" pitchFamily="24"/>
                <a:ea typeface="宋体" pitchFamily="24"/>
              </a:rPr>
              <a:t>八年级抽取的学生竞赛成绩在</a:t>
            </a:r>
            <a:r>
              <a:rPr lang="en-US" altLang="zh-CN" sz="2400" b="0" i="0"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白正" pitchFamily="24"/>
                <a:ea typeface="宋体" pitchFamily="24"/>
              </a:rPr>
              <a:t>组中的数据为：</a:t>
            </a:r>
            <a:r>
              <a:rPr lang="en-US" altLang="zh-CN" sz="2400" b="0" i="0" u="none" dirty="0">
                <a:solidFill>
                  <a:srgbClr val="000000"/>
                </a:solidFill>
                <a:effectLst/>
                <a:latin typeface="Times New Roman" pitchFamily="24"/>
                <a:ea typeface="Times New Roman" pitchFamily="24"/>
              </a:rPr>
              <a:t>84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88</a:t>
            </a:r>
          </a:p>
          <a:p>
            <a:pPr algn="l" eaLnBrk="1" latinLnBrk="0" hangingPunct="0"/>
            <a:r>
              <a:rPr lang="zh-CN" altLang="zh-CN" sz="2400" b="0" i="0" u="none" dirty="0">
                <a:solidFill>
                  <a:srgbClr val="000000"/>
                </a:solidFill>
                <a:effectLst/>
                <a:latin typeface="白正" pitchFamily="24"/>
                <a:ea typeface="宋体" pitchFamily="24"/>
              </a:rPr>
              <a:t>九年级抽取的学生竞赛成绩为：</a:t>
            </a:r>
            <a:r>
              <a:rPr lang="en-US" altLang="zh-CN" sz="2400" b="0" i="0" u="none" dirty="0">
                <a:solidFill>
                  <a:srgbClr val="000000"/>
                </a:solidFill>
                <a:effectLst/>
                <a:latin typeface="Times New Roman" pitchFamily="24"/>
                <a:ea typeface="Times New Roman" pitchFamily="24"/>
              </a:rPr>
              <a:t>68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77</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86</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91</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86</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87.</a:t>
            </a:r>
          </a:p>
          <a:p>
            <a:pPr algn="ctr" eaLnBrk="1" latinLnBrk="0" hangingPunct="0"/>
            <a:r>
              <a:rPr lang="zh-CN" altLang="zh-CN" sz="2400" b="0" i="0" u="none" dirty="0">
                <a:solidFill>
                  <a:srgbClr val="000000"/>
                </a:solidFill>
                <a:effectLst/>
                <a:latin typeface="白正" pitchFamily="24"/>
                <a:ea typeface="宋体" pitchFamily="24"/>
              </a:rPr>
              <a:t>八年级抽取的学生竞赛成绩频数分布直方图</a:t>
            </a:r>
          </a:p>
        </p:txBody>
      </p:sp>
      <p:pic>
        <p:nvPicPr>
          <p:cNvPr id="5" name="yt_image_13976">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4536952" y="4761368"/>
            <a:ext cx="2692643" cy="198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78" name="yt_shape_13978"/>
          <p:cNvSpPr txBox="1"/>
          <p:nvPr/>
        </p:nvSpPr>
        <p:spPr>
          <a:xfrm>
            <a:off x="540119" y="900000"/>
            <a:ext cx="5232202" cy="43537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rPr>
              <a:t>八、九年级抽取的学生竞赛成绩统计表</a:t>
            </a:r>
          </a:p>
        </p:txBody>
      </p:sp>
      <p:graphicFrame>
        <p:nvGraphicFramePr>
          <p:cNvPr id="13979" name="yt_table_13979"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68772987"/>
              </p:ext>
            </p:extLst>
          </p:nvPr>
        </p:nvGraphicFramePr>
        <p:xfrm>
          <a:off x="540119" y="1538528"/>
          <a:ext cx="11111999" cy="1700784"/>
        </p:xfrm>
        <a:graphic>
          <a:graphicData uri="http://schemas.openxmlformats.org/drawingml/2006/table">
            <a:tbl>
              <a:tblPr>
                <a:tableStyleId>{5940675A-B579-460E-94D1-54222C63F5DA}</a:tableStyleId>
              </a:tblPr>
              <a:tblGrid>
                <a:gridCol w="2073129">
                  <a:extLst>
                    <a:ext uri="{9D8B030D-6E8A-4147-A177-3AD203B41FA5}">
                      <a16:colId xmlns:a16="http://schemas.microsoft.com/office/drawing/2014/main" val="20000"/>
                    </a:ext>
                  </a:extLst>
                </a:gridCol>
                <a:gridCol w="2260406">
                  <a:extLst>
                    <a:ext uri="{9D8B030D-6E8A-4147-A177-3AD203B41FA5}">
                      <a16:colId xmlns:a16="http://schemas.microsoft.com/office/drawing/2014/main" val="20001"/>
                    </a:ext>
                  </a:extLst>
                </a:gridCol>
                <a:gridCol w="2260406">
                  <a:extLst>
                    <a:ext uri="{9D8B030D-6E8A-4147-A177-3AD203B41FA5}">
                      <a16:colId xmlns:a16="http://schemas.microsoft.com/office/drawing/2014/main" val="20002"/>
                    </a:ext>
                  </a:extLst>
                </a:gridCol>
                <a:gridCol w="2260406">
                  <a:extLst>
                    <a:ext uri="{9D8B030D-6E8A-4147-A177-3AD203B41FA5}">
                      <a16:colId xmlns:a16="http://schemas.microsoft.com/office/drawing/2014/main" val="20003"/>
                    </a:ext>
                  </a:extLst>
                </a:gridCol>
                <a:gridCol w="2257652">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年级</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平均数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中位数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众数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优秀率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八</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Times New Roman" pitchFamily="24"/>
                          <a:ea typeface="Times New Roman"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九</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sp>
            <p:nvSpPr>
              <p:cNvPr id="13981" name="yt_shape_13981"/>
              <p:cNvSpPr txBox="1"/>
              <p:nvPr/>
            </p:nvSpPr>
            <p:spPr>
              <a:xfrm>
                <a:off x="540119" y="3508937"/>
                <a:ext cx="11111999" cy="3031086"/>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rPr>
                  <a:t>根据以上信息，解答下列问题：</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填空：</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84</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100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80</a:t>
                </a:r>
                <a:r>
                  <a:rPr lang="zh-CN" altLang="zh-CN" sz="2400" b="0" i="0" u="sng">
                    <a:solidFill>
                      <a:srgbClr val="FF0000">
                        <a:alpha val="0"/>
                      </a:srgbClr>
                    </a:solidFill>
                    <a:effectLst/>
                    <a:uFill>
                      <a:solidFill>
                        <a:srgbClr val="000000"/>
                      </a:solidFill>
                    </a:uFill>
                    <a:latin typeface="Times New Roman" pitchFamily="24"/>
                    <a:ea typeface="Times New Roman" pitchFamily="24"/>
                  </a:rPr>
                  <a:t>％</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该校八、九年级共</a:t>
                </a:r>
                <a:r>
                  <a:rPr lang="en-US" altLang="zh-CN" sz="2400" b="0" i="0" u="none">
                    <a:solidFill>
                      <a:srgbClr val="000000"/>
                    </a:solidFill>
                    <a:effectLst/>
                    <a:latin typeface="Times New Roman" pitchFamily="24"/>
                    <a:ea typeface="Times New Roman" pitchFamily="24"/>
                  </a:rPr>
                  <a:t>500</a:t>
                </a:r>
                <a:r>
                  <a:rPr lang="zh-CN" altLang="zh-CN" sz="2400" b="0" i="0" u="none">
                    <a:solidFill>
                      <a:srgbClr val="000000"/>
                    </a:solidFill>
                    <a:effectLst/>
                    <a:latin typeface="白正" pitchFamily="24"/>
                    <a:ea typeface="宋体" pitchFamily="24"/>
                  </a:rPr>
                  <a:t>人参加了此次竞赛活动，请你估计该校八、九年级参加此次竞赛活动成绩达到</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白正" pitchFamily="24"/>
                    <a:ea typeface="宋体" pitchFamily="24"/>
                  </a:rPr>
                  <a:t>分及以上的学生人数</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500</a:t>
                </a:r>
                <a:r>
                  <a:rPr lang="en-US" altLang="zh-CN" sz="2400" b="0" i="0" u="none">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6+6</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15+15</m:t>
                        </m:r>
                      </m:den>
                    </m:f>
                  </m:oMath>
                </a14:m>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答：估计该校八、九年级参加此次活动成绩达到</a:t>
                </a:r>
                <a:r>
                  <a:rPr lang="en-US" altLang="zh-CN" sz="2400" b="0" i="0" u="none">
                    <a:solidFill>
                      <a:srgbClr val="FF0000">
                        <a:alpha val="0"/>
                      </a:srgbClr>
                    </a:solidFill>
                    <a:effectLst/>
                    <a:latin typeface="Times New Roman" pitchFamily="24"/>
                    <a:ea typeface="Times New Roman" pitchFamily="24"/>
                  </a:rPr>
                  <a:t>90</a:t>
                </a:r>
                <a:r>
                  <a:rPr lang="zh-CN" altLang="zh-CN" sz="2400" b="0" i="0" u="none">
                    <a:solidFill>
                      <a:srgbClr val="FF0000">
                        <a:alpha val="0"/>
                      </a:srgbClr>
                    </a:solidFill>
                    <a:effectLst/>
                    <a:latin typeface="白正" pitchFamily="24"/>
                    <a:ea typeface="楷体" pitchFamily="24"/>
                  </a:rPr>
                  <a:t>分以上的学生人数约</a:t>
                </a:r>
                <a:r>
                  <a:rPr lang="en-US" altLang="zh-CN" sz="2400" b="0" i="0" u="none">
                    <a:solidFill>
                      <a:srgbClr val="FF0000">
                        <a:alpha val="0"/>
                      </a:srgbClr>
                    </a:solidFill>
                    <a:effectLst/>
                    <a:latin typeface="Times New Roman" pitchFamily="24"/>
                    <a:ea typeface="Times New Roman" pitchFamily="24"/>
                  </a:rPr>
                  <a:t>200</a:t>
                </a:r>
                <a:r>
                  <a:rPr lang="zh-CN" altLang="zh-CN" sz="2400" b="0" i="0" u="none">
                    <a:solidFill>
                      <a:srgbClr val="FF0000">
                        <a:alpha val="0"/>
                      </a:srgbClr>
                    </a:solidFill>
                    <a:effectLst/>
                    <a:latin typeface="白正" pitchFamily="24"/>
                    <a:ea typeface="楷体" pitchFamily="24"/>
                  </a:rPr>
                  <a:t>人</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mc:Choice>
        <mc:Fallback xmlns="" xmlns:a16="http://schemas.microsoft.com/office/drawing/2014/main" xmlns:p14="http://schemas.microsoft.com/office/powerpoint/2010/main">
          <p:sp>
            <p:nvSpPr>
              <p:cNvPr id="13981" name="yt_shape_13981" descr="{&quot;rangeId&quot;:15}"/>
              <p:cNvSpPr txBox="1">
                <a:spLocks noRot="1" noChangeAspect="1" noMove="1" noResize="1" noEditPoints="1" noAdjustHandles="1" noChangeArrowheads="1" noChangeShapeType="1" noTextEdit="1"/>
              </p:cNvSpPr>
              <p:nvPr/>
            </p:nvSpPr>
            <p:spPr>
              <a:xfrm>
                <a:off x="540119" y="3508937"/>
                <a:ext cx="11111999" cy="3031086"/>
              </a:xfrm>
              <a:prstGeom prst="rect">
                <a:avLst/>
              </a:prstGeom>
              <a:blipFill>
                <a:blip r:embed="rId2"/>
                <a:stretch>
                  <a:fillRect l="-1701" t="-1811" r="-439" b="-5231"/>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E4CB8FAD-0341-F0BD-EEE5-2FA010911F32}"/>
              </a:ext>
            </a:extLst>
          </p:cNvPr>
          <p:cNvSpPr txBox="1"/>
          <p:nvPr/>
        </p:nvSpPr>
        <p:spPr>
          <a:xfrm>
            <a:off x="2956771" y="3937619"/>
            <a:ext cx="78968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B1D9978F-0C9C-55B0-6EC0-CB5813BEEB61}"/>
              </a:ext>
            </a:extLst>
          </p:cNvPr>
          <p:cNvSpPr txBox="1"/>
          <p:nvPr/>
        </p:nvSpPr>
        <p:spPr>
          <a:xfrm>
            <a:off x="4683971" y="3937619"/>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100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1606B0B6-25AD-27FA-99D4-AC0E1A149C41}"/>
              </a:ext>
            </a:extLst>
          </p:cNvPr>
          <p:cNvSpPr txBox="1"/>
          <p:nvPr/>
        </p:nvSpPr>
        <p:spPr>
          <a:xfrm>
            <a:off x="6563571" y="3937619"/>
            <a:ext cx="1094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BE6BA063-42E6-C909-1EA6-A8F50373170C}"/>
                  </a:ext>
                </a:extLst>
              </p:cNvPr>
              <p:cNvSpPr txBox="1"/>
              <p:nvPr/>
            </p:nvSpPr>
            <p:spPr>
              <a:xfrm>
                <a:off x="450108" y="5364083"/>
                <a:ext cx="4742561" cy="76906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6+6</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15+15</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 xmlns:a16="http://schemas.microsoft.com/office/drawing/2014/main" xmlns:p14="http://schemas.microsoft.com/office/powerpoint/2010/main">
          <p:sp>
            <p:nvSpPr>
              <p:cNvPr id="5" name="文本框 4" descr="{'rangeId': 15}">
                <a:extLst>
                  <a:ext uri="{FF2B5EF4-FFF2-40B4-BE49-F238E27FC236}">
                    <a16:creationId xmlns:a16="http://schemas.microsoft.com/office/drawing/2014/main" id="{BE6BA063-42E6-C909-1EA6-A8F50373170C}"/>
                  </a:ext>
                </a:extLst>
              </p:cNvPr>
              <p:cNvSpPr txBox="1">
                <a:spLocks noRot="1" noChangeAspect="1" noMove="1" noResize="1" noEditPoints="1" noAdjustHandles="1" noChangeArrowheads="1" noChangeShapeType="1" noTextEdit="1"/>
              </p:cNvSpPr>
              <p:nvPr/>
            </p:nvSpPr>
            <p:spPr>
              <a:xfrm>
                <a:off x="450108" y="5364083"/>
                <a:ext cx="4742561" cy="769062"/>
              </a:xfrm>
              <a:prstGeom prst="rect">
                <a:avLst/>
              </a:prstGeom>
              <a:blipFill>
                <a:blip r:embed="rId3"/>
                <a:stretch>
                  <a:fillRect l="-2057" r="-2057" b="-4762"/>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21BB4D17-BA29-BE6F-8B49-2933293498E6}"/>
              </a:ext>
            </a:extLst>
          </p:cNvPr>
          <p:cNvSpPr txBox="1"/>
          <p:nvPr/>
        </p:nvSpPr>
        <p:spPr>
          <a:xfrm>
            <a:off x="450108" y="6039533"/>
            <a:ext cx="10467087"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答：估计该校八、九年级参加此次活动成绩达到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分以上的学生人数约</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200</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19" name="yt_shape_13919"/>
          <p:cNvSpPr txBox="1"/>
          <p:nvPr/>
        </p:nvSpPr>
        <p:spPr>
          <a:xfrm>
            <a:off x="540000" y="900000"/>
            <a:ext cx="4137479"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rPr>
              <a:t> </a:t>
            </a:r>
            <a:r>
              <a:rPr lang="en-US" altLang="zh-CN" sz="3250" b="0" i="0" u="none" spc="31526">
                <a:solidFill>
                  <a:srgbClr val="1EE3CF"/>
                </a:solidFill>
                <a:effectLst/>
                <a:latin typeface="白正" pitchFamily="32"/>
                <a:ea typeface="宋体" pitchFamily="32"/>
              </a:rPr>
              <a:t> </a:t>
            </a:r>
          </a:p>
        </p:txBody>
      </p:sp>
      <p:pic>
        <p:nvPicPr>
          <p:cNvPr id="13918" name="yt_image_13918" title="H_51.39">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4104513" cy="652653"/>
          </a:xfrm>
          <a:prstGeom prst="rect">
            <a:avLst/>
          </a:prstGeom>
          <a:noFill/>
          <a:extLst>
            <a:ext uri="{909E8E84-426E-40DD-AFC4-6F175D3DCCD1}">
              <a14:hiddenFill xmlns:a14="http://schemas.microsoft.com/office/drawing/2010/main">
                <a:solidFill>
                  <a:srgbClr val="FFFFFF"/>
                </a:solidFill>
              </a14:hiddenFill>
            </a:ext>
          </a:extLst>
        </p:spPr>
      </p:pic>
      <p:sp>
        <p:nvSpPr>
          <p:cNvPr id="13921" name="yt_shape_13921"/>
          <p:cNvSpPr txBox="1"/>
          <p:nvPr/>
        </p:nvSpPr>
        <p:spPr>
          <a:xfrm>
            <a:off x="540000" y="1603297"/>
            <a:ext cx="5677836"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平均数、中位数、众数的选用</a:t>
            </a:r>
          </a:p>
        </p:txBody>
      </p:sp>
      <p:sp>
        <p:nvSpPr>
          <p:cNvPr id="13922" name="yt_shape_13922"/>
          <p:cNvSpPr txBox="1"/>
          <p:nvPr/>
        </p:nvSpPr>
        <p:spPr>
          <a:xfrm>
            <a:off x="540120" y="2107607"/>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在暑假到来之前，某机构向八年级学生推荐了</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a:t>
            </a: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三条游学线路，现对该年级学生喜欢哪一条游学线路作调查，以决定最终的游学线路，下面的统计量中最值得关注的是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923" name="yt_table_1392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63432913"/>
              </p:ext>
            </p:extLst>
          </p:nvPr>
        </p:nvGraphicFramePr>
        <p:xfrm>
          <a:off x="540000" y="3547173"/>
          <a:ext cx="4489768" cy="950976"/>
        </p:xfrm>
        <a:graphic>
          <a:graphicData uri="http://schemas.openxmlformats.org/drawingml/2006/table">
            <a:tbl>
              <a:tblPr/>
              <a:tblGrid>
                <a:gridCol w="2719705">
                  <a:extLst>
                    <a:ext uri="{9D8B030D-6E8A-4147-A177-3AD203B41FA5}">
                      <a16:colId xmlns:a16="http://schemas.microsoft.com/office/drawing/2014/main" val="10530"/>
                    </a:ext>
                  </a:extLst>
                </a:gridCol>
                <a:gridCol w="1770063">
                  <a:extLst>
                    <a:ext uri="{9D8B030D-6E8A-4147-A177-3AD203B41FA5}">
                      <a16:colId xmlns:a16="http://schemas.microsoft.com/office/drawing/2014/main" val="1053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方差</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平均数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2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中位数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众数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25"/>
                  </a:ext>
                </a:extLst>
              </a:tr>
            </a:tbl>
          </a:graphicData>
        </a:graphic>
      </p:graphicFrame>
      <p:sp>
        <p:nvSpPr>
          <p:cNvPr id="13925" name="yt_shape_13925"/>
          <p:cNvSpPr txBox="1"/>
          <p:nvPr/>
        </p:nvSpPr>
        <p:spPr>
          <a:xfrm>
            <a:off x="540120" y="454872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黑体" pitchFamily="24"/>
              </a:rPr>
              <a:t>资阳市中考</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白正" pitchFamily="24"/>
                <a:ea typeface="宋体" pitchFamily="24"/>
              </a:rPr>
              <a:t>名学生演讲赛的成绩各不相同，若某选手想知道自己能否进入前</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名，则他不仅要知道自己的成绩，还应知道这</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白正" pitchFamily="24"/>
                <a:ea typeface="宋体" pitchFamily="24"/>
              </a:rPr>
              <a:t>名学生成绩的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926" name="yt_table_13926"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63445288"/>
              </p:ext>
            </p:extLst>
          </p:nvPr>
        </p:nvGraphicFramePr>
        <p:xfrm>
          <a:off x="540000" y="5508162"/>
          <a:ext cx="4507230" cy="950976"/>
        </p:xfrm>
        <a:graphic>
          <a:graphicData uri="http://schemas.openxmlformats.org/drawingml/2006/table">
            <a:tbl>
              <a:tblPr/>
              <a:tblGrid>
                <a:gridCol w="2719705">
                  <a:extLst>
                    <a:ext uri="{9D8B030D-6E8A-4147-A177-3AD203B41FA5}">
                      <a16:colId xmlns:a16="http://schemas.microsoft.com/office/drawing/2014/main" val="10532"/>
                    </a:ext>
                  </a:extLst>
                </a:gridCol>
                <a:gridCol w="1787525">
                  <a:extLst>
                    <a:ext uri="{9D8B030D-6E8A-4147-A177-3AD203B41FA5}">
                      <a16:colId xmlns:a16="http://schemas.microsoft.com/office/drawing/2014/main" val="1053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平均数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众数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2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方差</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中位数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27"/>
                  </a:ext>
                </a:extLst>
              </a:tr>
            </a:tbl>
          </a:graphicData>
        </a:graphic>
      </p:graphicFrame>
      <p:pic>
        <p:nvPicPr>
          <p:cNvPr id="3" name="yt_shape_1698822319522" title="H_28.801733">
            <a:extLst>
              <a:ext uri="{FF2B5EF4-FFF2-40B4-BE49-F238E27FC236}">
                <a16:creationId xmlns:a16="http://schemas.microsoft.com/office/drawing/2014/main" id="{EDC65E5C-94EF-54F8-FD3F-73CECC4077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644974"/>
            <a:ext cx="1355917" cy="365782"/>
          </a:xfrm>
          <a:prstGeom prst="rect">
            <a:avLst/>
          </a:prstGeom>
        </p:spPr>
      </p:pic>
      <p:sp>
        <p:nvSpPr>
          <p:cNvPr id="2" name="文本框 1">
            <a:extLst>
              <a:ext uri="{FF2B5EF4-FFF2-40B4-BE49-F238E27FC236}">
                <a16:creationId xmlns:a16="http://schemas.microsoft.com/office/drawing/2014/main" id="{A5F369E7-D6A4-F498-1514-68162AA9B6A0}"/>
              </a:ext>
            </a:extLst>
          </p:cNvPr>
          <p:cNvSpPr txBox="1"/>
          <p:nvPr/>
        </p:nvSpPr>
        <p:spPr>
          <a:xfrm>
            <a:off x="2583709" y="301177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89C0B6EB-B63C-344B-F08F-664E05685E37}"/>
              </a:ext>
            </a:extLst>
          </p:cNvPr>
          <p:cNvSpPr txBox="1"/>
          <p:nvPr/>
        </p:nvSpPr>
        <p:spPr>
          <a:xfrm>
            <a:off x="9746508" y="497740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28" name="yt_shape_13928"/>
          <p:cNvSpPr txBox="1"/>
          <p:nvPr/>
        </p:nvSpPr>
        <p:spPr>
          <a:xfrm>
            <a:off x="540119" y="900000"/>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rPr>
              <a:t>3.</a:t>
            </a:r>
            <a:r>
              <a:rPr lang="zh-CN" altLang="zh-CN" sz="2400" b="0" i="0" u="none" spc="150">
                <a:solidFill>
                  <a:srgbClr val="000000"/>
                </a:solidFill>
                <a:effectLst/>
                <a:latin typeface="白正" pitchFamily="24"/>
                <a:ea typeface="宋体" pitchFamily="24"/>
              </a:rPr>
              <a:t>某商店三、四月份出售同一品牌各种规格空调，销售台数如下表</a:t>
            </a:r>
            <a:r>
              <a:rPr lang="en-US" altLang="zh-CN" sz="2400" b="0" i="0" u="none" spc="150">
                <a:solidFill>
                  <a:srgbClr val="000000"/>
                </a:solidFill>
                <a:effectLst/>
                <a:latin typeface="Times New Roman" pitchFamily="24"/>
                <a:ea typeface="Times New Roman" pitchFamily="24"/>
              </a:rPr>
              <a:t>.</a:t>
            </a:r>
            <a:r>
              <a:rPr lang="zh-CN" altLang="zh-CN" sz="2400" b="0" i="0" u="none" spc="150">
                <a:solidFill>
                  <a:srgbClr val="000000"/>
                </a:solidFill>
                <a:effectLst/>
                <a:latin typeface="白正" pitchFamily="24"/>
                <a:ea typeface="宋体" pitchFamily="24"/>
              </a:rPr>
              <a:t>根据表中数据回答：</a:t>
            </a:r>
          </a:p>
        </p:txBody>
      </p:sp>
      <p:graphicFrame>
        <p:nvGraphicFramePr>
          <p:cNvPr id="13929" name="yt_table_13929"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37958758"/>
              </p:ext>
            </p:extLst>
          </p:nvPr>
        </p:nvGraphicFramePr>
        <p:xfrm>
          <a:off x="540000" y="2018659"/>
          <a:ext cx="11111997" cy="1700784"/>
        </p:xfrm>
        <a:graphic>
          <a:graphicData uri="http://schemas.openxmlformats.org/drawingml/2006/table">
            <a:tbl>
              <a:tblPr>
                <a:tableStyleId>{5940675A-B579-460E-94D1-54222C63F5DA}</a:tableStyleId>
              </a:tblPr>
              <a:tblGrid>
                <a:gridCol w="2221849">
                  <a:extLst>
                    <a:ext uri="{9D8B030D-6E8A-4147-A177-3AD203B41FA5}">
                      <a16:colId xmlns:a16="http://schemas.microsoft.com/office/drawing/2014/main" val="20000"/>
                    </a:ext>
                  </a:extLst>
                </a:gridCol>
                <a:gridCol w="2222537">
                  <a:extLst>
                    <a:ext uri="{9D8B030D-6E8A-4147-A177-3AD203B41FA5}">
                      <a16:colId xmlns:a16="http://schemas.microsoft.com/office/drawing/2014/main" val="20001"/>
                    </a:ext>
                  </a:extLst>
                </a:gridCol>
                <a:gridCol w="2222537">
                  <a:extLst>
                    <a:ext uri="{9D8B030D-6E8A-4147-A177-3AD203B41FA5}">
                      <a16:colId xmlns:a16="http://schemas.microsoft.com/office/drawing/2014/main" val="20002"/>
                    </a:ext>
                  </a:extLst>
                </a:gridCol>
                <a:gridCol w="2222537">
                  <a:extLst>
                    <a:ext uri="{9D8B030D-6E8A-4147-A177-3AD203B41FA5}">
                      <a16:colId xmlns:a16="http://schemas.microsoft.com/office/drawing/2014/main" val="20003"/>
                    </a:ext>
                  </a:extLst>
                </a:gridCol>
                <a:gridCol w="2222537">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匹</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白正" pitchFamily="24"/>
                          <a:ea typeface="宋体" pitchFamily="24"/>
                        </a:rPr>
                        <a:t>匹</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匹</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白正" pitchFamily="24"/>
                          <a:ea typeface="宋体" pitchFamily="24"/>
                        </a:rPr>
                        <a:t>匹</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三月</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四月</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16</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白正" pitchFamily="24"/>
                          <a:ea typeface="宋体" pitchFamily="24"/>
                        </a:rPr>
                        <a:t>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3931" name="yt_shape_13931"/>
          <p:cNvSpPr txBox="1"/>
          <p:nvPr/>
        </p:nvSpPr>
        <p:spPr>
          <a:xfrm>
            <a:off x="540119" y="3989068"/>
            <a:ext cx="11111999" cy="1920526"/>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商店平均每月销售空调</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56</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台；</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商店售出的各种规格中，众数是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1.5</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匹；</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在研究六月份进货时，商店经理决定</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1.5</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匹的空调要多进，</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匹的空调要少进</a:t>
            </a:r>
            <a:r>
              <a:rPr lang="en-US" altLang="zh-CN" sz="2400" b="0" i="0" u="none" dirty="0" smtClean="0">
                <a:solidFill>
                  <a:srgbClr val="000000"/>
                </a:solidFill>
                <a:effectLst/>
                <a:latin typeface="Times New Roman" pitchFamily="24"/>
                <a:ea typeface="Times New Roman" pitchFamily="24"/>
              </a:rPr>
              <a:t>.</a:t>
            </a:r>
            <a:endParaRPr lang="en-US" altLang="zh-CN" sz="2400" b="0" i="0" u="none" dirty="0">
              <a:solidFill>
                <a:srgbClr val="000000"/>
              </a:solidFill>
              <a:effectLst/>
              <a:latin typeface="Times New Roman" pitchFamily="24"/>
              <a:ea typeface="Times New Roman" pitchFamily="24"/>
            </a:endParaRPr>
          </a:p>
        </p:txBody>
      </p:sp>
      <p:sp>
        <p:nvSpPr>
          <p:cNvPr id="2" name="文本框 1">
            <a:extLst>
              <a:ext uri="{FF2B5EF4-FFF2-40B4-BE49-F238E27FC236}">
                <a16:creationId xmlns:a16="http://schemas.microsoft.com/office/drawing/2014/main" id="{464913CB-6B70-1CF1-A858-EBB513A10651}"/>
              </a:ext>
            </a:extLst>
          </p:cNvPr>
          <p:cNvSpPr txBox="1"/>
          <p:nvPr/>
        </p:nvSpPr>
        <p:spPr>
          <a:xfrm>
            <a:off x="4564908" y="3942262"/>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56</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EB403A93-2B9D-B55A-6EFF-565C972A5368}"/>
              </a:ext>
            </a:extLst>
          </p:cNvPr>
          <p:cNvSpPr txBox="1"/>
          <p:nvPr/>
        </p:nvSpPr>
        <p:spPr>
          <a:xfrm>
            <a:off x="5784108" y="4417751"/>
            <a:ext cx="865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E7D00445-BB43-CB8A-9259-CC7FBD50E3A0}"/>
              </a:ext>
            </a:extLst>
          </p:cNvPr>
          <p:cNvSpPr txBox="1"/>
          <p:nvPr/>
        </p:nvSpPr>
        <p:spPr>
          <a:xfrm>
            <a:off x="6393708" y="4893238"/>
            <a:ext cx="865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02DBA8EE-CF67-B923-CACC-4282F0F0B129}"/>
              </a:ext>
            </a:extLst>
          </p:cNvPr>
          <p:cNvSpPr txBox="1"/>
          <p:nvPr/>
        </p:nvSpPr>
        <p:spPr>
          <a:xfrm>
            <a:off x="9822707" y="4893238"/>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graphicFrame>
        <p:nvGraphicFramePr>
          <p:cNvPr id="13935" name="yt_table_13935"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86446435"/>
              </p:ext>
            </p:extLst>
          </p:nvPr>
        </p:nvGraphicFramePr>
        <p:xfrm>
          <a:off x="540000" y="1732676"/>
          <a:ext cx="11111995" cy="1133856"/>
        </p:xfrm>
        <a:graphic>
          <a:graphicData uri="http://schemas.openxmlformats.org/drawingml/2006/table">
            <a:tbl>
              <a:tblPr>
                <a:tableStyleId>{5940675A-B579-460E-94D1-54222C63F5DA}</a:tableStyleId>
              </a:tblPr>
              <a:tblGrid>
                <a:gridCol w="1389430">
                  <a:extLst>
                    <a:ext uri="{9D8B030D-6E8A-4147-A177-3AD203B41FA5}">
                      <a16:colId xmlns:a16="http://schemas.microsoft.com/office/drawing/2014/main" val="20000"/>
                    </a:ext>
                  </a:extLst>
                </a:gridCol>
                <a:gridCol w="1389430">
                  <a:extLst>
                    <a:ext uri="{9D8B030D-6E8A-4147-A177-3AD203B41FA5}">
                      <a16:colId xmlns:a16="http://schemas.microsoft.com/office/drawing/2014/main" val="20001"/>
                    </a:ext>
                  </a:extLst>
                </a:gridCol>
                <a:gridCol w="1389430">
                  <a:extLst>
                    <a:ext uri="{9D8B030D-6E8A-4147-A177-3AD203B41FA5}">
                      <a16:colId xmlns:a16="http://schemas.microsoft.com/office/drawing/2014/main" val="20002"/>
                    </a:ext>
                  </a:extLst>
                </a:gridCol>
                <a:gridCol w="1388741">
                  <a:extLst>
                    <a:ext uri="{9D8B030D-6E8A-4147-A177-3AD203B41FA5}">
                      <a16:colId xmlns:a16="http://schemas.microsoft.com/office/drawing/2014/main" val="20003"/>
                    </a:ext>
                  </a:extLst>
                </a:gridCol>
                <a:gridCol w="1388741">
                  <a:extLst>
                    <a:ext uri="{9D8B030D-6E8A-4147-A177-3AD203B41FA5}">
                      <a16:colId xmlns:a16="http://schemas.microsoft.com/office/drawing/2014/main" val="20004"/>
                    </a:ext>
                  </a:extLst>
                </a:gridCol>
                <a:gridCol w="1388741">
                  <a:extLst>
                    <a:ext uri="{9D8B030D-6E8A-4147-A177-3AD203B41FA5}">
                      <a16:colId xmlns:a16="http://schemas.microsoft.com/office/drawing/2014/main" val="20005"/>
                    </a:ext>
                  </a:extLst>
                </a:gridCol>
                <a:gridCol w="1388741">
                  <a:extLst>
                    <a:ext uri="{9D8B030D-6E8A-4147-A177-3AD203B41FA5}">
                      <a16:colId xmlns:a16="http://schemas.microsoft.com/office/drawing/2014/main" val="20006"/>
                    </a:ext>
                  </a:extLst>
                </a:gridCol>
                <a:gridCol w="1388741">
                  <a:extLst>
                    <a:ext uri="{9D8B030D-6E8A-4147-A177-3AD203B41FA5}">
                      <a16:colId xmlns:a16="http://schemas.microsoft.com/office/drawing/2014/main" val="20007"/>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星期一</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星期二</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星期三</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星期四</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星期五</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星期日</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合计</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5460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3937" name="yt_shape_13937"/>
          <p:cNvSpPr txBox="1"/>
          <p:nvPr/>
        </p:nvSpPr>
        <p:spPr>
          <a:xfrm>
            <a:off x="540119" y="3136282"/>
            <a:ext cx="11111999" cy="234904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分析数据，填空：这组数据的平均数是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780</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元，中位数是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680</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元，众数是</a:t>
            </a:r>
            <a:r>
              <a:rPr lang="zh-CN" altLang="zh-CN" sz="100" b="0" i="0" spc="-100" dirty="0">
                <a:solidFill>
                  <a:srgbClr val="FF0000"/>
                </a:solidFill>
                <a:effectLst/>
                <a:latin typeface="白正" pitchFamily="24"/>
                <a:ea typeface="宋体" pitchFamily="24"/>
              </a:rPr>
              <a:t> </a:t>
            </a:r>
            <a:r>
              <a:rPr lang="zh-CN" altLang="zh-CN" sz="2400" b="0" i="0" u="sng" dirty="0">
                <a:solidFill>
                  <a:srgbClr val="FF0000"/>
                </a:solidFill>
                <a:effectLst/>
                <a:uFill>
                  <a:solidFill>
                    <a:srgbClr val="000000"/>
                  </a:solidFill>
                </a:uFill>
                <a:latin typeface="白正"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640</a:t>
            </a:r>
            <a:r>
              <a:rPr lang="zh-CN" altLang="zh-CN" sz="2400" b="0" i="0" u="sng" dirty="0">
                <a:solidFill>
                  <a:srgbClr val="FF0000">
                    <a:alpha val="0"/>
                  </a:srgbClr>
                </a:solidFill>
                <a:effectLst/>
                <a:uFill>
                  <a:solidFill>
                    <a:srgbClr val="000000"/>
                  </a:solidFill>
                </a:uFill>
                <a:latin typeface="白正" pitchFamily="24"/>
                <a:ea typeface="宋体" pitchFamily="24"/>
              </a:rPr>
              <a:t>　</a:t>
            </a:r>
            <a:r>
              <a:rPr lang="zh-CN" altLang="zh-CN" sz="100" b="0" i="0" spc="-100" dirty="0">
                <a:noFill/>
                <a:effectLst/>
                <a:latin typeface="白正" pitchFamily="24"/>
                <a:ea typeface="宋体" pitchFamily="24"/>
              </a:rPr>
              <a:t>⁠</a:t>
            </a:r>
            <a:r>
              <a:rPr lang="zh-CN" altLang="zh-CN" sz="2400" b="0" i="0" u="none" dirty="0">
                <a:solidFill>
                  <a:srgbClr val="000000"/>
                </a:solidFill>
                <a:effectLst/>
                <a:latin typeface="白正" pitchFamily="24"/>
                <a:ea typeface="宋体" pitchFamily="24"/>
              </a:rPr>
              <a:t>元；</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估计一个月的营业额</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按</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白正" pitchFamily="24"/>
                <a:ea typeface="宋体" pitchFamily="24"/>
              </a:rPr>
              <a:t>天计算</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a:t>
            </a:r>
          </a:p>
          <a:p>
            <a:pPr algn="l" eaLnBrk="1" latinLnBrk="0" hangingPunct="0">
              <a:lnSpc>
                <a:spcPct val="129999"/>
              </a:lnSpc>
            </a:pPr>
            <a:r>
              <a:rPr lang="en-US" altLang="zh-CN" sz="2400" b="0" i="0" u="none" dirty="0">
                <a:solidFill>
                  <a:srgbClr val="000000"/>
                </a:solidFill>
                <a:effectLst/>
                <a:latin typeface="宋体" pitchFamily="24"/>
                <a:ea typeface="宋体" pitchFamily="24"/>
              </a:rPr>
              <a:t>①</a:t>
            </a:r>
            <a:r>
              <a:rPr lang="zh-CN" altLang="zh-CN" sz="2400" b="0" i="0" u="none" dirty="0">
                <a:solidFill>
                  <a:srgbClr val="000000"/>
                </a:solidFill>
                <a:effectLst/>
                <a:latin typeface="白正" pitchFamily="24"/>
                <a:ea typeface="宋体" pitchFamily="24"/>
              </a:rPr>
              <a:t>星期一到星期五营业额相差不大，用这</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天的平均数估算合适吗？请说明理由；</a:t>
            </a:r>
          </a:p>
          <a:p>
            <a:pPr algn="l" eaLnBrk="1" latinLnBrk="0" hangingPunct="0">
              <a:lnSpc>
                <a:spcPct val="129999"/>
              </a:lnSpc>
            </a:pPr>
            <a:r>
              <a:rPr lang="en-US" altLang="zh-CN" sz="2400" b="0" i="0" u="none" dirty="0">
                <a:solidFill>
                  <a:srgbClr val="000000"/>
                </a:solidFill>
                <a:effectLst/>
                <a:latin typeface="宋体" pitchFamily="24"/>
                <a:ea typeface="宋体" pitchFamily="24"/>
              </a:rPr>
              <a:t>②</a:t>
            </a:r>
            <a:r>
              <a:rPr lang="zh-CN" altLang="zh-CN" sz="2400" b="0" i="0" u="none" dirty="0">
                <a:solidFill>
                  <a:srgbClr val="000000"/>
                </a:solidFill>
                <a:effectLst/>
                <a:latin typeface="白正" pitchFamily="24"/>
                <a:ea typeface="宋体" pitchFamily="24"/>
              </a:rPr>
              <a:t>选择一个你认为最合适的数据估算这个小吃店一个月的营业额</a:t>
            </a:r>
            <a:r>
              <a:rPr lang="en-US" altLang="zh-CN" sz="2400" b="0" i="0" u="none" dirty="0">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753F35A4-AEB1-5BD2-27D8-3F169B6758A9}"/>
              </a:ext>
            </a:extLst>
          </p:cNvPr>
          <p:cNvSpPr txBox="1"/>
          <p:nvPr/>
        </p:nvSpPr>
        <p:spPr>
          <a:xfrm>
            <a:off x="6698507" y="3089476"/>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780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410C9208-1C7E-455D-3CBD-D17D34E63D2D}"/>
              </a:ext>
            </a:extLst>
          </p:cNvPr>
          <p:cNvSpPr txBox="1"/>
          <p:nvPr/>
        </p:nvSpPr>
        <p:spPr>
          <a:xfrm>
            <a:off x="9594107" y="3089476"/>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680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B9226184-9D1F-0364-A388-0D0BD6FC7CC5}"/>
              </a:ext>
            </a:extLst>
          </p:cNvPr>
          <p:cNvSpPr txBox="1"/>
          <p:nvPr/>
        </p:nvSpPr>
        <p:spPr>
          <a:xfrm>
            <a:off x="1364508" y="3564964"/>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640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7" name="yt_shape_13931"/>
          <p:cNvSpPr txBox="1"/>
          <p:nvPr/>
        </p:nvSpPr>
        <p:spPr>
          <a:xfrm>
            <a:off x="540119" y="1089820"/>
            <a:ext cx="11111999"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smtClean="0">
                <a:solidFill>
                  <a:srgbClr val="000000"/>
                </a:solidFill>
                <a:effectLst/>
                <a:latin typeface="Times New Roman" pitchFamily="24"/>
                <a:ea typeface="Times New Roman" pitchFamily="24"/>
              </a:rPr>
              <a:t>4</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白正" pitchFamily="24"/>
                <a:ea typeface="宋体" pitchFamily="24"/>
              </a:rPr>
              <a:t>随机抽取某小吃店一周的营业额</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单位：元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如下表：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41" name="yt_shape_13941"/>
          <p:cNvSpPr txBox="1"/>
          <p:nvPr/>
        </p:nvSpPr>
        <p:spPr>
          <a:xfrm>
            <a:off x="540119" y="2602654"/>
            <a:ext cx="11111999" cy="330930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a:solidFill>
                  <a:srgbClr val="FF0000">
                    <a:alpha val="0"/>
                  </a:srgbClr>
                </a:solidFill>
                <a:effectLst/>
                <a:latin typeface="白正" pitchFamily="24"/>
                <a:ea typeface="楷体" pitchFamily="24"/>
              </a:rPr>
              <a:t>解：</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Times New Roman" pitchFamily="24"/>
                <a:ea typeface="Times New Roman" pitchFamily="24"/>
              </a:rPr>
              <a:t>2</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宋体" pitchFamily="24"/>
                <a:ea typeface="宋体" pitchFamily="24"/>
              </a:rPr>
              <a:t>①</a:t>
            </a:r>
            <a:r>
              <a:rPr lang="zh-CN" altLang="zh-CN" sz="2400" b="0" i="0" u="none" spc="150">
                <a:solidFill>
                  <a:srgbClr val="FF0000">
                    <a:alpha val="0"/>
                  </a:srgbClr>
                </a:solidFill>
                <a:effectLst/>
                <a:latin typeface="白正" pitchFamily="24"/>
                <a:ea typeface="楷体" pitchFamily="24"/>
              </a:rPr>
              <a:t>不合适</a:t>
            </a:r>
            <a:r>
              <a:rPr lang="en-US" altLang="zh-CN" sz="2400" b="0" i="0" u="none" spc="150">
                <a:solidFill>
                  <a:srgbClr val="FF0000">
                    <a:alpha val="0"/>
                  </a:srgbClr>
                </a:solidFill>
                <a:effectLst/>
                <a:latin typeface="Times New Roman" pitchFamily="24"/>
                <a:ea typeface="Times New Roman" pitchFamily="24"/>
              </a:rPr>
              <a:t>.</a:t>
            </a:r>
            <a:r>
              <a:rPr lang="zh-CN" altLang="zh-CN" sz="2400" b="0" i="0" u="none" spc="150">
                <a:solidFill>
                  <a:srgbClr val="FF0000">
                    <a:alpha val="0"/>
                  </a:srgbClr>
                </a:solidFill>
                <a:effectLst/>
                <a:latin typeface="白正" pitchFamily="24"/>
                <a:ea typeface="楷体" pitchFamily="24"/>
              </a:rPr>
              <a:t>理由如下：</a:t>
            </a:r>
            <a:r>
              <a:rPr lang="zh-CN" altLang="zh-CN" sz="100" b="0" i="0" u="none" spc="150">
                <a:noFill/>
                <a:effectLst/>
                <a:latin typeface="白正"/>
                <a:ea typeface="宋体"/>
              </a:rPr>
              <a:t>⁠</a:t>
            </a:r>
          </a:p>
          <a:p>
            <a:pPr algn="l" eaLnBrk="1" latinLnBrk="0" hangingPunct="0">
              <a:lnSpc>
                <a:spcPct val="129999"/>
              </a:lnSpc>
            </a:pPr>
            <a:r>
              <a:rPr lang="zh-CN" altLang="zh-CN" sz="2400" b="0" i="0" u="none" spc="150">
                <a:solidFill>
                  <a:srgbClr val="FF0000">
                    <a:alpha val="0"/>
                  </a:srgbClr>
                </a:solidFill>
                <a:effectLst/>
                <a:latin typeface="白正" pitchFamily="24"/>
                <a:ea typeface="楷体" pitchFamily="24"/>
              </a:rPr>
              <a:t>因为在星期一至星期日的营业额中星期六、日的营业额明显高于其他五天的营业额，</a:t>
            </a:r>
            <a:r>
              <a:rPr lang="zh-CN" altLang="zh-CN" sz="100" b="0" i="0" u="none" spc="150">
                <a:noFill/>
                <a:effectLst/>
                <a:latin typeface="白正"/>
                <a:ea typeface="宋体"/>
              </a:rPr>
              <a:t>⁠</a:t>
            </a:r>
          </a:p>
          <a:p>
            <a:pPr algn="l" eaLnBrk="1" latinLnBrk="0" hangingPunct="0">
              <a:lnSpc>
                <a:spcPct val="129999"/>
              </a:lnSpc>
            </a:pPr>
            <a:r>
              <a:rPr lang="zh-CN" altLang="zh-CN" sz="2400" b="0" i="0" u="none" spc="150">
                <a:solidFill>
                  <a:srgbClr val="FF0000">
                    <a:alpha val="0"/>
                  </a:srgbClr>
                </a:solidFill>
                <a:effectLst/>
                <a:latin typeface="白正" pitchFamily="24"/>
                <a:ea typeface="楷体" pitchFamily="24"/>
              </a:rPr>
              <a:t>所以去掉星期六、日的营业额对平均数的影响较大，故用该店本周星期一到星期五的日均营业额估计当月的营业总额不合适</a:t>
            </a:r>
            <a:r>
              <a:rPr lang="en-US" altLang="zh-CN" sz="2400" b="0" i="0" u="none" spc="150">
                <a:solidFill>
                  <a:srgbClr val="FF0000">
                    <a:alpha val="0"/>
                  </a:srgbClr>
                </a:solidFill>
                <a:effectLst/>
                <a:latin typeface="Times New Roman" pitchFamily="24"/>
                <a:ea typeface="Times New Roman" pitchFamily="24"/>
              </a:rPr>
              <a:t>.</a:t>
            </a:r>
            <a:r>
              <a:rPr lang="zh-CN" altLang="zh-CN" sz="100" b="0" i="0" u="none" spc="150">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②</a:t>
            </a:r>
            <a:r>
              <a:rPr lang="zh-CN" altLang="zh-CN" sz="2400" b="0" i="0" u="none">
                <a:solidFill>
                  <a:srgbClr val="FF0000">
                    <a:alpha val="0"/>
                  </a:srgbClr>
                </a:solidFill>
                <a:effectLst/>
                <a:latin typeface="白正" pitchFamily="24"/>
                <a:ea typeface="楷体" pitchFamily="24"/>
              </a:rPr>
              <a:t>用该店本周星期一到星期日的日均营业额估计当月营业额，</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当月的营业额为</a:t>
            </a:r>
            <a:r>
              <a:rPr lang="en-US" altLang="zh-CN" sz="2400" b="0" i="0" u="none">
                <a:solidFill>
                  <a:srgbClr val="FF0000">
                    <a:alpha val="0"/>
                  </a:srgbClr>
                </a:solidFill>
                <a:effectLst/>
                <a:latin typeface="Times New Roman" pitchFamily="24"/>
                <a:ea typeface="Times New Roman" pitchFamily="24"/>
              </a:rPr>
              <a:t>30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780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23400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元</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9E5B6146-81DA-E3D7-3874-24CEDADC7E60}"/>
              </a:ext>
            </a:extLst>
          </p:cNvPr>
          <p:cNvSpPr txBox="1"/>
          <p:nvPr/>
        </p:nvSpPr>
        <p:spPr>
          <a:xfrm>
            <a:off x="450108" y="2555848"/>
            <a:ext cx="4656836"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①</a:t>
            </a:r>
            <a:r>
              <a:rPr kumimoji="0" lang="zh-CN" altLang="zh-CN" sz="2400" b="0" i="0" strike="noStrike" kern="1200" cap="none" spc="150" normalizeH="0" baseline="0" noProof="0">
                <a:ln>
                  <a:noFill/>
                </a:ln>
                <a:solidFill>
                  <a:srgbClr val="FF0000"/>
                </a:solidFill>
                <a:effectLst/>
                <a:uLnTx/>
                <a:uFillTx/>
                <a:latin typeface="白正" pitchFamily="24"/>
                <a:ea typeface="楷体" pitchFamily="24"/>
                <a:cs typeface="+mn-cs"/>
              </a:rPr>
              <a:t>不合适</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150" normalizeH="0" baseline="0" noProof="0">
                <a:ln>
                  <a:noFill/>
                </a:ln>
                <a:solidFill>
                  <a:srgbClr val="FF0000"/>
                </a:solidFill>
                <a:effectLst/>
                <a:uLnTx/>
                <a:uFillTx/>
                <a:latin typeface="白正" pitchFamily="24"/>
                <a:ea typeface="楷体" pitchFamily="24"/>
                <a:cs typeface="+mn-cs"/>
              </a:rPr>
              <a:t>理由如下：</a:t>
            </a:r>
            <a:endParaRPr lang="zh-CN" altLang="en-US">
              <a:solidFill>
                <a:srgbClr val="FF0000"/>
              </a:solidFill>
            </a:endParaRPr>
          </a:p>
        </p:txBody>
      </p:sp>
      <p:sp>
        <p:nvSpPr>
          <p:cNvPr id="3" name="文本框 2">
            <a:extLst>
              <a:ext uri="{FF2B5EF4-FFF2-40B4-BE49-F238E27FC236}">
                <a16:creationId xmlns:a16="http://schemas.microsoft.com/office/drawing/2014/main" id="{38E20173-7CC6-062C-2139-56C58E251398}"/>
              </a:ext>
            </a:extLst>
          </p:cNvPr>
          <p:cNvSpPr txBox="1"/>
          <p:nvPr/>
        </p:nvSpPr>
        <p:spPr>
          <a:xfrm>
            <a:off x="450108" y="3031336"/>
            <a:ext cx="11190922"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白正" pitchFamily="24"/>
                <a:ea typeface="楷体" pitchFamily="24"/>
                <a:cs typeface="+mn-cs"/>
              </a:rPr>
              <a:t>因为在星期一至星期日的营业额中星期六、日的营业额明显高于其他五天的营</a:t>
            </a:r>
            <a:endParaRPr lang="zh-CN" altLang="en-US">
              <a:solidFill>
                <a:srgbClr val="FF0000"/>
              </a:solidFill>
            </a:endParaRPr>
          </a:p>
        </p:txBody>
      </p:sp>
      <p:sp>
        <p:nvSpPr>
          <p:cNvPr id="4" name="文本框 3">
            <a:extLst>
              <a:ext uri="{FF2B5EF4-FFF2-40B4-BE49-F238E27FC236}">
                <a16:creationId xmlns:a16="http://schemas.microsoft.com/office/drawing/2014/main" id="{9AEF4DF3-23B3-43E1-4EF2-F483B28904B7}"/>
              </a:ext>
            </a:extLst>
          </p:cNvPr>
          <p:cNvSpPr txBox="1"/>
          <p:nvPr/>
        </p:nvSpPr>
        <p:spPr>
          <a:xfrm>
            <a:off x="450108" y="3506824"/>
            <a:ext cx="11516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白正" pitchFamily="24"/>
                <a:ea typeface="楷体" pitchFamily="24"/>
                <a:cs typeface="+mn-cs"/>
              </a:rPr>
              <a:t>业额，</a:t>
            </a:r>
            <a:endParaRPr lang="zh-CN" altLang="en-US">
              <a:solidFill>
                <a:srgbClr val="FF0000"/>
              </a:solidFill>
            </a:endParaRPr>
          </a:p>
        </p:txBody>
      </p:sp>
      <p:sp>
        <p:nvSpPr>
          <p:cNvPr id="5" name="文本框 4">
            <a:extLst>
              <a:ext uri="{FF2B5EF4-FFF2-40B4-BE49-F238E27FC236}">
                <a16:creationId xmlns:a16="http://schemas.microsoft.com/office/drawing/2014/main" id="{9D411D15-F778-5D28-95A9-578BE50A1927}"/>
              </a:ext>
            </a:extLst>
          </p:cNvPr>
          <p:cNvSpPr txBox="1"/>
          <p:nvPr/>
        </p:nvSpPr>
        <p:spPr>
          <a:xfrm>
            <a:off x="450108" y="3982312"/>
            <a:ext cx="11190922"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白正" pitchFamily="24"/>
                <a:ea typeface="楷体" pitchFamily="24"/>
                <a:cs typeface="+mn-cs"/>
              </a:rPr>
              <a:t>所以去掉星期六、日的营业额对平均数的影响较大，故用该店本周星期一到星</a:t>
            </a:r>
            <a:endParaRPr lang="zh-CN" altLang="en-US">
              <a:solidFill>
                <a:srgbClr val="FF0000"/>
              </a:solidFill>
            </a:endParaRPr>
          </a:p>
        </p:txBody>
      </p:sp>
      <p:sp>
        <p:nvSpPr>
          <p:cNvPr id="6" name="文本框 5">
            <a:extLst>
              <a:ext uri="{FF2B5EF4-FFF2-40B4-BE49-F238E27FC236}">
                <a16:creationId xmlns:a16="http://schemas.microsoft.com/office/drawing/2014/main" id="{9C85BA98-050F-340D-F63A-7FC26B9343FC}"/>
              </a:ext>
            </a:extLst>
          </p:cNvPr>
          <p:cNvSpPr txBox="1"/>
          <p:nvPr/>
        </p:nvSpPr>
        <p:spPr>
          <a:xfrm>
            <a:off x="450108" y="4457800"/>
            <a:ext cx="67523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白正" pitchFamily="24"/>
                <a:ea typeface="楷体" pitchFamily="24"/>
                <a:cs typeface="+mn-cs"/>
              </a:rPr>
              <a:t>期五的日均营业额估计当月的营业总额不合适</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9AE6FAB6-E7DA-9F13-14D1-CBB53C501607}"/>
              </a:ext>
            </a:extLst>
          </p:cNvPr>
          <p:cNvSpPr txBox="1"/>
          <p:nvPr/>
        </p:nvSpPr>
        <p:spPr>
          <a:xfrm>
            <a:off x="450108" y="4933288"/>
            <a:ext cx="84096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用该店本周星期一到星期日的日均营业额估计当月营业额，</a:t>
            </a:r>
            <a:endParaRPr lang="zh-CN" altLang="en-US">
              <a:solidFill>
                <a:srgbClr val="FF0000"/>
              </a:solidFill>
            </a:endParaRPr>
          </a:p>
        </p:txBody>
      </p:sp>
      <p:sp>
        <p:nvSpPr>
          <p:cNvPr id="8" name="文本框 7">
            <a:extLst>
              <a:ext uri="{FF2B5EF4-FFF2-40B4-BE49-F238E27FC236}">
                <a16:creationId xmlns:a16="http://schemas.microsoft.com/office/drawing/2014/main" id="{7208CDCA-11C2-A052-2279-6744938CE1BF}"/>
              </a:ext>
            </a:extLst>
          </p:cNvPr>
          <p:cNvSpPr txBox="1"/>
          <p:nvPr/>
        </p:nvSpPr>
        <p:spPr>
          <a:xfrm>
            <a:off x="450108" y="5408776"/>
            <a:ext cx="5437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当月的营业额为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780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23400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10" name="yt_shape_13937"/>
          <p:cNvSpPr txBox="1"/>
          <p:nvPr/>
        </p:nvSpPr>
        <p:spPr>
          <a:xfrm>
            <a:off x="540119" y="1196752"/>
            <a:ext cx="11111999" cy="144039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smtClean="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估计一个月的营业额</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按</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白正" pitchFamily="24"/>
                <a:ea typeface="宋体" pitchFamily="24"/>
              </a:rPr>
              <a:t>天计算</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a:t>
            </a:r>
          </a:p>
          <a:p>
            <a:pPr algn="l" eaLnBrk="1" latinLnBrk="0" hangingPunct="0">
              <a:lnSpc>
                <a:spcPct val="129999"/>
              </a:lnSpc>
            </a:pPr>
            <a:r>
              <a:rPr lang="en-US" altLang="zh-CN" sz="2400" b="0" i="0" u="none" dirty="0">
                <a:solidFill>
                  <a:srgbClr val="000000"/>
                </a:solidFill>
                <a:effectLst/>
                <a:latin typeface="宋体" pitchFamily="24"/>
                <a:ea typeface="宋体" pitchFamily="24"/>
              </a:rPr>
              <a:t>①</a:t>
            </a:r>
            <a:r>
              <a:rPr lang="zh-CN" altLang="zh-CN" sz="2400" b="0" i="0" u="none" dirty="0">
                <a:solidFill>
                  <a:srgbClr val="000000"/>
                </a:solidFill>
                <a:effectLst/>
                <a:latin typeface="白正" pitchFamily="24"/>
                <a:ea typeface="宋体" pitchFamily="24"/>
              </a:rPr>
              <a:t>星期一到星期五营业额相差不大，用这</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天的平均数估算合适吗？请说明理由；</a:t>
            </a:r>
          </a:p>
          <a:p>
            <a:pPr algn="l" eaLnBrk="1" latinLnBrk="0" hangingPunct="0">
              <a:lnSpc>
                <a:spcPct val="129999"/>
              </a:lnSpc>
            </a:pPr>
            <a:r>
              <a:rPr lang="en-US" altLang="zh-CN" sz="2400" b="0" i="0" u="none" dirty="0">
                <a:solidFill>
                  <a:srgbClr val="000000"/>
                </a:solidFill>
                <a:effectLst/>
                <a:latin typeface="宋体" pitchFamily="24"/>
                <a:ea typeface="宋体" pitchFamily="24"/>
              </a:rPr>
              <a:t>②</a:t>
            </a:r>
            <a:r>
              <a:rPr lang="zh-CN" altLang="zh-CN" sz="2400" b="0" i="0" u="none" dirty="0">
                <a:solidFill>
                  <a:srgbClr val="000000"/>
                </a:solidFill>
                <a:effectLst/>
                <a:latin typeface="白正" pitchFamily="24"/>
                <a:ea typeface="宋体" pitchFamily="24"/>
              </a:rPr>
              <a:t>选择一个你认为最合适的数据估算这个小吃店一个月的营业额</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linds(horizontal)">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blinds(horizontal)">
                                      <p:cBhvr>
                                        <p:cTn id="28" dur="500"/>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blinds(horizontal)">
                                      <p:cBhvr>
                                        <p:cTn id="3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43" name="yt_shape_13943"/>
          <p:cNvSpPr txBox="1"/>
          <p:nvPr/>
        </p:nvSpPr>
        <p:spPr>
          <a:xfrm>
            <a:off x="540000" y="2401744"/>
            <a:ext cx="5677836"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白正" pitchFamily="24"/>
                <a:ea typeface="黑体" pitchFamily="24"/>
              </a:rPr>
              <a:t>不能正确选用参照数据而出错</a:t>
            </a:r>
          </a:p>
        </p:txBody>
      </p:sp>
      <p:sp>
        <p:nvSpPr>
          <p:cNvPr id="13944" name="yt_shape_13944"/>
          <p:cNvSpPr txBox="1"/>
          <p:nvPr/>
        </p:nvSpPr>
        <p:spPr>
          <a:xfrm>
            <a:off x="540120" y="290605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白正" pitchFamily="24"/>
                <a:ea typeface="宋体" pitchFamily="24"/>
              </a:rPr>
              <a:t>某共享单车前</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公里</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元，超过</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公里的部分，每公里</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白正" pitchFamily="24"/>
                <a:ea typeface="宋体" pitchFamily="24"/>
              </a:rPr>
              <a:t>元</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若要使使用该共享单车</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白正" pitchFamily="24"/>
                <a:ea typeface="宋体" pitchFamily="24"/>
              </a:rPr>
              <a:t>的人只花</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白正" pitchFamily="24"/>
                <a:ea typeface="宋体" pitchFamily="24"/>
              </a:rPr>
              <a:t>元钱，</a:t>
            </a: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应该要取什么数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　</a:t>
            </a:r>
            <a:r>
              <a:rPr lang="en-US" altLang="zh-CN" sz="2400" b="0" i="0" u="none">
                <a:solidFill>
                  <a:srgbClr val="FF0000">
                    <a:alpha val="0"/>
                  </a:srgbClr>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3945" name="yt_table_1394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748159"/>
              </p:ext>
            </p:extLst>
          </p:nvPr>
        </p:nvGraphicFramePr>
        <p:xfrm>
          <a:off x="540000" y="3865489"/>
          <a:ext cx="5726430" cy="950976"/>
        </p:xfrm>
        <a:graphic>
          <a:graphicData uri="http://schemas.openxmlformats.org/drawingml/2006/table">
            <a:tbl>
              <a:tblPr/>
              <a:tblGrid>
                <a:gridCol w="2719705">
                  <a:extLst>
                    <a:ext uri="{9D8B030D-6E8A-4147-A177-3AD203B41FA5}">
                      <a16:colId xmlns:a16="http://schemas.microsoft.com/office/drawing/2014/main" val="10534"/>
                    </a:ext>
                  </a:extLst>
                </a:gridCol>
                <a:gridCol w="3006725">
                  <a:extLst>
                    <a:ext uri="{9D8B030D-6E8A-4147-A177-3AD203B41FA5}">
                      <a16:colId xmlns:a16="http://schemas.microsoft.com/office/drawing/2014/main" val="1053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白正" pitchFamily="24"/>
                          <a:ea typeface="宋体" pitchFamily="24"/>
                        </a:rPr>
                        <a:t>平均数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白正" pitchFamily="24"/>
                          <a:ea typeface="宋体" pitchFamily="24"/>
                        </a:rPr>
                        <a:t>中位数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2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白正" pitchFamily="24"/>
                          <a:ea typeface="宋体" pitchFamily="24"/>
                        </a:rPr>
                        <a:t>众数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白正" pitchFamily="24"/>
                          <a:ea typeface="宋体" pitchFamily="24"/>
                        </a:rPr>
                        <a:t>以上答案都可以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29"/>
                  </a:ext>
                </a:extLst>
              </a:tr>
            </a:tbl>
          </a:graphicData>
        </a:graphic>
      </p:graphicFrame>
      <p:pic>
        <p:nvPicPr>
          <p:cNvPr id="3" name="yt_shape_1698822319599" title="H_28.801733">
            <a:extLst>
              <a:ext uri="{FF2B5EF4-FFF2-40B4-BE49-F238E27FC236}">
                <a16:creationId xmlns:a16="http://schemas.microsoft.com/office/drawing/2014/main" id="{7DAA25A8-EED3-BF0D-68C0-62428C74E9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443421"/>
            <a:ext cx="1355917" cy="365782"/>
          </a:xfrm>
          <a:prstGeom prst="rect">
            <a:avLst/>
          </a:prstGeom>
        </p:spPr>
      </p:pic>
      <p:sp>
        <p:nvSpPr>
          <p:cNvPr id="2" name="文本框 1">
            <a:extLst>
              <a:ext uri="{FF2B5EF4-FFF2-40B4-BE49-F238E27FC236}">
                <a16:creationId xmlns:a16="http://schemas.microsoft.com/office/drawing/2014/main" id="{07AAC519-1ED7-C95E-CCA4-7A444253480A}"/>
              </a:ext>
            </a:extLst>
          </p:cNvPr>
          <p:cNvSpPr txBox="1"/>
          <p:nvPr/>
        </p:nvSpPr>
        <p:spPr>
          <a:xfrm>
            <a:off x="6004772" y="3334736"/>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48" name="yt_shape_13948"/>
          <p:cNvSpPr txBox="1"/>
          <p:nvPr/>
        </p:nvSpPr>
        <p:spPr>
          <a:xfrm>
            <a:off x="540000" y="900000"/>
            <a:ext cx="3943580"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rPr>
              <a:t> </a:t>
            </a:r>
            <a:r>
              <a:rPr lang="en-US" altLang="zh-CN" sz="3150" b="0" i="0" u="none" spc="30039">
                <a:solidFill>
                  <a:srgbClr val="1EE3CF"/>
                </a:solidFill>
                <a:effectLst/>
                <a:latin typeface="白正" pitchFamily="32"/>
                <a:ea typeface="宋体" pitchFamily="32"/>
              </a:rPr>
              <a:t> </a:t>
            </a:r>
          </a:p>
        </p:txBody>
      </p:sp>
      <p:pic>
        <p:nvPicPr>
          <p:cNvPr id="13947" name="yt_image_13947" title="H_50.04">
            <a:extLst>
              <a:ext uri="">
                <a16:creationId xmlns="" xmlns:p14="http://schemas.microsoft.com/office/powerpoint/2010/main"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900000"/>
            <a:ext cx="3912489" cy="635508"/>
          </a:xfrm>
          <a:prstGeom prst="rect">
            <a:avLst/>
          </a:prstGeom>
          <a:noFill/>
          <a:extLst>
            <a:ext uri="{909E8E84-426E-40DD-AFC4-6F175D3DCCD1}">
              <a14:hiddenFill xmlns:a14="http://schemas.microsoft.com/office/drawing/2010/main">
                <a:solidFill>
                  <a:srgbClr val="FFFFFF"/>
                </a:solidFill>
              </a14:hiddenFill>
            </a:ext>
          </a:extLst>
        </p:spPr>
      </p:pic>
      <p:sp>
        <p:nvSpPr>
          <p:cNvPr id="13950" name="yt_shape_13950"/>
          <p:cNvSpPr txBox="1"/>
          <p:nvPr/>
        </p:nvSpPr>
        <p:spPr>
          <a:xfrm>
            <a:off x="540119" y="1586155"/>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黑体" pitchFamily="24"/>
              </a:rPr>
              <a:t>遂宁市射洪中学单元卷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某餐厅共有</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白正" pitchFamily="24"/>
                <a:ea typeface="宋体" pitchFamily="24"/>
              </a:rPr>
              <a:t>名员工，所有员工的工资情况如下表所示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a:t>
            </a:r>
          </a:p>
        </p:txBody>
      </p:sp>
      <p:graphicFrame>
        <p:nvGraphicFramePr>
          <p:cNvPr id="13951" name="yt_table_13951"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21496813"/>
              </p:ext>
            </p:extLst>
          </p:nvPr>
        </p:nvGraphicFramePr>
        <p:xfrm>
          <a:off x="540000" y="2704814"/>
          <a:ext cx="11111996" cy="1700784"/>
        </p:xfrm>
        <a:graphic>
          <a:graphicData uri="http://schemas.openxmlformats.org/drawingml/2006/table">
            <a:tbl>
              <a:tblPr>
                <a:tableStyleId>{5940675A-B579-460E-94D1-54222C63F5DA}</a:tableStyleId>
              </a:tblPr>
              <a:tblGrid>
                <a:gridCol w="1852114">
                  <a:extLst>
                    <a:ext uri="{9D8B030D-6E8A-4147-A177-3AD203B41FA5}">
                      <a16:colId xmlns:a16="http://schemas.microsoft.com/office/drawing/2014/main" val="20000"/>
                    </a:ext>
                  </a:extLst>
                </a:gridCol>
                <a:gridCol w="1852114">
                  <a:extLst>
                    <a:ext uri="{9D8B030D-6E8A-4147-A177-3AD203B41FA5}">
                      <a16:colId xmlns:a16="http://schemas.microsoft.com/office/drawing/2014/main" val="20001"/>
                    </a:ext>
                  </a:extLst>
                </a:gridCol>
                <a:gridCol w="1852114">
                  <a:extLst>
                    <a:ext uri="{9D8B030D-6E8A-4147-A177-3AD203B41FA5}">
                      <a16:colId xmlns:a16="http://schemas.microsoft.com/office/drawing/2014/main" val="20002"/>
                    </a:ext>
                  </a:extLst>
                </a:gridCol>
                <a:gridCol w="1852114">
                  <a:extLst>
                    <a:ext uri="{9D8B030D-6E8A-4147-A177-3AD203B41FA5}">
                      <a16:colId xmlns:a16="http://schemas.microsoft.com/office/drawing/2014/main" val="20003"/>
                    </a:ext>
                  </a:extLst>
                </a:gridCol>
                <a:gridCol w="1852114">
                  <a:extLst>
                    <a:ext uri="{9D8B030D-6E8A-4147-A177-3AD203B41FA5}">
                      <a16:colId xmlns:a16="http://schemas.microsoft.com/office/drawing/2014/main" val="20004"/>
                    </a:ext>
                  </a:extLst>
                </a:gridCol>
                <a:gridCol w="1851426">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岗位</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经理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厨师</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收银员</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服务员</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勤杂工</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人数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人</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工资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元</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3953" name="yt_shape_13953"/>
          <p:cNvSpPr txBox="1"/>
          <p:nvPr/>
        </p:nvSpPr>
        <p:spPr>
          <a:xfrm>
            <a:off x="540119" y="4675223"/>
            <a:ext cx="11111999" cy="18689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餐厅所有员工的平均工资是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1830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元；</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所有员工工资的中位数是</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1200</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白正" pitchFamily="24"/>
                <a:ea typeface="宋体" pitchFamily="24"/>
              </a:rPr>
              <a:t>元；</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用</a:t>
            </a:r>
            <a:r>
              <a:rPr lang="zh-CN" altLang="zh-CN" sz="100" b="0" i="0" spc="-100">
                <a:solidFill>
                  <a:srgbClr val="FF0000"/>
                </a:solidFill>
                <a:effectLst/>
                <a:latin typeface="白正" pitchFamily="24"/>
                <a:ea typeface="宋体" pitchFamily="24"/>
              </a:rPr>
              <a:t> </a:t>
            </a:r>
            <a:r>
              <a:rPr lang="zh-CN" altLang="zh-CN" sz="2400" b="0" i="0" u="sng">
                <a:solidFill>
                  <a:srgbClr val="FF0000"/>
                </a:solidFill>
                <a:effectLst/>
                <a:uFill>
                  <a:solidFill>
                    <a:srgbClr val="000000"/>
                  </a:solidFill>
                </a:uFill>
                <a:latin typeface="白正" pitchFamily="24"/>
                <a:ea typeface="宋体" pitchFamily="24"/>
              </a:rPr>
              <a:t>　</a:t>
            </a:r>
            <a:r>
              <a:rPr lang="zh-CN" altLang="zh-CN" sz="2400" b="0" i="0" u="sng">
                <a:solidFill>
                  <a:srgbClr val="FF0000">
                    <a:alpha val="0"/>
                  </a:srgbClr>
                </a:solidFill>
                <a:effectLst/>
                <a:uFill>
                  <a:solidFill>
                    <a:srgbClr val="000000"/>
                  </a:solidFill>
                </a:uFill>
                <a:latin typeface="白正" pitchFamily="24"/>
                <a:ea typeface="楷体" pitchFamily="24"/>
              </a:rPr>
              <a:t>中位数</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选填</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中位数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或</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平均数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描述餐厅员工工资的一般水平比较恰当</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8A1CF60D-EFD4-BCF6-9406-9DF290C904EF}"/>
              </a:ext>
            </a:extLst>
          </p:cNvPr>
          <p:cNvSpPr txBox="1"/>
          <p:nvPr/>
        </p:nvSpPr>
        <p:spPr>
          <a:xfrm>
            <a:off x="5174508" y="4628417"/>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1830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33F5EF49-E7B3-C0C0-ADDF-413EE07E2FB3}"/>
              </a:ext>
            </a:extLst>
          </p:cNvPr>
          <p:cNvSpPr txBox="1"/>
          <p:nvPr/>
        </p:nvSpPr>
        <p:spPr>
          <a:xfrm>
            <a:off x="4869708" y="5103906"/>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1200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61923892-23C6-8EFA-8AE2-B6CA01187562}"/>
              </a:ext>
            </a:extLst>
          </p:cNvPr>
          <p:cNvSpPr txBox="1"/>
          <p:nvPr/>
        </p:nvSpPr>
        <p:spPr>
          <a:xfrm>
            <a:off x="1821708" y="5579393"/>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楷体" pitchFamily="24"/>
                <a:cs typeface="+mn-cs"/>
              </a:rPr>
              <a:t>中位数</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61" name="yt_shape_13961"/>
          <p:cNvSpPr txBox="1"/>
          <p:nvPr/>
        </p:nvSpPr>
        <p:spPr>
          <a:xfrm>
            <a:off x="540000" y="3510772"/>
            <a:ext cx="1692771"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填空：</a:t>
            </a:r>
          </a:p>
        </p:txBody>
      </p:sp>
      <p:graphicFrame>
        <p:nvGraphicFramePr>
          <p:cNvPr id="13962" name="yt_table_13962" title="H_2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7960071"/>
              </p:ext>
            </p:extLst>
          </p:nvPr>
        </p:nvGraphicFramePr>
        <p:xfrm>
          <a:off x="540000" y="3976469"/>
          <a:ext cx="11111997" cy="2743200"/>
        </p:xfrm>
        <a:graphic>
          <a:graphicData uri="http://schemas.openxmlformats.org/drawingml/2006/table">
            <a:tbl>
              <a:tblPr>
                <a:tableStyleId>{5940675A-B579-460E-94D1-54222C63F5DA}</a:tableStyleId>
              </a:tblPr>
              <a:tblGrid>
                <a:gridCol w="2703123">
                  <a:extLst>
                    <a:ext uri="{9D8B030D-6E8A-4147-A177-3AD203B41FA5}">
                      <a16:colId xmlns:a16="http://schemas.microsoft.com/office/drawing/2014/main" val="20000"/>
                    </a:ext>
                  </a:extLst>
                </a:gridCol>
                <a:gridCol w="2802958">
                  <a:extLst>
                    <a:ext uri="{9D8B030D-6E8A-4147-A177-3AD203B41FA5}">
                      <a16:colId xmlns:a16="http://schemas.microsoft.com/office/drawing/2014/main" val="20001"/>
                    </a:ext>
                  </a:extLst>
                </a:gridCol>
                <a:gridCol w="2802958">
                  <a:extLst>
                    <a:ext uri="{9D8B030D-6E8A-4147-A177-3AD203B41FA5}">
                      <a16:colId xmlns:a16="http://schemas.microsoft.com/office/drawing/2014/main" val="20002"/>
                    </a:ext>
                  </a:extLst>
                </a:gridCol>
                <a:gridCol w="2802958">
                  <a:extLst>
                    <a:ext uri="{9D8B030D-6E8A-4147-A177-3AD203B41FA5}">
                      <a16:colId xmlns:a16="http://schemas.microsoft.com/office/drawing/2014/main" val="20003"/>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公司数据</a:t>
                      </a:r>
                    </a:p>
                    <a:p>
                      <a:pPr algn="ctr" eaLnBrk="1" fontAlgn="ctr" latinLnBrk="0" hangingPunct="0">
                        <a:lnSpc>
                          <a:spcPct val="129999"/>
                        </a:lnSpc>
                      </a:pPr>
                      <a:r>
                        <a:rPr lang="zh-CN" altLang="zh-CN" sz="2400" b="0" i="0" u="none">
                          <a:solidFill>
                            <a:srgbClr val="000000"/>
                          </a:solidFill>
                          <a:effectLst/>
                          <a:latin typeface="白正" pitchFamily="24"/>
                          <a:ea typeface="宋体" pitchFamily="24"/>
                        </a:rPr>
                        <a:t>统计量</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平均数</a:t>
                      </a:r>
                    </a:p>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单位：年</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众数</a:t>
                      </a:r>
                    </a:p>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单位：年</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中位数</a:t>
                      </a:r>
                    </a:p>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单位：年</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甲公司</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100" b="0" i="0" spc="-100">
                          <a:solidFill>
                            <a:srgbClr val="FF0000"/>
                          </a:solidFill>
                          <a:effectLst/>
                          <a:latin typeface="宋体" pitchFamily="24"/>
                          <a:ea typeface="宋体" pitchFamily="24"/>
                        </a:rPr>
                        <a:t> </a:t>
                      </a:r>
                      <a:r>
                        <a:rPr lang="zh-CN" altLang="zh-CN" sz="2400" b="0" i="0" u="sng">
                          <a:solidFill>
                            <a:srgbClr val="FF0000"/>
                          </a:solidFill>
                          <a:effectLst/>
                          <a:uFill>
                            <a:solidFill>
                              <a:srgbClr val="000000"/>
                            </a:solidFill>
                          </a:uFill>
                          <a:latin typeface="宋体"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5</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乙公司</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100" b="0" i="0" spc="-100">
                          <a:solidFill>
                            <a:srgbClr val="FF0000"/>
                          </a:solidFill>
                          <a:effectLst/>
                          <a:latin typeface="宋体" pitchFamily="24"/>
                          <a:ea typeface="宋体" pitchFamily="24"/>
                        </a:rPr>
                        <a:t> </a:t>
                      </a:r>
                      <a:r>
                        <a:rPr lang="zh-CN" altLang="zh-CN" sz="2400" b="0" i="0" u="sng">
                          <a:solidFill>
                            <a:srgbClr val="FF0000"/>
                          </a:solidFill>
                          <a:effectLst/>
                          <a:uFill>
                            <a:solidFill>
                              <a:srgbClr val="000000"/>
                            </a:solidFill>
                          </a:uFill>
                          <a:latin typeface="宋体"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9.6</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100" b="0" i="0" spc="-100">
                          <a:solidFill>
                            <a:srgbClr val="FF0000"/>
                          </a:solidFill>
                          <a:effectLst/>
                          <a:latin typeface="宋体" pitchFamily="24"/>
                          <a:ea typeface="宋体" pitchFamily="24"/>
                        </a:rPr>
                        <a:t> </a:t>
                      </a:r>
                      <a:r>
                        <a:rPr lang="zh-CN" altLang="zh-CN" sz="2400" b="0" i="0" u="sng">
                          <a:solidFill>
                            <a:srgbClr val="FF0000"/>
                          </a:solidFill>
                          <a:effectLst/>
                          <a:uFill>
                            <a:solidFill>
                              <a:srgbClr val="000000"/>
                            </a:solidFill>
                          </a:uFill>
                          <a:latin typeface="宋体"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8.5</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rPr>
                        <a:t>丙公司</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100" b="0" i="0" spc="-100">
                          <a:solidFill>
                            <a:srgbClr val="FF0000"/>
                          </a:solidFill>
                          <a:effectLst/>
                          <a:latin typeface="宋体" pitchFamily="24"/>
                          <a:ea typeface="宋体" pitchFamily="24"/>
                        </a:rPr>
                        <a:t> </a:t>
                      </a:r>
                      <a:r>
                        <a:rPr lang="zh-CN" altLang="zh-CN" sz="2400" b="0" i="0" u="sng">
                          <a:solidFill>
                            <a:srgbClr val="FF0000"/>
                          </a:solidFill>
                          <a:effectLst/>
                          <a:uFill>
                            <a:solidFill>
                              <a:srgbClr val="000000"/>
                            </a:solidFill>
                          </a:uFill>
                          <a:latin typeface="宋体"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zh-CN" altLang="zh-CN" sz="2400" b="0" i="0" u="sng">
                          <a:solidFill>
                            <a:srgbClr val="FF0000">
                              <a:alpha val="0"/>
                            </a:srgbClr>
                          </a:solidFill>
                          <a:effectLst/>
                          <a:uFill>
                            <a:solidFill>
                              <a:srgbClr val="000000"/>
                            </a:solidFill>
                          </a:uFill>
                          <a:latin typeface="白正" pitchFamily="24"/>
                          <a:ea typeface="宋体" pitchFamily="24"/>
                        </a:rPr>
                        <a:t>　</a:t>
                      </a:r>
                      <a:r>
                        <a:rPr lang="zh-CN" altLang="zh-CN" sz="100" b="0" i="0" spc="-100">
                          <a:noFill/>
                          <a:effectLst/>
                          <a:latin typeface="白正"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bl>
          </a:graphicData>
        </a:graphic>
      </p:graphicFrame>
      <p:sp>
        <p:nvSpPr>
          <p:cNvPr id="2" name="文本框 1">
            <a:extLst>
              <a:ext uri="{FF2B5EF4-FFF2-40B4-BE49-F238E27FC236}">
                <a16:creationId xmlns:a16="http://schemas.microsoft.com/office/drawing/2014/main" id="{1FBFAD5D-B9A6-67AA-242D-4248A2F9D25E}"/>
              </a:ext>
            </a:extLst>
          </p:cNvPr>
          <p:cNvSpPr txBox="1"/>
          <p:nvPr/>
        </p:nvSpPr>
        <p:spPr>
          <a:xfrm>
            <a:off x="7262566" y="5120184"/>
            <a:ext cx="637285"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7E89094E-7866-FA2D-3B06-051306150154}"/>
              </a:ext>
            </a:extLst>
          </p:cNvPr>
          <p:cNvSpPr txBox="1"/>
          <p:nvPr/>
        </p:nvSpPr>
        <p:spPr>
          <a:xfrm>
            <a:off x="4354833" y="5696636"/>
            <a:ext cx="865886"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mn-cs"/>
              </a:rPr>
              <a:t>9.6</a:t>
            </a:r>
            <a:r>
              <a:rPr kumimoji="0" lang="zh-CN" altLang="zh-CN" sz="2400" b="0" i="0" strike="noStrike" kern="1200" cap="none" spc="0" normalizeH="0" baseline="0" noProof="0" dirty="0">
                <a:ln>
                  <a:noFill/>
                </a:ln>
                <a:solidFill>
                  <a:srgbClr val="FF0000"/>
                </a:solidFill>
                <a:effectLst/>
                <a:uLnTx/>
                <a:uFill>
                  <a:solidFill>
                    <a:srgbClr val="000000"/>
                  </a:solidFill>
                </a:uFill>
                <a:latin typeface="白正" pitchFamily="24"/>
                <a:ea typeface="宋体" pitchFamily="24"/>
                <a:cs typeface="+mn-cs"/>
              </a:rPr>
              <a:t>　</a:t>
            </a:r>
            <a:endParaRPr lang="zh-CN" altLang="en-US" dirty="0">
              <a:solidFill>
                <a:srgbClr val="FF0000"/>
              </a:solidFill>
            </a:endParaRPr>
          </a:p>
        </p:txBody>
      </p:sp>
      <p:sp>
        <p:nvSpPr>
          <p:cNvPr id="4" name="文本框 3">
            <a:extLst>
              <a:ext uri="{FF2B5EF4-FFF2-40B4-BE49-F238E27FC236}">
                <a16:creationId xmlns:a16="http://schemas.microsoft.com/office/drawing/2014/main" id="{2CA4AEEB-40FA-ABD9-51ED-709DEB6292F7}"/>
              </a:ext>
            </a:extLst>
          </p:cNvPr>
          <p:cNvSpPr txBox="1"/>
          <p:nvPr/>
        </p:nvSpPr>
        <p:spPr>
          <a:xfrm>
            <a:off x="9960749" y="5696636"/>
            <a:ext cx="865886"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8.5</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D1B31917-0414-8804-FA1D-0D71A29E974F}"/>
              </a:ext>
            </a:extLst>
          </p:cNvPr>
          <p:cNvSpPr txBox="1"/>
          <p:nvPr/>
        </p:nvSpPr>
        <p:spPr>
          <a:xfrm>
            <a:off x="7253041" y="6254040"/>
            <a:ext cx="637285"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宋体" pitchFamily="24"/>
                <a:cs typeface="+mn-cs"/>
              </a:rPr>
              <a:t>　</a:t>
            </a:r>
            <a:endParaRPr lang="zh-CN" altLang="en-US">
              <a:solidFill>
                <a:srgbClr val="FF0000"/>
              </a:solidFill>
            </a:endParaRPr>
          </a:p>
        </p:txBody>
      </p:sp>
      <p:sp>
        <p:nvSpPr>
          <p:cNvPr id="9" name="yt_shape_13956"/>
          <p:cNvSpPr txBox="1"/>
          <p:nvPr/>
        </p:nvSpPr>
        <p:spPr>
          <a:xfrm>
            <a:off x="540119" y="764704"/>
            <a:ext cx="11111999" cy="283603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白正" pitchFamily="24"/>
                <a:ea typeface="宋体" pitchFamily="24"/>
              </a:rPr>
              <a:t>质量检测部门对甲、乙、丙三家公司销售产品的使用寿命</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单位：年</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进行了跟踪调查，统计结果如下：</a:t>
            </a:r>
          </a:p>
          <a:p>
            <a:pPr algn="l" eaLnBrk="1" latinLnBrk="0" hangingPunct="0">
              <a:lnSpc>
                <a:spcPct val="129999"/>
              </a:lnSpc>
            </a:pPr>
            <a:r>
              <a:rPr lang="zh-CN" altLang="zh-CN" sz="2400" b="0" i="0" u="none" dirty="0">
                <a:solidFill>
                  <a:srgbClr val="000000"/>
                </a:solidFill>
                <a:effectLst/>
                <a:latin typeface="白正" pitchFamily="24"/>
                <a:ea typeface="宋体" pitchFamily="24"/>
              </a:rPr>
              <a:t>甲公司：</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13</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白正" pitchFamily="24"/>
                <a:ea typeface="宋体" pitchFamily="24"/>
              </a:rPr>
              <a:t>；</a:t>
            </a:r>
          </a:p>
          <a:p>
            <a:pPr algn="l" eaLnBrk="1" latinLnBrk="0" hangingPunct="0">
              <a:lnSpc>
                <a:spcPct val="129999"/>
              </a:lnSpc>
            </a:pPr>
            <a:r>
              <a:rPr lang="zh-CN" altLang="zh-CN" sz="2400" b="0" i="0" u="none" dirty="0">
                <a:solidFill>
                  <a:srgbClr val="000000"/>
                </a:solidFill>
                <a:effectLst/>
                <a:latin typeface="白正" pitchFamily="24"/>
                <a:ea typeface="宋体" pitchFamily="24"/>
              </a:rPr>
              <a:t>乙公司：</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白正" pitchFamily="24"/>
                <a:ea typeface="宋体" pitchFamily="24"/>
              </a:rPr>
              <a:t>；</a:t>
            </a:r>
          </a:p>
          <a:p>
            <a:pPr algn="l" eaLnBrk="1" latinLnBrk="0" hangingPunct="0">
              <a:lnSpc>
                <a:spcPct val="129999"/>
              </a:lnSpc>
            </a:pPr>
            <a:r>
              <a:rPr lang="zh-CN" altLang="zh-CN" sz="2400" b="0" i="0" u="none" dirty="0">
                <a:solidFill>
                  <a:srgbClr val="000000"/>
                </a:solidFill>
                <a:effectLst/>
                <a:latin typeface="白正" pitchFamily="24"/>
                <a:ea typeface="宋体" pitchFamily="24"/>
              </a:rPr>
              <a:t>丙公司：</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13</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16</a:t>
            </a:r>
            <a:r>
              <a:rPr lang="zh-CN" altLang="zh-CN" sz="2400" b="0" i="0" u="none" dirty="0">
                <a:solidFill>
                  <a:srgbClr val="000000"/>
                </a:solidFill>
                <a:effectLst/>
                <a:latin typeface="白正" pitchFamily="24"/>
                <a:ea typeface="宋体" pitchFamily="24"/>
              </a:rPr>
              <a:t>，</a:t>
            </a:r>
            <a:r>
              <a:rPr lang="en-US" altLang="zh-CN" sz="2400" b="0" i="0" u="none" dirty="0">
                <a:solidFill>
                  <a:srgbClr val="000000"/>
                </a:solidFill>
                <a:effectLst/>
                <a:latin typeface="Times New Roman" pitchFamily="24"/>
                <a:ea typeface="Times New Roman" pitchFamily="24"/>
              </a:rPr>
              <a:t>16.</a:t>
            </a:r>
          </a:p>
          <a:p>
            <a:pPr algn="l" eaLnBrk="1" latinLnBrk="0" hangingPunct="0">
              <a:lnSpc>
                <a:spcPct val="129999"/>
              </a:lnSpc>
            </a:pPr>
            <a:r>
              <a:rPr lang="zh-CN" altLang="zh-CN" sz="2400" b="0" i="0" u="none" dirty="0">
                <a:solidFill>
                  <a:srgbClr val="000000"/>
                </a:solidFill>
                <a:effectLst/>
                <a:latin typeface="白正" pitchFamily="24"/>
                <a:ea typeface="宋体" pitchFamily="24"/>
              </a:rPr>
              <a:t>请根据上述信息，回答下列问题：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65" name="yt_shape_13965"/>
          <p:cNvSpPr txBox="1"/>
          <p:nvPr/>
        </p:nvSpPr>
        <p:spPr>
          <a:xfrm>
            <a:off x="540119" y="2194414"/>
            <a:ext cx="11111999" cy="2829172"/>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如果你是丙公司的推销员，你将如何结合统计数据和上表中的统计量，对本公司的产品进行推销？</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白正" pitchFamily="24"/>
                <a:ea typeface="宋体" pitchFamily="24"/>
              </a:rPr>
              <a:t>至少说两条</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白正"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白正" pitchFamily="24"/>
                <a:ea typeface="楷体" pitchFamily="24"/>
              </a:rPr>
              <a:t>乙公司</a:t>
            </a:r>
            <a:r>
              <a:rPr lang="en-US" altLang="zh-CN" sz="2400" b="0" i="0" u="none">
                <a:solidFill>
                  <a:srgbClr val="FF0000">
                    <a:alpha val="0"/>
                  </a:srgbClr>
                </a:solidFill>
                <a:effectLst/>
                <a:latin typeface="Times New Roman" pitchFamily="24"/>
                <a:ea typeface="Times New Roman" pitchFamily="24"/>
              </a:rPr>
              <a:t>.</a:t>
            </a:r>
            <a:r>
              <a:rPr lang="zh-CN" altLang="zh-CN" sz="2400" b="0" i="0" u="none">
                <a:solidFill>
                  <a:srgbClr val="FF0000">
                    <a:alpha val="0"/>
                  </a:srgbClr>
                </a:solidFill>
                <a:effectLst/>
                <a:latin typeface="白正" pitchFamily="24"/>
                <a:ea typeface="楷体" pitchFamily="24"/>
              </a:rPr>
              <a:t>因为从平均数、众数和中位数三项指标上看，乙公司都比其他两家公司要好，它的产品使用寿命更长</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①</a:t>
            </a:r>
            <a:r>
              <a:rPr lang="zh-CN" altLang="zh-CN" sz="2400" b="0" i="0" u="none">
                <a:solidFill>
                  <a:srgbClr val="FF0000">
                    <a:alpha val="0"/>
                  </a:srgbClr>
                </a:solidFill>
                <a:effectLst/>
                <a:latin typeface="白正" pitchFamily="24"/>
                <a:ea typeface="楷体" pitchFamily="24"/>
              </a:rPr>
              <a:t>丙公司的平均数和中位数都比甲公司高；</a:t>
            </a:r>
            <a:r>
              <a:rPr lang="zh-CN" altLang="zh-CN" sz="100" b="0" i="0" u="none">
                <a:noFill/>
                <a:effectLst/>
                <a:latin typeface="白正"/>
                <a:ea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②</a:t>
            </a:r>
            <a:r>
              <a:rPr lang="zh-CN" altLang="zh-CN" sz="2400" b="0" i="0" u="none">
                <a:solidFill>
                  <a:srgbClr val="FF0000">
                    <a:alpha val="0"/>
                  </a:srgbClr>
                </a:solidFill>
                <a:effectLst/>
                <a:latin typeface="白正" pitchFamily="24"/>
                <a:ea typeface="楷体" pitchFamily="24"/>
              </a:rPr>
              <a:t>丙公司产品最长使用寿命比其他公司都长</a:t>
            </a:r>
            <a:r>
              <a:rPr lang="en-US" altLang="zh-CN" sz="2400" b="0" i="0" u="none">
                <a:solidFill>
                  <a:srgbClr val="FF0000">
                    <a:alpha val="0"/>
                  </a:srgbClr>
                </a:solidFill>
                <a:effectLst/>
                <a:latin typeface="Times New Roman" pitchFamily="24"/>
                <a:ea typeface="Times New Roman" pitchFamily="24"/>
              </a:rPr>
              <a:t>.</a:t>
            </a:r>
            <a:r>
              <a:rPr lang="zh-CN" altLang="zh-CN" sz="100" b="0" i="0" u="none">
                <a:noFill/>
                <a:effectLst/>
                <a:latin typeface="白正"/>
                <a:ea typeface="宋体"/>
              </a:rPr>
              <a:t>⁠</a:t>
            </a:r>
          </a:p>
        </p:txBody>
      </p:sp>
      <p:sp>
        <p:nvSpPr>
          <p:cNvPr id="2" name="文本框 1">
            <a:extLst>
              <a:ext uri="{FF2B5EF4-FFF2-40B4-BE49-F238E27FC236}">
                <a16:creationId xmlns:a16="http://schemas.microsoft.com/office/drawing/2014/main" id="{E45F278F-06ED-7FA3-2003-2D9D9D96728C}"/>
              </a:ext>
            </a:extLst>
          </p:cNvPr>
          <p:cNvSpPr txBox="1"/>
          <p:nvPr/>
        </p:nvSpPr>
        <p:spPr>
          <a:xfrm>
            <a:off x="450108" y="3098584"/>
            <a:ext cx="110766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乙公司</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因为从平均数、众数和中位数三项指标上看，乙公司都比其他两</a:t>
            </a:r>
            <a:endParaRPr lang="zh-CN" altLang="en-US">
              <a:solidFill>
                <a:srgbClr val="FF0000"/>
              </a:solidFill>
            </a:endParaRPr>
          </a:p>
        </p:txBody>
      </p:sp>
      <p:sp>
        <p:nvSpPr>
          <p:cNvPr id="3" name="文本框 2">
            <a:extLst>
              <a:ext uri="{FF2B5EF4-FFF2-40B4-BE49-F238E27FC236}">
                <a16:creationId xmlns:a16="http://schemas.microsoft.com/office/drawing/2014/main" id="{0E1A67BD-683A-3C8F-26E0-9B8824AFB899}"/>
              </a:ext>
            </a:extLst>
          </p:cNvPr>
          <p:cNvSpPr txBox="1"/>
          <p:nvPr/>
        </p:nvSpPr>
        <p:spPr>
          <a:xfrm>
            <a:off x="450108" y="3574072"/>
            <a:ext cx="5133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家公司要好，它的产品使用寿命更长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66F70F44-6930-763B-0556-28063FEFB29B}"/>
              </a:ext>
            </a:extLst>
          </p:cNvPr>
          <p:cNvSpPr txBox="1"/>
          <p:nvPr/>
        </p:nvSpPr>
        <p:spPr>
          <a:xfrm>
            <a:off x="450108" y="4049560"/>
            <a:ext cx="6733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①</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丙公司的平均数和中位数都比甲公司高；</a:t>
            </a:r>
            <a:endParaRPr lang="zh-CN" altLang="en-US">
              <a:solidFill>
                <a:srgbClr val="FF0000"/>
              </a:solidFill>
            </a:endParaRPr>
          </a:p>
        </p:txBody>
      </p:sp>
      <p:sp>
        <p:nvSpPr>
          <p:cNvPr id="5" name="文本框 4">
            <a:extLst>
              <a:ext uri="{FF2B5EF4-FFF2-40B4-BE49-F238E27FC236}">
                <a16:creationId xmlns:a16="http://schemas.microsoft.com/office/drawing/2014/main" id="{F6FAFFED-CFEA-C5AC-C051-27FA45015F41}"/>
              </a:ext>
            </a:extLst>
          </p:cNvPr>
          <p:cNvSpPr txBox="1"/>
          <p:nvPr/>
        </p:nvSpPr>
        <p:spPr>
          <a:xfrm>
            <a:off x="450108" y="4525048"/>
            <a:ext cx="6047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②</a:t>
            </a:r>
            <a:r>
              <a:rPr kumimoji="0" lang="zh-CN" altLang="zh-CN" sz="2400" b="0" i="0" strike="noStrike" kern="1200" cap="none" spc="0" normalizeH="0" baseline="0" noProof="0">
                <a:ln>
                  <a:noFill/>
                </a:ln>
                <a:solidFill>
                  <a:srgbClr val="FF0000"/>
                </a:solidFill>
                <a:effectLst/>
                <a:uLnTx/>
                <a:uFillTx/>
                <a:latin typeface="白正" pitchFamily="24"/>
                <a:ea typeface="楷体" pitchFamily="24"/>
                <a:cs typeface="+mn-cs"/>
              </a:rPr>
              <a:t>丙公司产品最长使用寿命比其他公司都长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7" name="yt_shape_13964"/>
          <p:cNvSpPr txBox="1"/>
          <p:nvPr/>
        </p:nvSpPr>
        <p:spPr>
          <a:xfrm>
            <a:off x="540000" y="1697480"/>
            <a:ext cx="7232749"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白正" pitchFamily="24"/>
                <a:ea typeface="宋体" pitchFamily="24"/>
              </a:rPr>
              <a:t>如果你是顾客，你将选购哪家公司销售的产品？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1832</Words>
  <Application>Microsoft Office PowerPoint</Application>
  <PresentationFormat>宽屏</PresentationFormat>
  <Paragraphs>190</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12</vt:i4>
      </vt:variant>
    </vt:vector>
  </HeadingPairs>
  <TitlesOfParts>
    <vt:vector size="26" baseType="lpstr">
      <vt:lpstr>Finished</vt:lpstr>
      <vt:lpstr>白正</vt: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DELL</cp:lastModifiedBy>
  <cp:revision>45</cp:revision>
  <dcterms:created xsi:type="dcterms:W3CDTF">2023-05-05T05:33:04Z</dcterms:created>
  <dcterms:modified xsi:type="dcterms:W3CDTF">2023-11-02T12:44:32Z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