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0" r:id="rId4"/>
    <p:sldId id="374" r:id="rId5"/>
    <p:sldId id="377" r:id="rId6"/>
    <p:sldId id="378" r:id="rId7"/>
    <p:sldId id="380" r:id="rId8"/>
    <p:sldId id="382" r:id="rId9"/>
    <p:sldId id="383" r:id="rId10"/>
    <p:sldId id="384" r:id="rId11"/>
    <p:sldId id="385" r:id="rId12"/>
    <p:sldId id="394" r:id="rId13"/>
    <p:sldId id="393" r:id="rId14"/>
    <p:sldId id="391" r:id="rId15"/>
    <p:sldId id="395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25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4817024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bin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20.png"/><Relationship Id="rId7" Type="http://schemas.openxmlformats.org/officeDocument/2006/relationships/image" Target="../media/image3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bin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5" name="yt_shape_11525"/>
          <p:cNvSpPr txBox="1"/>
          <p:nvPr/>
        </p:nvSpPr>
        <p:spPr>
          <a:xfrm>
            <a:off x="540000" y="1739920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524" name="yt_image_11524" title="H_50.94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39920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527" name="yt_shape_11527"/>
              <p:cNvSpPr txBox="1"/>
              <p:nvPr/>
            </p:nvSpPr>
            <p:spPr>
              <a:xfrm>
                <a:off x="540119" y="2437503"/>
                <a:ext cx="11111999" cy="30405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双曲线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反比例函数的性质：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，函数的图象在第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一、三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象限，在每个象限内，曲线从左向右下降，也就是说当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的增大而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减小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，函数的图象在第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二、四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象限，在每个象限内，曲线从左向右上升，也就是说当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的增大而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增大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1527" name="yt_shape_11527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37503"/>
                <a:ext cx="11111999" cy="3040576"/>
              </a:xfrm>
              <a:prstGeom prst="rect">
                <a:avLst/>
              </a:prstGeom>
              <a:blipFill>
                <a:blip r:embed="rId3"/>
                <a:stretch>
                  <a:fillRect l="-1701" b="-52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1D4938D-7FD3-6510-96B2-B4D1DACFC046}"/>
              </a:ext>
            </a:extLst>
          </p:cNvPr>
          <p:cNvSpPr txBox="1"/>
          <p:nvPr/>
        </p:nvSpPr>
        <p:spPr>
          <a:xfrm>
            <a:off x="4307924" y="2390697"/>
            <a:ext cx="1399286" cy="7784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双曲线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AAB820-A8CF-9767-C592-16B606C9904C}"/>
              </a:ext>
            </a:extLst>
          </p:cNvPr>
          <p:cNvSpPr txBox="1"/>
          <p:nvPr/>
        </p:nvSpPr>
        <p:spPr>
          <a:xfrm>
            <a:off x="4852246" y="3551033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一、三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0BB0F23-F643-DD97-41F0-646D1ECDEBA5}"/>
              </a:ext>
            </a:extLst>
          </p:cNvPr>
          <p:cNvSpPr txBox="1"/>
          <p:nvPr/>
        </p:nvSpPr>
        <p:spPr>
          <a:xfrm>
            <a:off x="7390657" y="402652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减小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58EE40-1926-E021-8BC9-53C0ABF42995}"/>
              </a:ext>
            </a:extLst>
          </p:cNvPr>
          <p:cNvSpPr txBox="1"/>
          <p:nvPr/>
        </p:nvSpPr>
        <p:spPr>
          <a:xfrm>
            <a:off x="4852246" y="4502009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二、四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A4B0BAE-BDB7-22BF-F9DE-CFF2C57E77C5}"/>
              </a:ext>
            </a:extLst>
          </p:cNvPr>
          <p:cNvSpPr txBox="1"/>
          <p:nvPr/>
        </p:nvSpPr>
        <p:spPr>
          <a:xfrm>
            <a:off x="7390657" y="4977497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增大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85" name="yt_shape_11585"/>
              <p:cNvSpPr txBox="1"/>
              <p:nvPr/>
            </p:nvSpPr>
            <p:spPr>
              <a:xfrm>
                <a:off x="540119" y="1268760"/>
                <a:ext cx="11111999" cy="11317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的交点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585" name="yt_shape_115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68760"/>
                <a:ext cx="11111999" cy="1131785"/>
              </a:xfrm>
              <a:prstGeom prst="rect">
                <a:avLst/>
              </a:prstGeom>
              <a:blipFill>
                <a:blip r:embed="rId2"/>
                <a:stretch>
                  <a:fillRect l="-1701" t="-4301" b="-8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587" name="yt_image_11587" title="H_80.47882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34164" y="1964057"/>
            <a:ext cx="1522476" cy="1022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589" name="yt_shape_11589"/>
              <p:cNvSpPr txBox="1"/>
              <p:nvPr/>
            </p:nvSpPr>
            <p:spPr>
              <a:xfrm>
                <a:off x="540000" y="2304201"/>
                <a:ext cx="10031592" cy="11169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反比例函数的表达式是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，一次函数的表达式是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的面积；</a:t>
                </a:r>
              </a:p>
            </p:txBody>
          </p:sp>
        </mc:Choice>
        <mc:Fallback>
          <p:sp>
            <p:nvSpPr>
              <p:cNvPr id="11589" name="yt_shape_115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04201"/>
                <a:ext cx="10031592" cy="1116972"/>
              </a:xfrm>
              <a:prstGeom prst="rect">
                <a:avLst/>
              </a:prstGeom>
              <a:blipFill>
                <a:blip r:embed="rId4"/>
                <a:stretch>
                  <a:fillRect l="-1884" r="-851" b="-153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9F6257C-F03B-2D69-EF22-10178F737530}"/>
                  </a:ext>
                </a:extLst>
              </p:cNvPr>
              <p:cNvSpPr txBox="1"/>
              <p:nvPr/>
            </p:nvSpPr>
            <p:spPr>
              <a:xfrm>
                <a:off x="8309701" y="2132856"/>
                <a:ext cx="1950149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9F6257C-F03B-2D69-EF22-10178F7375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09701" y="2132856"/>
                <a:ext cx="1950149" cy="768617"/>
              </a:xfrm>
              <a:prstGeom prst="rect">
                <a:avLst/>
              </a:prstGeom>
              <a:blipFill>
                <a:blip r:embed="rId5"/>
                <a:stretch>
                  <a:fillRect l="-468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DBB7906C-7DDD-ED87-4A51-23ADEBF3EBDA}"/>
              </a:ext>
            </a:extLst>
          </p:cNvPr>
          <p:cNvCxnSpPr/>
          <p:nvPr/>
        </p:nvCxnSpPr>
        <p:spPr>
          <a:xfrm>
            <a:off x="8094913" y="2852936"/>
            <a:ext cx="207492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3463AECA-5C43-6B0C-71F6-1F47C598DCF2}"/>
              </a:ext>
            </a:extLst>
          </p:cNvPr>
          <p:cNvSpPr txBox="1"/>
          <p:nvPr/>
        </p:nvSpPr>
        <p:spPr>
          <a:xfrm>
            <a:off x="449989" y="3463417"/>
            <a:ext cx="617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轴于点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978AA9A-942E-F98C-6F4D-5CD4B7CA3FD0}"/>
                  </a:ext>
                </a:extLst>
              </p:cNvPr>
              <p:cNvSpPr txBox="1"/>
              <p:nvPr/>
            </p:nvSpPr>
            <p:spPr>
              <a:xfrm>
                <a:off x="449989" y="3938905"/>
                <a:ext cx="862558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978AA9A-942E-F98C-6F4D-5CD4B7CA3F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38905"/>
                <a:ext cx="8625587" cy="726326"/>
              </a:xfrm>
              <a:prstGeom prst="rect">
                <a:avLst/>
              </a:prstGeom>
              <a:blipFill>
                <a:blip r:embed="rId6"/>
                <a:stretch>
                  <a:fillRect l="-1131" r="-707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1592"/>
          <p:cNvSpPr txBox="1"/>
          <p:nvPr/>
        </p:nvSpPr>
        <p:spPr>
          <a:xfrm>
            <a:off x="540000" y="4699550"/>
            <a:ext cx="83692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直接写出反比例函数值大于一次函数值时，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1593"/>
              <p:cNvSpPr txBox="1"/>
              <p:nvPr/>
            </p:nvSpPr>
            <p:spPr>
              <a:xfrm>
                <a:off x="540000" y="6516673"/>
                <a:ext cx="8630568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轴于点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" name="yt_shape_115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516673"/>
                <a:ext cx="8630568" cy="1119024"/>
              </a:xfrm>
              <a:prstGeom prst="rect">
                <a:avLst/>
              </a:prstGeom>
              <a:blipFill>
                <a:blip r:embed="rId7"/>
                <a:stretch>
                  <a:fillRect l="-219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1595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344472" y="3326827"/>
            <a:ext cx="1523154" cy="106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5BC93423-0E28-88BE-53D7-5118F870995E}"/>
              </a:ext>
            </a:extLst>
          </p:cNvPr>
          <p:cNvSpPr txBox="1"/>
          <p:nvPr/>
        </p:nvSpPr>
        <p:spPr>
          <a:xfrm>
            <a:off x="449989" y="5277601"/>
            <a:ext cx="6757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根据图象得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的取值范围是：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  <p:bldP spid="8" grpId="0" build="allAtOnce"/>
      <p:bldP spid="1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0" name="yt_shape_11600"/>
          <p:cNvSpPr txBox="1"/>
          <p:nvPr/>
        </p:nvSpPr>
        <p:spPr>
          <a:xfrm>
            <a:off x="540119" y="918939"/>
            <a:ext cx="5385833" cy="3494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73">
                <a:solidFill>
                  <a:srgbClr val="1EE3CF"/>
                </a:solidFill>
                <a:effectLst/>
                <a:latin typeface="白正" pitchFamily="19"/>
                <a:ea typeface="宋体" pitchFamily="19"/>
              </a:rPr>
              <a:t> </a:t>
            </a:r>
          </a:p>
        </p:txBody>
      </p:sp>
      <p:pic>
        <p:nvPicPr>
          <p:cNvPr id="11599" name="yt_image_11599" title="H_29.79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0431" y="968338"/>
            <a:ext cx="5338953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602" name="yt_shape_11602"/>
              <p:cNvSpPr txBox="1"/>
              <p:nvPr/>
            </p:nvSpPr>
            <p:spPr>
              <a:xfrm>
                <a:off x="540119" y="1397364"/>
                <a:ext cx="11111999" cy="28832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含有绝对值的反比例函数的性质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探索研究：通过对一次函数、反比例函数的学习，我们积累了一定的经验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下面我们借鉴以往研究函数的经验，探索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的图象和性质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在平面直角坐标系中，画出函数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列表填空：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1602" name="yt_shape_11602" descr="{&quot;rangeId&quot;:18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8425"/>
                <a:ext cx="11111999" cy="2883225"/>
              </a:xfrm>
              <a:prstGeom prst="rect">
                <a:avLst/>
              </a:prstGeom>
              <a:blipFill>
                <a:blip r:embed="rId3"/>
                <a:stretch>
                  <a:fillRect l="-1701" t="-1691" b="-46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08" name="yt_table_11608" title="H_134.4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51040390"/>
                  </p:ext>
                </p:extLst>
              </p:nvPr>
            </p:nvGraphicFramePr>
            <p:xfrm>
              <a:off x="540119" y="4591350"/>
              <a:ext cx="11111995" cy="1746949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01074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1074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1074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01143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011433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4674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011433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011433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1011433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  <a:gridCol w="1011433">
                      <a:extLst>
                        <a:ext uri="{9D8B030D-6E8A-4147-A177-3AD203B41FA5}">
                          <a16:colId xmlns:a16="http://schemas.microsoft.com/office/drawing/2014/main" val="20009"/>
                        </a:ext>
                      </a:extLst>
                    </a:gridCol>
                    <a:gridCol w="664420">
                      <a:extLst>
                        <a:ext uri="{9D8B030D-6E8A-4147-A177-3AD203B41FA5}">
                          <a16:colId xmlns:a16="http://schemas.microsoft.com/office/drawing/2014/main" val="20010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FF0000"/>
                            </a:solidFill>
                            <a:effectLst/>
                            <a:latin typeface="白正" pitchFamily="24"/>
                            <a:ea typeface="宋体" pitchFamily="24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FF0000"/>
                            </a:solidFill>
                            <a:effectLst/>
                            <a:latin typeface="白正" pitchFamily="24"/>
                            <a:ea typeface="宋体" pitchFamily="24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FF0000"/>
                            </a:solidFill>
                            <a:effectLst/>
                            <a:latin typeface="白正" pitchFamily="24"/>
                            <a:ea typeface="宋体" pitchFamily="24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FF0000"/>
                            </a:solidFill>
                            <a:effectLst/>
                            <a:latin typeface="白正" pitchFamily="24"/>
                            <a:ea typeface="宋体" pitchFamily="24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1608" name="yt_table_11608" descr="{&quot;rangeId&quot;:26,&quot;mathAnswerShape&quot;:1}" title="H_134.4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51040390"/>
                  </p:ext>
                </p:extLst>
              </p:nvPr>
            </p:nvGraphicFramePr>
            <p:xfrm>
              <a:off x="540119" y="4591350"/>
              <a:ext cx="11111995" cy="1708087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01074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1074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1074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01143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011433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4674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011433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011433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1011433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  <a:gridCol w="1011433">
                      <a:extLst>
                        <a:ext uri="{9D8B030D-6E8A-4147-A177-3AD203B41FA5}">
                          <a16:colId xmlns:a16="http://schemas.microsoft.com/office/drawing/2014/main" val="20009"/>
                        </a:ext>
                      </a:extLst>
                    </a:gridCol>
                    <a:gridCol w="664420">
                      <a:extLst>
                        <a:ext uri="{9D8B030D-6E8A-4147-A177-3AD203B41FA5}">
                          <a16:colId xmlns:a16="http://schemas.microsoft.com/office/drawing/2014/main" val="20010"/>
                        </a:ext>
                      </a:extLst>
                    </a:gridCol>
                  </a:tblGrid>
                  <a:tr h="981647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4"/>
                          <a:stretch>
                            <a:fillRect l="-376018" t="-621" r="-350226" b="-807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4"/>
                          <a:stretch>
                            <a:fillRect l="-633735" t="-621" r="-366265" b="-807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26440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4"/>
                          <a:stretch>
                            <a:fillRect l="-200602" t="-135000" r="-799398" b="-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4"/>
                          <a:stretch>
                            <a:fillRect l="-300602" t="-135000" r="-699398" b="-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4"/>
                          <a:stretch>
                            <a:fillRect l="-833735" t="-135000" r="-166265" b="-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4"/>
                          <a:stretch>
                            <a:fillRect l="-933735" t="-135000" r="-66265" b="-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0FD291C-2FDA-9876-C5D5-3A6C224E764B}"/>
                  </a:ext>
                </a:extLst>
              </p:cNvPr>
              <p:cNvSpPr txBox="1"/>
              <p:nvPr/>
            </p:nvSpPr>
            <p:spPr>
              <a:xfrm>
                <a:off x="2882744" y="5684255"/>
                <a:ext cx="30867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2" name="文本框 1" descr="{'rangeId': 26, 'mathAnswerShape': 1}">
                <a:extLst>
                  <a:ext uri="{FF2B5EF4-FFF2-40B4-BE49-F238E27FC236}">
                    <a16:creationId xmlns:a16="http://schemas.microsoft.com/office/drawing/2014/main" id="{50FD291C-2FDA-9876-C5D5-3A6C224E76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2744" y="5684255"/>
                <a:ext cx="308674" cy="728612"/>
              </a:xfrm>
              <a:prstGeom prst="rect">
                <a:avLst/>
              </a:prstGeom>
              <a:blipFill>
                <a:blip r:embed="rId5"/>
                <a:stretch>
                  <a:fillRect l="-31373" b="-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3445212-A106-6BAF-98AC-5519C7E02C54}"/>
                  </a:ext>
                </a:extLst>
              </p:cNvPr>
              <p:cNvSpPr txBox="1"/>
              <p:nvPr/>
            </p:nvSpPr>
            <p:spPr>
              <a:xfrm>
                <a:off x="3893489" y="5684255"/>
                <a:ext cx="3086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3" name="文本框 2" descr="{'rangeId': 26, 'mathAnswerShape': 1}">
                <a:extLst>
                  <a:ext uri="{FF2B5EF4-FFF2-40B4-BE49-F238E27FC236}">
                    <a16:creationId xmlns:a16="http://schemas.microsoft.com/office/drawing/2014/main" id="{13445212-A106-6BAF-98AC-5519C7E02C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489" y="5684255"/>
                <a:ext cx="308674" cy="726326"/>
              </a:xfrm>
              <a:prstGeom prst="rect">
                <a:avLst/>
              </a:prstGeom>
              <a:blipFill>
                <a:blip r:embed="rId6"/>
                <a:stretch>
                  <a:fillRect l="-32000" b="-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6ED5C47-29FF-2416-C465-97AB02B9FA7A}"/>
              </a:ext>
            </a:extLst>
          </p:cNvPr>
          <p:cNvSpPr txBox="1"/>
          <p:nvPr/>
        </p:nvSpPr>
        <p:spPr>
          <a:xfrm>
            <a:off x="4933497" y="5769980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B3D5FE3-F414-E5A3-AC46-868A8F7D5E7E}"/>
              </a:ext>
            </a:extLst>
          </p:cNvPr>
          <p:cNvSpPr txBox="1"/>
          <p:nvPr/>
        </p:nvSpPr>
        <p:spPr>
          <a:xfrm>
            <a:off x="6087806" y="5769980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C95185-90B1-8D0F-27C9-71D4DA121406}"/>
              </a:ext>
            </a:extLst>
          </p:cNvPr>
          <p:cNvSpPr txBox="1"/>
          <p:nvPr/>
        </p:nvSpPr>
        <p:spPr>
          <a:xfrm>
            <a:off x="7253573" y="5769980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D43054C-D4BF-5B6D-892D-F902F155EC97}"/>
              </a:ext>
            </a:extLst>
          </p:cNvPr>
          <p:cNvSpPr txBox="1"/>
          <p:nvPr/>
        </p:nvSpPr>
        <p:spPr>
          <a:xfrm>
            <a:off x="8303106" y="5769980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179C6FD-7371-F5A2-2414-EC08E391E531}"/>
                  </a:ext>
                </a:extLst>
              </p:cNvPr>
              <p:cNvSpPr txBox="1"/>
              <p:nvPr/>
            </p:nvSpPr>
            <p:spPr>
              <a:xfrm>
                <a:off x="9285963" y="5684255"/>
                <a:ext cx="3086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8" name="文本框 7" descr="{'rangeId': 26, 'mathAnswerShape': 1}">
                <a:extLst>
                  <a:ext uri="{FF2B5EF4-FFF2-40B4-BE49-F238E27FC236}">
                    <a16:creationId xmlns:a16="http://schemas.microsoft.com/office/drawing/2014/main" id="{A179C6FD-7371-F5A2-2414-EC08E391E5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5963" y="5684255"/>
                <a:ext cx="308674" cy="726326"/>
              </a:xfrm>
              <a:prstGeom prst="rect">
                <a:avLst/>
              </a:prstGeom>
              <a:blipFill>
                <a:blip r:embed="rId7"/>
                <a:stretch>
                  <a:fillRect l="-29412" b="-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2345D6D-5EF7-30CE-F9E8-AC695F40DE63}"/>
                  </a:ext>
                </a:extLst>
              </p:cNvPr>
              <p:cNvSpPr txBox="1"/>
              <p:nvPr/>
            </p:nvSpPr>
            <p:spPr>
              <a:xfrm>
                <a:off x="10297396" y="5684255"/>
                <a:ext cx="30867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9" name="文本框 8" descr="{'rangeId': 26, 'mathAnswerShape': 1}">
                <a:extLst>
                  <a:ext uri="{FF2B5EF4-FFF2-40B4-BE49-F238E27FC236}">
                    <a16:creationId xmlns:a16="http://schemas.microsoft.com/office/drawing/2014/main" id="{22345D6D-5EF7-30CE-F9E8-AC695F40DE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97396" y="5684255"/>
                <a:ext cx="308674" cy="728612"/>
              </a:xfrm>
              <a:prstGeom prst="rect">
                <a:avLst/>
              </a:prstGeom>
              <a:blipFill>
                <a:blip r:embed="rId8"/>
                <a:stretch>
                  <a:fillRect l="-29412" b="-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610" name="yt_shape_11610"/>
              <p:cNvSpPr txBox="1"/>
              <p:nvPr/>
            </p:nvSpPr>
            <p:spPr>
              <a:xfrm>
                <a:off x="540000" y="2293064"/>
                <a:ext cx="5193729" cy="7437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描点、连线，画出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的图象；</a:t>
                </a:r>
              </a:p>
            </p:txBody>
          </p:sp>
        </mc:Choice>
        <mc:Fallback>
          <p:sp>
            <p:nvSpPr>
              <p:cNvPr id="11610" name="yt_shape_116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93064"/>
                <a:ext cx="5193729" cy="743793"/>
              </a:xfrm>
              <a:prstGeom prst="rect">
                <a:avLst/>
              </a:prstGeom>
              <a:blipFill>
                <a:blip r:embed="rId2"/>
                <a:stretch>
                  <a:fillRect l="-3638" r="-2582" b="-65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14" name="yt_shape_11614"/>
          <p:cNvSpPr txBox="1"/>
          <p:nvPr/>
        </p:nvSpPr>
        <p:spPr>
          <a:xfrm>
            <a:off x="3803827" y="3240009"/>
            <a:ext cx="4390241" cy="15539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450" b="0" i="0" u="none" spc="-8450">
                <a:solidFill>
                  <a:srgbClr val="1EE3CF"/>
                </a:solidFill>
                <a:effectLst/>
                <a:latin typeface="白正" pitchFamily="84"/>
                <a:ea typeface="宋体" pitchFamily="84"/>
              </a:rPr>
              <a:t> </a:t>
            </a:r>
            <a:r>
              <a:rPr lang="en-US" altLang="zh-CN" sz="8450" b="0" i="0" u="none" spc="15292">
                <a:solidFill>
                  <a:srgbClr val="1EE3CF"/>
                </a:solidFill>
                <a:effectLst/>
                <a:latin typeface="白正" pitchFamily="84"/>
                <a:ea typeface="宋体" pitchFamily="84"/>
              </a:rPr>
              <a:t> </a:t>
            </a:r>
            <a:r>
              <a:rPr lang="en-US" altLang="zh-CN" sz="8400" b="0" i="0" u="none" spc="15130">
                <a:solidFill>
                  <a:srgbClr val="1EE3CF"/>
                </a:solidFill>
                <a:effectLst/>
                <a:latin typeface="白正" pitchFamily="84"/>
                <a:ea typeface="宋体" pitchFamily="84"/>
              </a:rPr>
              <a:t> </a:t>
            </a:r>
          </a:p>
        </p:txBody>
      </p:sp>
      <p:pic>
        <p:nvPicPr>
          <p:cNvPr id="11612" name="yt_image_11612" title="H_132.67142">
            <a:extLst>
              <a:ext uri="">
                <a16:creationId xmlns=""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03827" y="3240009"/>
            <a:ext cx="2208276" cy="1684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13" name="yt_image_11613" title="H_131.67">
            <a:extLst>
              <a:ext uri="">
                <a16:creationId xmlns=""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03" y="3252727"/>
            <a:ext cx="2187702" cy="16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16" name="yt_shape_11616"/>
              <p:cNvSpPr txBox="1"/>
              <p:nvPr/>
            </p:nvSpPr>
            <p:spPr>
              <a:xfrm>
                <a:off x="540000" y="2779350"/>
                <a:ext cx="8194551" cy="16593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结合所画函数图象，写出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两条不同类型的性质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时，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随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的增大而增大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函数图象关于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轴对称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616" name="yt_shape_11616" descr="{&quot;rangeId&quot;:28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79350"/>
                <a:ext cx="8194551" cy="1659300"/>
              </a:xfrm>
              <a:prstGeom prst="rect">
                <a:avLst/>
              </a:prstGeom>
              <a:blipFill>
                <a:blip r:embed="rId2"/>
                <a:stretch>
                  <a:fillRect l="-2307" r="-1339" b="-99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96732DC-4224-8688-D7A6-AF4F26E67941}"/>
              </a:ext>
            </a:extLst>
          </p:cNvPr>
          <p:cNvSpPr txBox="1"/>
          <p:nvPr/>
        </p:nvSpPr>
        <p:spPr>
          <a:xfrm>
            <a:off x="1059589" y="3441397"/>
            <a:ext cx="4394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的增大而增大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E2DBC9-D64C-1B19-9F97-D4B05186C7AD}"/>
              </a:ext>
            </a:extLst>
          </p:cNvPr>
          <p:cNvSpPr txBox="1"/>
          <p:nvPr/>
        </p:nvSpPr>
        <p:spPr>
          <a:xfrm>
            <a:off x="1059589" y="3916885"/>
            <a:ext cx="3363023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函数图象关于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轴对称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20" name="yt_shape_11620"/>
              <p:cNvSpPr txBox="1"/>
              <p:nvPr/>
            </p:nvSpPr>
            <p:spPr>
              <a:xfrm>
                <a:off x="540119" y="2276840"/>
                <a:ext cx="11111999" cy="266431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知识运用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观察图象，若点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为该函数图象上不同的两点，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则</a:t>
                </a: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拓展应用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不等式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的解集是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或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620" name="yt_shape_116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76840"/>
                <a:ext cx="11111999" cy="2664319"/>
              </a:xfrm>
              <a:prstGeom prst="rect">
                <a:avLst/>
              </a:prstGeom>
              <a:blipFill>
                <a:blip r:embed="rId2"/>
                <a:stretch>
                  <a:fillRect l="-1701" t="-1826" b="-9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2D6EB73-4B3B-2108-CC11-915D7773C7A0}"/>
              </a:ext>
            </a:extLst>
          </p:cNvPr>
          <p:cNvSpPr txBox="1"/>
          <p:nvPr/>
        </p:nvSpPr>
        <p:spPr>
          <a:xfrm>
            <a:off x="1714298" y="318101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57C13B0-195C-1982-6C5C-BB0A26BDC4E6}"/>
                  </a:ext>
                </a:extLst>
              </p:cNvPr>
              <p:cNvSpPr txBox="1"/>
              <p:nvPr/>
            </p:nvSpPr>
            <p:spPr>
              <a:xfrm>
                <a:off x="4849071" y="4131986"/>
                <a:ext cx="3145536" cy="8302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0, 'pageBreak': True}">
                <a:extLst>
                  <a:ext uri="{FF2B5EF4-FFF2-40B4-BE49-F238E27FC236}">
                    <a16:creationId xmlns:a16="http://schemas.microsoft.com/office/drawing/2014/main" id="{D57C13B0-195C-1982-6C5C-BB0A26BDC4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9071" y="4131986"/>
                <a:ext cx="3145536" cy="830212"/>
              </a:xfrm>
              <a:prstGeom prst="rect">
                <a:avLst/>
              </a:prstGeom>
              <a:blipFill>
                <a:blip r:embed="rId3"/>
                <a:stretch>
                  <a:fillRect l="-2907" b="-1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EF84AF2C-748C-EA4D-0F58-EF2E4D533FED}"/>
              </a:ext>
            </a:extLst>
          </p:cNvPr>
          <p:cNvCxnSpPr/>
          <p:nvPr/>
        </p:nvCxnSpPr>
        <p:spPr>
          <a:xfrm>
            <a:off x="4634282" y="4934442"/>
            <a:ext cx="327031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23505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3" name="yt_shape_11533"/>
          <p:cNvSpPr txBox="1"/>
          <p:nvPr/>
        </p:nvSpPr>
        <p:spPr>
          <a:xfrm>
            <a:off x="540000" y="1866576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532" name="yt_image_11532" title="H_51.39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66576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35" name="yt_shape_11535"/>
          <p:cNvSpPr txBox="1"/>
          <p:nvPr/>
        </p:nvSpPr>
        <p:spPr>
          <a:xfrm>
            <a:off x="540000" y="2569873"/>
            <a:ext cx="506228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反比例函数的图象和性质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36" name="yt_shape_11536"/>
              <p:cNvSpPr txBox="1"/>
              <p:nvPr/>
            </p:nvSpPr>
            <p:spPr>
              <a:xfrm>
                <a:off x="540000" y="3074183"/>
                <a:ext cx="5961184" cy="6487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的图象大致为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1536" name="yt_shape_11536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74183"/>
                <a:ext cx="5961184" cy="648767"/>
              </a:xfrm>
              <a:prstGeom prst="rect">
                <a:avLst/>
              </a:prstGeom>
              <a:blipFill>
                <a:blip r:embed="rId3"/>
                <a:stretch>
                  <a:fillRect l="-3173" r="-2252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538" name="yt_image_11538" title="H_112.23">
            <a:extLst>
              <a:ext uri="">
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701" y="3926102"/>
            <a:ext cx="4776597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822070188" title="H_28.801733">
            <a:extLst>
              <a:ext uri="{FF2B5EF4-FFF2-40B4-BE49-F238E27FC236}">
                <a16:creationId xmlns:a16="http://schemas.microsoft.com/office/drawing/2014/main" id="{D8CA4FC2-F935-59AD-6287-3C4F8F4C34F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1155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84E46DD-DB51-0467-921C-A005F6949FE3}"/>
              </a:ext>
            </a:extLst>
          </p:cNvPr>
          <p:cNvSpPr txBox="1"/>
          <p:nvPr/>
        </p:nvSpPr>
        <p:spPr>
          <a:xfrm>
            <a:off x="5523258" y="3027377"/>
            <a:ext cx="400748" cy="73610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40" name="yt_shape_11540"/>
              <p:cNvSpPr txBox="1"/>
              <p:nvPr/>
            </p:nvSpPr>
            <p:spPr>
              <a:xfrm>
                <a:off x="540119" y="980728"/>
                <a:ext cx="11111999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衡阳市中考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经过点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，则下列说法错误的是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1540" name="yt_shape_115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80728"/>
                <a:ext cx="11111999" cy="651653"/>
              </a:xfrm>
              <a:prstGeom prst="rect">
                <a:avLst/>
              </a:prstGeom>
              <a:blipFill>
                <a:blip r:embed="rId2"/>
                <a:stretch>
                  <a:fillRect l="-1701" r="-1317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542" name="yt_table_1154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0300571"/>
              </p:ext>
            </p:extLst>
          </p:nvPr>
        </p:nvGraphicFramePr>
        <p:xfrm>
          <a:off x="540000" y="1683169"/>
          <a:ext cx="4818063" cy="1901952"/>
        </p:xfrm>
        <a:graphic>
          <a:graphicData uri="http://schemas.openxmlformats.org/drawingml/2006/table">
            <a:tbl>
              <a:tblPr/>
              <a:tblGrid>
                <a:gridCol w="4818063">
                  <a:extLst>
                    <a:ext uri="{9D8B030D-6E8A-4147-A177-3AD203B41FA5}">
                      <a16:colId xmlns:a16="http://schemas.microsoft.com/office/drawing/2014/main" val="102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函数图象分布在第一、三象限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时，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的增大而增大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时，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957A15E-5E89-CD74-A195-C1E1993A04F2}"/>
              </a:ext>
            </a:extLst>
          </p:cNvPr>
          <p:cNvSpPr txBox="1"/>
          <p:nvPr/>
        </p:nvSpPr>
        <p:spPr>
          <a:xfrm>
            <a:off x="10708723" y="933922"/>
            <a:ext cx="383285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1544"/>
              <p:cNvSpPr txBox="1"/>
              <p:nvPr/>
            </p:nvSpPr>
            <p:spPr>
              <a:xfrm>
                <a:off x="540000" y="3585121"/>
                <a:ext cx="10232160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的图象位于第二、四象限，则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5" name="yt_shape_115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85121"/>
                <a:ext cx="10232160" cy="651653"/>
              </a:xfrm>
              <a:prstGeom prst="rect">
                <a:avLst/>
              </a:prstGeom>
              <a:blipFill>
                <a:blip r:embed="rId3"/>
                <a:stretch>
                  <a:fillRect l="-1847" r="-894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1546"/>
              <p:cNvSpPr txBox="1"/>
              <p:nvPr/>
            </p:nvSpPr>
            <p:spPr>
              <a:xfrm>
                <a:off x="540119" y="4287562"/>
                <a:ext cx="11111999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成都市中考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都在反比例函数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的图象上，则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＞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6" name="yt_shape_115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287562"/>
                <a:ext cx="11111999" cy="1110112"/>
              </a:xfrm>
              <a:prstGeom prst="rect">
                <a:avLst/>
              </a:prstGeom>
              <a:blipFill>
                <a:blip r:embed="rId4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B20C15A-860A-61DF-D43D-BF8852177C9A}"/>
              </a:ext>
            </a:extLst>
          </p:cNvPr>
          <p:cNvSpPr txBox="1"/>
          <p:nvPr/>
        </p:nvSpPr>
        <p:spPr>
          <a:xfrm>
            <a:off x="9610054" y="3538315"/>
            <a:ext cx="1077024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18796A1-5B20-4E1F-BB28-0806A201ECDA}"/>
              </a:ext>
            </a:extLst>
          </p:cNvPr>
          <p:cNvSpPr txBox="1"/>
          <p:nvPr/>
        </p:nvSpPr>
        <p:spPr>
          <a:xfrm>
            <a:off x="1905846" y="4915761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8" name="yt_shape_11548"/>
          <p:cNvSpPr txBox="1"/>
          <p:nvPr/>
        </p:nvSpPr>
        <p:spPr>
          <a:xfrm>
            <a:off x="540000" y="1177788"/>
            <a:ext cx="475450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求反比例函数的表达式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49" name="yt_shape_11549"/>
              <p:cNvSpPr txBox="1"/>
              <p:nvPr/>
            </p:nvSpPr>
            <p:spPr>
              <a:xfrm>
                <a:off x="540119" y="1682098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广安市中考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的图象经过点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，则反比例函数的表达式为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1549" name="yt_shape_115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82098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r="-1427" b="-15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51" name="yt_table_11551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9538379"/>
                  </p:ext>
                </p:extLst>
              </p:nvPr>
            </p:nvGraphicFramePr>
            <p:xfrm>
              <a:off x="540000" y="2852936"/>
              <a:ext cx="4740593" cy="1150493"/>
            </p:xfrm>
            <a:graphic>
              <a:graphicData uri="http://schemas.openxmlformats.org/drawingml/2006/table">
                <a:tbl>
                  <a:tblPr/>
                  <a:tblGrid>
                    <a:gridCol w="2675255">
                      <a:extLst>
                        <a:ext uri="{9D8B030D-6E8A-4147-A177-3AD203B41FA5}">
                          <a16:colId xmlns:a16="http://schemas.microsoft.com/office/drawing/2014/main" val="10251"/>
                        </a:ext>
                      </a:extLst>
                    </a:gridCol>
                    <a:gridCol w="2065338">
                      <a:extLst>
                        <a:ext uri="{9D8B030D-6E8A-4147-A177-3AD203B41FA5}">
                          <a16:colId xmlns:a16="http://schemas.microsoft.com/office/drawing/2014/main" val="1025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551" name="yt_table_11551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9538379"/>
                  </p:ext>
                </p:extLst>
              </p:nvPr>
            </p:nvGraphicFramePr>
            <p:xfrm>
              <a:off x="540000" y="2852936"/>
              <a:ext cx="4740593" cy="1150493"/>
            </p:xfrm>
            <a:graphic>
              <a:graphicData uri="http://schemas.openxmlformats.org/drawingml/2006/table">
                <a:tbl>
                  <a:tblPr/>
                  <a:tblGrid>
                    <a:gridCol w="2675255">
                      <a:extLst>
                        <a:ext uri="{9D8B030D-6E8A-4147-A177-3AD203B41FA5}">
                          <a16:colId xmlns:a16="http://schemas.microsoft.com/office/drawing/2014/main" val="10251"/>
                        </a:ext>
                      </a:extLst>
                    </a:gridCol>
                    <a:gridCol w="2065338">
                      <a:extLst>
                        <a:ext uri="{9D8B030D-6E8A-4147-A177-3AD203B41FA5}">
                          <a16:colId xmlns:a16="http://schemas.microsoft.com/office/drawing/2014/main" val="10252"/>
                        </a:ext>
                      </a:extLst>
                    </a:gridCol>
                  </a:tblGrid>
                  <a:tr h="67500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7045" b="-909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9794" b="-909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9"/>
                      </a:ext>
                    </a:extLst>
                  </a:tr>
                  <a:tr h="4754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8822070253" title="H_28.801733">
            <a:extLst>
              <a:ext uri="{FF2B5EF4-FFF2-40B4-BE49-F238E27FC236}">
                <a16:creationId xmlns:a16="http://schemas.microsoft.com/office/drawing/2014/main" id="{462E52FB-9953-C61F-81FC-E5975A65C1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1946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00121A6-70D7-EFF8-BEFE-0521A102DD10}"/>
              </a:ext>
            </a:extLst>
          </p:cNvPr>
          <p:cNvSpPr txBox="1"/>
          <p:nvPr/>
        </p:nvSpPr>
        <p:spPr>
          <a:xfrm>
            <a:off x="1364508" y="2320140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1552"/>
          <p:cNvSpPr txBox="1"/>
          <p:nvPr/>
        </p:nvSpPr>
        <p:spPr>
          <a:xfrm>
            <a:off x="540000" y="4123878"/>
            <a:ext cx="104211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根据下表中反比例函数的自变量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的对应值，可得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8" name="yt_table_11553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4911066"/>
              </p:ext>
            </p:extLst>
          </p:nvPr>
        </p:nvGraphicFramePr>
        <p:xfrm>
          <a:off x="540000" y="4658127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42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49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02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yt_table_1155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999748"/>
              </p:ext>
            </p:extLst>
          </p:nvPr>
        </p:nvGraphicFramePr>
        <p:xfrm>
          <a:off x="540000" y="5791983"/>
          <a:ext cx="3591243" cy="950976"/>
        </p:xfrm>
        <a:graphic>
          <a:graphicData uri="http://schemas.openxmlformats.org/drawingml/2006/table">
            <a:tbl>
              <a:tblPr/>
              <a:tblGrid>
                <a:gridCol w="2252980">
                  <a:extLst>
                    <a:ext uri="{9D8B030D-6E8A-4147-A177-3AD203B41FA5}">
                      <a16:colId xmlns:a16="http://schemas.microsoft.com/office/drawing/2014/main" val="10253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2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2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96857137-82CF-76A9-725C-08983BB2D2DF}"/>
              </a:ext>
            </a:extLst>
          </p:cNvPr>
          <p:cNvSpPr txBox="1"/>
          <p:nvPr/>
        </p:nvSpPr>
        <p:spPr>
          <a:xfrm>
            <a:off x="9940064" y="407707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57" name="yt_shape_11557"/>
              <p:cNvSpPr txBox="1"/>
              <p:nvPr/>
            </p:nvSpPr>
            <p:spPr>
              <a:xfrm>
                <a:off x="540119" y="2003596"/>
                <a:ext cx="11111999" cy="112056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内江东兴初中单元卷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是反比例函数图象上一点，过点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轴于点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轴上，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，则这个反比例函数的表达式为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57" name="yt_shape_11557" descr="{&quot;rangeId&quot;:10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03596"/>
                <a:ext cx="11111999" cy="1120563"/>
              </a:xfrm>
              <a:prstGeom prst="rect">
                <a:avLst/>
              </a:prstGeom>
              <a:blipFill>
                <a:blip r:embed="rId2"/>
                <a:stretch>
                  <a:fillRect l="-1701" t="-4918" r="-329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559" name="yt_image_11559" title="H_148.59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5612" y="3327311"/>
            <a:ext cx="1620774" cy="188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F9E5503-2A30-718A-E7E6-18FE5999C545}"/>
                  </a:ext>
                </a:extLst>
              </p:cNvPr>
              <p:cNvSpPr txBox="1"/>
              <p:nvPr/>
            </p:nvSpPr>
            <p:spPr>
              <a:xfrm>
                <a:off x="9965582" y="2276872"/>
                <a:ext cx="1062356" cy="7278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F9E5503-2A30-718A-E7E6-18FE5999C5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65582" y="2276872"/>
                <a:ext cx="1062356" cy="727850"/>
              </a:xfrm>
              <a:prstGeom prst="rect">
                <a:avLst/>
              </a:prstGeom>
              <a:blipFill>
                <a:blip r:embed="rId4"/>
                <a:stretch>
                  <a:fillRect l="-9195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1" name="yt_shape_11561"/>
          <p:cNvSpPr txBox="1"/>
          <p:nvPr/>
        </p:nvSpPr>
        <p:spPr>
          <a:xfrm>
            <a:off x="540000" y="2028494"/>
            <a:ext cx="814004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忽略点在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同一象限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这一条件描述性质时出错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62" name="yt_shape_11562"/>
              <p:cNvSpPr txBox="1"/>
              <p:nvPr/>
            </p:nvSpPr>
            <p:spPr>
              <a:xfrm>
                <a:off x="540119" y="2532804"/>
                <a:ext cx="11111999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页讨论改编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，则下列描述不正确的是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562" name="yt_shape_11562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32804"/>
                <a:ext cx="11111999" cy="642292"/>
              </a:xfrm>
              <a:prstGeom prst="rect">
                <a:avLst/>
              </a:prstGeom>
              <a:blipFill>
                <a:blip r:embed="rId2"/>
                <a:stretch>
                  <a:fillRect l="-1701" r="-148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64" name="yt_table_11564" title="H_154.6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7651781"/>
                  </p:ext>
                </p:extLst>
              </p:nvPr>
            </p:nvGraphicFramePr>
            <p:xfrm>
              <a:off x="540000" y="3225884"/>
              <a:ext cx="4225925" cy="2138045"/>
            </p:xfrm>
            <a:graphic>
              <a:graphicData uri="http://schemas.openxmlformats.org/drawingml/2006/table">
                <a:tbl>
                  <a:tblPr/>
                  <a:tblGrid>
                    <a:gridCol w="4225925">
                      <a:extLst>
                        <a:ext uri="{9D8B030D-6E8A-4147-A177-3AD203B41FA5}">
                          <a16:colId xmlns:a16="http://schemas.microsoft.com/office/drawing/2014/main" val="1025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图象位于第一、第三象限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图象必经过点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，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图象不可能与坐标轴相交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随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的增大而减小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6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1564" name="yt_table_11564" descr="{&quot;rangeId&quot;:12,&quot;type&quot;:&quot;Option&quot;}" title="H_154.6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7651781"/>
                  </p:ext>
                </p:extLst>
              </p:nvPr>
            </p:nvGraphicFramePr>
            <p:xfrm>
              <a:off x="540000" y="2097390"/>
              <a:ext cx="4225925" cy="1964055"/>
            </p:xfrm>
            <a:graphic>
              <a:graphicData uri="http://schemas.openxmlformats.org/drawingml/2006/table">
                <a:tbl>
                  <a:tblPr/>
                  <a:tblGrid>
                    <a:gridCol w="4225925">
                      <a:extLst>
                        <a:ext uri="{9D8B030D-6E8A-4147-A177-3AD203B41FA5}">
                          <a16:colId xmlns:a16="http://schemas.microsoft.com/office/drawing/2014/main" val="10255"/>
                        </a:ext>
                      </a:extLst>
                    </a:gridCol>
                  </a:tblGrid>
                  <a:tr h="431165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图象位于第一、第三象限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3"/>
                      </a:ext>
                    </a:extLst>
                  </a:tr>
                  <a:tr h="67056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1818" b="-15636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4"/>
                      </a:ext>
                    </a:extLst>
                  </a:tr>
                  <a:tr h="431165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图象不可能与坐标轴相交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5"/>
                      </a:ext>
                    </a:extLst>
                  </a:tr>
                  <a:tr h="431165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随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的增大而减小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8822070334" title="H_28.801733">
            <a:extLst>
              <a:ext uri="{FF2B5EF4-FFF2-40B4-BE49-F238E27FC236}">
                <a16:creationId xmlns:a16="http://schemas.microsoft.com/office/drawing/2014/main" id="{F813131E-FFD4-444D-5E27-B1B54E526C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7017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3A21CC4-6966-5968-79F5-5518649A34FC}"/>
              </a:ext>
            </a:extLst>
          </p:cNvPr>
          <p:cNvSpPr txBox="1"/>
          <p:nvPr/>
        </p:nvSpPr>
        <p:spPr>
          <a:xfrm>
            <a:off x="10704977" y="2485998"/>
            <a:ext cx="400748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6" name="yt_shape_11566"/>
          <p:cNvSpPr txBox="1"/>
          <p:nvPr/>
        </p:nvSpPr>
        <p:spPr>
          <a:xfrm>
            <a:off x="540000" y="2210089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565" name="yt_image_11565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210089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568" name="yt_shape_11568"/>
              <p:cNvSpPr txBox="1"/>
              <p:nvPr/>
            </p:nvSpPr>
            <p:spPr>
              <a:xfrm>
                <a:off x="540119" y="2896244"/>
                <a:ext cx="11111999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的图象上，则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的大小关系是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1568" name="yt_shape_11568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96244"/>
                <a:ext cx="11111999" cy="1110112"/>
              </a:xfrm>
              <a:prstGeom prst="rect">
                <a:avLst/>
              </a:prstGeom>
              <a:blipFill>
                <a:blip r:embed="rId3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570" name="yt_table_1157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826012"/>
              </p:ext>
            </p:extLst>
          </p:nvPr>
        </p:nvGraphicFramePr>
        <p:xfrm>
          <a:off x="540000" y="4057144"/>
          <a:ext cx="5281930" cy="950976"/>
        </p:xfrm>
        <a:graphic>
          <a:graphicData uri="http://schemas.openxmlformats.org/drawingml/2006/table">
            <a:tbl>
              <a:tblPr/>
              <a:tblGrid>
                <a:gridCol w="3107055">
                  <a:extLst>
                    <a:ext uri="{9D8B030D-6E8A-4147-A177-3AD203B41FA5}">
                      <a16:colId xmlns:a16="http://schemas.microsoft.com/office/drawing/2014/main" val="10256"/>
                    </a:ext>
                  </a:extLst>
                </a:gridCol>
                <a:gridCol w="2174875">
                  <a:extLst>
                    <a:ext uri="{9D8B030D-6E8A-4147-A177-3AD203B41FA5}">
                      <a16:colId xmlns:a16="http://schemas.microsoft.com/office/drawing/2014/main" val="102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FF74571-343D-1F2C-487C-2133F965CF0D}"/>
              </a:ext>
            </a:extLst>
          </p:cNvPr>
          <p:cNvSpPr txBox="1"/>
          <p:nvPr/>
        </p:nvSpPr>
        <p:spPr>
          <a:xfrm>
            <a:off x="4207721" y="352444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72" name="yt_shape_11572"/>
              <p:cNvSpPr txBox="1"/>
              <p:nvPr/>
            </p:nvSpPr>
            <p:spPr>
              <a:xfrm>
                <a:off x="540119" y="1734290"/>
                <a:ext cx="11388529" cy="13612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成都市实验中学期中卷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如图，已知点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的图象上，点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的图象上，四边形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是长方形，则长方形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的面积是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1572" name="yt_shape_115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34290"/>
                <a:ext cx="11388529" cy="1361206"/>
              </a:xfrm>
              <a:prstGeom prst="rect">
                <a:avLst/>
              </a:prstGeom>
              <a:blipFill>
                <a:blip r:embed="rId2"/>
                <a:stretch>
                  <a:fillRect l="-1660" r="-1124" b="-3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577" name="yt_table_1157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1658040"/>
              </p:ext>
            </p:extLst>
          </p:nvPr>
        </p:nvGraphicFramePr>
        <p:xfrm>
          <a:off x="540000" y="3212976"/>
          <a:ext cx="70478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258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25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260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2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9"/>
                  </a:ext>
                </a:extLst>
              </a:tr>
            </a:tbl>
          </a:graphicData>
        </a:graphic>
      </p:graphicFrame>
      <p:grpSp>
        <p:nvGrpSpPr>
          <p:cNvPr id="11574" name="yt_shape_11574_skip" title="H_150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37646" y="3574799"/>
            <a:ext cx="1712214" cy="1909332"/>
            <a:chOff x="0" y="0"/>
            <a:chExt cx="1712214" cy="1909332"/>
          </a:xfrm>
        </p:grpSpPr>
        <p:pic>
          <p:nvPicPr>
            <p:cNvPr id="2" name="yt_image_11574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12214" cy="1513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76" name="yt_shape_11576"/>
            <p:cNvSpPr txBox="1"/>
            <p:nvPr/>
          </p:nvSpPr>
          <p:spPr>
            <a:xfrm>
              <a:off x="246643" y="154933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2539B55-7B72-7A2C-A236-80FCA28B969D}"/>
              </a:ext>
            </a:extLst>
          </p:cNvPr>
          <p:cNvSpPr txBox="1"/>
          <p:nvPr/>
        </p:nvSpPr>
        <p:spPr>
          <a:xfrm>
            <a:off x="10920536" y="2492896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79" name="yt_shape_11579"/>
              <p:cNvSpPr txBox="1"/>
              <p:nvPr/>
            </p:nvSpPr>
            <p:spPr>
              <a:xfrm>
                <a:off x="540119" y="1788908"/>
                <a:ext cx="11111999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的图象分别是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设点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上，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轴，垂足为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于点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轴，垂足为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于点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，则三角形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的面积为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79" name="yt_shape_11579" descr="{&quot;rangeId&quot;:16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88908"/>
                <a:ext cx="11111999" cy="1110112"/>
              </a:xfrm>
              <a:prstGeom prst="rect">
                <a:avLst/>
              </a:prstGeom>
              <a:blipFill>
                <a:blip r:embed="rId2"/>
                <a:stretch>
                  <a:fillRect l="-1701" r="-714" b="-15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84" name="yt_shape_11584"/>
          <p:cNvSpPr txBox="1"/>
          <p:nvPr/>
        </p:nvSpPr>
        <p:spPr>
          <a:xfrm>
            <a:off x="540000" y="510643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81" name="yt_shape_11581" title="H_153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7901" y="3102172"/>
            <a:ext cx="1576197" cy="1953909"/>
            <a:chOff x="0" y="0"/>
            <a:chExt cx="1576197" cy="1953909"/>
          </a:xfrm>
        </p:grpSpPr>
        <p:pic>
          <p:nvPicPr>
            <p:cNvPr id="2" name="yt_image_11581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76197" cy="1557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83" name="yt_shape_11583"/>
            <p:cNvSpPr txBox="1"/>
            <p:nvPr/>
          </p:nvSpPr>
          <p:spPr>
            <a:xfrm>
              <a:off x="178634" y="159390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8E809C5-8BEB-DD25-2A5B-26E3A545A2EB}"/>
              </a:ext>
            </a:extLst>
          </p:cNvPr>
          <p:cNvSpPr txBox="1"/>
          <p:nvPr/>
        </p:nvSpPr>
        <p:spPr>
          <a:xfrm>
            <a:off x="9932246" y="2417107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1597</Words>
  <Application>Microsoft Office PowerPoint</Application>
  <PresentationFormat>宽屏</PresentationFormat>
  <Paragraphs>133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46</cp:revision>
  <dcterms:created xsi:type="dcterms:W3CDTF">2023-05-05T05:33:04Z</dcterms:created>
  <dcterms:modified xsi:type="dcterms:W3CDTF">2023-11-02T10:55:00Z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