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70" r:id="rId4"/>
    <p:sldId id="373" r:id="rId5"/>
    <p:sldId id="376" r:id="rId6"/>
    <p:sldId id="380" r:id="rId7"/>
    <p:sldId id="381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67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458684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3" name="yt_shape_10693"/>
          <p:cNvSpPr txBox="1"/>
          <p:nvPr/>
        </p:nvSpPr>
        <p:spPr>
          <a:xfrm>
            <a:off x="540000" y="2805884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692" name="yt_image_10692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0588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95" name="yt_shape_10695"/>
          <p:cNvSpPr txBox="1"/>
          <p:nvPr/>
        </p:nvSpPr>
        <p:spPr>
          <a:xfrm>
            <a:off x="540120" y="35034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　我们可以利用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的负整数指数幂，用科学记数法表示一些绝对值较小的数，即将它们表示成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的形式，其中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正整数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5D2DEE-6A29-A6E7-87A1-AD9AA968F995}"/>
              </a:ext>
            </a:extLst>
          </p:cNvPr>
          <p:cNvSpPr txBox="1"/>
          <p:nvPr/>
        </p:nvSpPr>
        <p:spPr>
          <a:xfrm>
            <a:off x="2583709" y="3932150"/>
            <a:ext cx="16199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BC7CDE-3870-F0F5-BC9A-E5BEFAD76010}"/>
              </a:ext>
            </a:extLst>
          </p:cNvPr>
          <p:cNvSpPr txBox="1"/>
          <p:nvPr/>
        </p:nvSpPr>
        <p:spPr>
          <a:xfrm>
            <a:off x="6614371" y="3932150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7" name="yt_shape_10697"/>
          <p:cNvSpPr txBox="1"/>
          <p:nvPr/>
        </p:nvSpPr>
        <p:spPr>
          <a:xfrm>
            <a:off x="540000" y="900000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696" name="yt_image_10696" title="H_51.39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99" name="yt_shape_10699"/>
          <p:cNvSpPr txBox="1"/>
          <p:nvPr/>
        </p:nvSpPr>
        <p:spPr>
          <a:xfrm>
            <a:off x="540000" y="1603297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科学记数法</a:t>
            </a:r>
          </a:p>
        </p:txBody>
      </p:sp>
      <p:sp>
        <p:nvSpPr>
          <p:cNvPr id="10700" name="yt_shape_10700"/>
          <p:cNvSpPr txBox="1"/>
          <p:nvPr/>
        </p:nvSpPr>
        <p:spPr>
          <a:xfrm>
            <a:off x="540120" y="21076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成人每天维生素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的摄入量约为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0.000 004 6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0.000 004 6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用科学记数法表示为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01" name="yt_table_107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8655068"/>
              </p:ext>
            </p:extLst>
          </p:nvPr>
        </p:nvGraphicFramePr>
        <p:xfrm>
          <a:off x="540000" y="3067042"/>
          <a:ext cx="5369243" cy="950976"/>
        </p:xfrm>
        <a:graphic>
          <a:graphicData uri="http://schemas.openxmlformats.org/drawingml/2006/table">
            <a:tbl>
              <a:tblPr/>
              <a:tblGrid>
                <a:gridCol w="3065780">
                  <a:extLst>
                    <a:ext uri="{9D8B030D-6E8A-4147-A177-3AD203B41FA5}">
                      <a16:colId xmlns:a16="http://schemas.microsoft.com/office/drawing/2014/main" val="10112"/>
                    </a:ext>
                  </a:extLst>
                </a:gridCol>
                <a:gridCol w="2303463">
                  <a:extLst>
                    <a:ext uri="{9D8B030D-6E8A-4147-A177-3AD203B41FA5}">
                      <a16:colId xmlns:a16="http://schemas.microsoft.com/office/drawing/2014/main" val="101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B.4.6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C.4.6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D.0.46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"/>
                  </a:ext>
                </a:extLst>
              </a:tr>
            </a:tbl>
          </a:graphicData>
        </a:graphic>
      </p:graphicFrame>
      <p:sp>
        <p:nvSpPr>
          <p:cNvPr id="10703" name="yt_shape_10703"/>
          <p:cNvSpPr txBox="1"/>
          <p:nvPr/>
        </p:nvSpPr>
        <p:spPr>
          <a:xfrm>
            <a:off x="540119" y="4068596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蜜蜂造的蜂巢既坚固又省料，其厚度大约为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0.000073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米，将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0.000073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用科学记数法表示为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7.3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用科学记数法表示下列各数：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0.000 14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1.4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0.000 000 004 5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4.5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1985098" title="H_28.801733">
            <a:extLst>
              <a:ext uri="{FF2B5EF4-FFF2-40B4-BE49-F238E27FC236}">
                <a16:creationId xmlns:a16="http://schemas.microsoft.com/office/drawing/2014/main" id="{89682B5A-3BE4-83A3-CD3A-DA1C2B7537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497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7EB236-2B5B-A944-BD44-2F4F1D3D6977}"/>
              </a:ext>
            </a:extLst>
          </p:cNvPr>
          <p:cNvSpPr txBox="1"/>
          <p:nvPr/>
        </p:nvSpPr>
        <p:spPr>
          <a:xfrm>
            <a:off x="3802909" y="25362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1008E3-EC36-DFBD-5DBC-17933A2BE985}"/>
              </a:ext>
            </a:extLst>
          </p:cNvPr>
          <p:cNvSpPr txBox="1"/>
          <p:nvPr/>
        </p:nvSpPr>
        <p:spPr>
          <a:xfrm>
            <a:off x="1669308" y="4497278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7.3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AE06CE-4335-A164-8CDA-35F0CB4614F8}"/>
              </a:ext>
            </a:extLst>
          </p:cNvPr>
          <p:cNvSpPr txBox="1"/>
          <p:nvPr/>
        </p:nvSpPr>
        <p:spPr>
          <a:xfrm>
            <a:off x="2888508" y="5448254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1.4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29526CA-10D6-3567-9A69-F07EAA61669C}"/>
              </a:ext>
            </a:extLst>
          </p:cNvPr>
          <p:cNvSpPr txBox="1"/>
          <p:nvPr/>
        </p:nvSpPr>
        <p:spPr>
          <a:xfrm>
            <a:off x="4107708" y="5923742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7" name="yt_shape_10707"/>
          <p:cNvSpPr txBox="1"/>
          <p:nvPr/>
        </p:nvSpPr>
        <p:spPr>
          <a:xfrm>
            <a:off x="540000" y="961764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将用科学记数法表示的数变为原数</a:t>
            </a:r>
          </a:p>
        </p:txBody>
      </p:sp>
      <p:sp>
        <p:nvSpPr>
          <p:cNvPr id="10708" name="yt_shape_10708"/>
          <p:cNvSpPr txBox="1"/>
          <p:nvPr/>
        </p:nvSpPr>
        <p:spPr>
          <a:xfrm>
            <a:off x="540000" y="1466074"/>
            <a:ext cx="80534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德阳市中考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把实数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用小数表示为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09" name="yt_table_1070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516411"/>
              </p:ext>
            </p:extLst>
          </p:nvPr>
        </p:nvGraphicFramePr>
        <p:xfrm>
          <a:off x="540000" y="1945377"/>
          <a:ext cx="47342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114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1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A.0.061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B.612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C.0.006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D.612 000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</a:tbl>
          </a:graphicData>
        </a:graphic>
      </p:graphicFrame>
      <p:sp>
        <p:nvSpPr>
          <p:cNvPr id="10711" name="yt_shape_10711"/>
          <p:cNvSpPr txBox="1"/>
          <p:nvPr/>
        </p:nvSpPr>
        <p:spPr>
          <a:xfrm>
            <a:off x="540000" y="2946931"/>
            <a:ext cx="5539978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写出下列用科学记数法表示的数的原数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2.05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0.000 020 5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3.02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0.000 000 003 02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94 000 000.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pic>
        <p:nvPicPr>
          <p:cNvPr id="3" name="yt_shape_1698821985163" title="H_28.801733">
            <a:extLst>
              <a:ext uri="{FF2B5EF4-FFF2-40B4-BE49-F238E27FC236}">
                <a16:creationId xmlns:a16="http://schemas.microsoft.com/office/drawing/2014/main" id="{F43ACECB-B446-86FF-D634-4609838901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0344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4BB66B-C1D6-6D95-B6D2-43E04B53B5F4}"/>
              </a:ext>
            </a:extLst>
          </p:cNvPr>
          <p:cNvSpPr txBox="1"/>
          <p:nvPr/>
        </p:nvSpPr>
        <p:spPr>
          <a:xfrm>
            <a:off x="7612789" y="141926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294C7D-0499-A040-E2F6-917A7A7E90DC}"/>
              </a:ext>
            </a:extLst>
          </p:cNvPr>
          <p:cNvSpPr txBox="1"/>
          <p:nvPr/>
        </p:nvSpPr>
        <p:spPr>
          <a:xfrm>
            <a:off x="449989" y="3851101"/>
            <a:ext cx="254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0.000 020 5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4CA67E-7EB2-2B6C-72C4-C165802E4E33}"/>
              </a:ext>
            </a:extLst>
          </p:cNvPr>
          <p:cNvSpPr txBox="1"/>
          <p:nvPr/>
        </p:nvSpPr>
        <p:spPr>
          <a:xfrm>
            <a:off x="449989" y="4802077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0.000 000 003 02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B9E77B-B943-332B-8F2F-E0E6D69CF7DE}"/>
              </a:ext>
            </a:extLst>
          </p:cNvPr>
          <p:cNvSpPr txBox="1"/>
          <p:nvPr/>
        </p:nvSpPr>
        <p:spPr>
          <a:xfrm>
            <a:off x="449989" y="5753053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94 000 000.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9" name="yt_shape_10719"/>
          <p:cNvSpPr txBox="1"/>
          <p:nvPr/>
        </p:nvSpPr>
        <p:spPr>
          <a:xfrm>
            <a:off x="540000" y="900000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718" name="yt_image_10718" title="H_50.04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21" name="yt_shape_10721"/>
          <p:cNvSpPr txBox="1"/>
          <p:nvPr/>
        </p:nvSpPr>
        <p:spPr>
          <a:xfrm>
            <a:off x="540119" y="158615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资阳市中考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世界上最小的开花结果植物是澳大利亚的出水浮萍，该植物的果实像一个微小的无花果，质量只有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0.000 000 076g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0.000 000 076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用科学记数法表示为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22" name="yt_table_1072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687344"/>
              </p:ext>
            </p:extLst>
          </p:nvPr>
        </p:nvGraphicFramePr>
        <p:xfrm>
          <a:off x="540000" y="3025721"/>
          <a:ext cx="5461318" cy="950976"/>
        </p:xfrm>
        <a:graphic>
          <a:graphicData uri="http://schemas.openxmlformats.org/drawingml/2006/table">
            <a:tbl>
              <a:tblPr/>
              <a:tblGrid>
                <a:gridCol w="3327718">
                  <a:extLst>
                    <a:ext uri="{9D8B030D-6E8A-4147-A177-3AD203B41FA5}">
                      <a16:colId xmlns:a16="http://schemas.microsoft.com/office/drawing/2014/main" val="10116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A.7.6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B.7.6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C.7.6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D.7.6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</a:tbl>
          </a:graphicData>
        </a:graphic>
      </p:graphicFrame>
      <p:sp>
        <p:nvSpPr>
          <p:cNvPr id="10724" name="yt_shape_10724"/>
          <p:cNvSpPr txBox="1"/>
          <p:nvPr/>
        </p:nvSpPr>
        <p:spPr>
          <a:xfrm>
            <a:off x="540119" y="402727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贵港市中考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据报道：芯片被誉为现代工业的掌上明珠，芯片制造的核心是光刻技术，我国的光刻技术水平已突破到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28nm.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1nm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28nm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用科学记数法表示是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25" name="yt_table_107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490445"/>
              </p:ext>
            </p:extLst>
          </p:nvPr>
        </p:nvGraphicFramePr>
        <p:xfrm>
          <a:off x="540000" y="5466841"/>
          <a:ext cx="5842318" cy="950976"/>
        </p:xfrm>
        <a:graphic>
          <a:graphicData uri="http://schemas.openxmlformats.org/drawingml/2006/table">
            <a:tbl>
              <a:tblPr/>
              <a:tblGrid>
                <a:gridCol w="3327718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B.2.8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C.2.8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D.2.8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AF3956A-9D26-B022-6E61-0A253DD501E7}"/>
              </a:ext>
            </a:extLst>
          </p:cNvPr>
          <p:cNvSpPr txBox="1"/>
          <p:nvPr/>
        </p:nvSpPr>
        <p:spPr>
          <a:xfrm>
            <a:off x="1974108" y="249032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57CB88-87D5-5DCC-F434-6E65DC609A75}"/>
              </a:ext>
            </a:extLst>
          </p:cNvPr>
          <p:cNvSpPr txBox="1"/>
          <p:nvPr/>
        </p:nvSpPr>
        <p:spPr>
          <a:xfrm>
            <a:off x="2278908" y="49314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7" name="yt_shape_10727"/>
          <p:cNvSpPr txBox="1"/>
          <p:nvPr/>
        </p:nvSpPr>
        <p:spPr>
          <a:xfrm>
            <a:off x="540119" y="1714282"/>
            <a:ext cx="11532545" cy="3360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一本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页的书的厚度约为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1.8cm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，用科学记数法表示每一页纸的厚度约为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 spc="-10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 spc="-100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spc="-100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页练习第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的氢气重约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0.000 09g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，一块橡皮重约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45g.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用科学记数法表示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的氢气质量；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这块橡皮的质量是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的氢气质量的多少倍？用科学记数法表示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0.000 09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500 000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答：这块橡皮的质量是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的氢气质量的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C051FE-A45A-20D1-7E5F-787D6A0A5DD9}"/>
              </a:ext>
            </a:extLst>
          </p:cNvPr>
          <p:cNvSpPr txBox="1"/>
          <p:nvPr/>
        </p:nvSpPr>
        <p:spPr>
          <a:xfrm>
            <a:off x="10200456" y="166747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aseline="30000" dirty="0" smtClean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3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1455B9-0D48-8356-F888-4508DE40262D}"/>
              </a:ext>
            </a:extLst>
          </p:cNvPr>
          <p:cNvSpPr txBox="1"/>
          <p:nvPr/>
        </p:nvSpPr>
        <p:spPr>
          <a:xfrm>
            <a:off x="450108" y="3068729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C5F688-1BFB-8175-2942-B3B9EF668780}"/>
              </a:ext>
            </a:extLst>
          </p:cNvPr>
          <p:cNvSpPr txBox="1"/>
          <p:nvPr/>
        </p:nvSpPr>
        <p:spPr>
          <a:xfrm>
            <a:off x="450108" y="4019705"/>
            <a:ext cx="500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0.000 09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500 000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A5188ED-1E0B-317F-9AAA-57EA94C57FB4}"/>
              </a:ext>
            </a:extLst>
          </p:cNvPr>
          <p:cNvSpPr txBox="1"/>
          <p:nvPr/>
        </p:nvSpPr>
        <p:spPr>
          <a:xfrm>
            <a:off x="450108" y="4495193"/>
            <a:ext cx="6926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答：这块橡皮的质量是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的氢气质量的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5" name="yt_shape_10735"/>
          <p:cNvSpPr txBox="1"/>
          <p:nvPr/>
        </p:nvSpPr>
        <p:spPr>
          <a:xfrm>
            <a:off x="540000" y="1744665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734" name="yt_image_10734" title="H_50.94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44665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37" name="yt_shape_10737"/>
              <p:cNvSpPr txBox="1"/>
              <p:nvPr/>
            </p:nvSpPr>
            <p:spPr>
              <a:xfrm>
                <a:off x="540119" y="2442248"/>
                <a:ext cx="11111999" cy="30310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测试计算机的运算速度时，通常让计算机计算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的大小，如果一台计算机用了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5min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计算出了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的小数点后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亿个数字，那么这台计算机平均计算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个数字需要多少秒？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300s.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根据题意，得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 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000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 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000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 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000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答：这台计算机平均计算一个数字需要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737" name="yt_shape_10737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42248"/>
                <a:ext cx="11111999" cy="3031086"/>
              </a:xfrm>
              <a:prstGeom prst="rect">
                <a:avLst/>
              </a:prstGeom>
              <a:blipFill>
                <a:blip r:embed="rId3"/>
                <a:stretch>
                  <a:fillRect l="-1701" t="-1811" r="-714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A1C1375-BD70-330E-922F-C8233AE716C2}"/>
              </a:ext>
            </a:extLst>
          </p:cNvPr>
          <p:cNvSpPr txBox="1"/>
          <p:nvPr/>
        </p:nvSpPr>
        <p:spPr>
          <a:xfrm>
            <a:off x="450108" y="3821906"/>
            <a:ext cx="420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根据题意，得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3DA2017-57A4-C37A-439A-03F795DA9BEA}"/>
                  </a:ext>
                </a:extLst>
              </p:cNvPr>
              <p:cNvSpPr txBox="1"/>
              <p:nvPr/>
            </p:nvSpPr>
            <p:spPr>
              <a:xfrm>
                <a:off x="450108" y="4297394"/>
                <a:ext cx="42282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 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000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 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000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 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000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3" name="文本框 2" descr="{'rangeId': 13, 'hasSerialNum': 1}">
                <a:extLst>
                  <a:ext uri="{FF2B5EF4-FFF2-40B4-BE49-F238E27FC236}">
                    <a16:creationId xmlns:a16="http://schemas.microsoft.com/office/drawing/2014/main" id="{D3DA2017-57A4-C37A-439A-03F795DA9B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97394"/>
                <a:ext cx="4228211" cy="769062"/>
              </a:xfrm>
              <a:prstGeom prst="rect">
                <a:avLst/>
              </a:prstGeom>
              <a:blipFill>
                <a:blip r:embed="rId4"/>
                <a:stretch>
                  <a:fillRect r="-245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1D08C6A-F297-12B9-816C-9CC5E65AEA2B}"/>
              </a:ext>
            </a:extLst>
          </p:cNvPr>
          <p:cNvSpPr txBox="1"/>
          <p:nvPr/>
        </p:nvSpPr>
        <p:spPr>
          <a:xfrm>
            <a:off x="450108" y="4972844"/>
            <a:ext cx="68523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答：这台计算机平均计算一个数字需要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3141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863</Words>
  <Application>Microsoft Office PowerPoint</Application>
  <PresentationFormat>宽屏</PresentationFormat>
  <Paragraphs>73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45</cp:revision>
  <dcterms:created xsi:type="dcterms:W3CDTF">2023-05-05T05:33:04Z</dcterms:created>
  <dcterms:modified xsi:type="dcterms:W3CDTF">2023-11-02T10:25:32Z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