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2" r:id="rId7"/>
    <p:sldId id="375" r:id="rId8"/>
    <p:sldId id="376" r:id="rId9"/>
    <p:sldId id="378" r:id="rId10"/>
    <p:sldId id="380" r:id="rId11"/>
    <p:sldId id="381" r:id="rId12"/>
    <p:sldId id="384" r:id="rId13"/>
    <p:sldId id="382" r:id="rId14"/>
    <p:sldId id="38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0" name="yt_shape_13830"/>
          <p:cNvSpPr txBox="1"/>
          <p:nvPr/>
        </p:nvSpPr>
        <p:spPr>
          <a:xfrm>
            <a:off x="540000" y="2325753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829" name="yt_image_13829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575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32" name="yt_shape_13832"/>
          <p:cNvSpPr txBox="1"/>
          <p:nvPr/>
        </p:nvSpPr>
        <p:spPr>
          <a:xfrm>
            <a:off x="540119" y="302333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一般地，几个数据按照从大到小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或从小到大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顺序排列，处于最中间的一个数据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或最中间的两个数据的平均数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，叫做这组数据的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中位数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一组数据中出现次数最多的那个数据叫做这组数据的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众数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，一组数据的众数可能没有，也可能不止一个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386A9F4-D6A2-6250-D9ED-6C9ED60D7DE9}"/>
              </a:ext>
            </a:extLst>
          </p:cNvPr>
          <p:cNvSpPr txBox="1"/>
          <p:nvPr/>
        </p:nvSpPr>
        <p:spPr>
          <a:xfrm>
            <a:off x="8070107" y="345201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中位数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A6B22C-2A78-38C8-2299-928597AA2DD3}"/>
              </a:ext>
            </a:extLst>
          </p:cNvPr>
          <p:cNvSpPr txBox="1"/>
          <p:nvPr/>
        </p:nvSpPr>
        <p:spPr>
          <a:xfrm>
            <a:off x="7993907" y="3927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众数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3" name="yt_shape_13883"/>
          <p:cNvSpPr txBox="1"/>
          <p:nvPr/>
        </p:nvSpPr>
        <p:spPr>
          <a:xfrm>
            <a:off x="540120" y="90000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某中学九年级举办中华优秀传统文化知识竞赛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用简单随机抽样的方法，从该年级全体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名学生中抽取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名，其竞赛成绩如图：</a:t>
            </a:r>
          </a:p>
        </p:txBody>
      </p:sp>
      <p:pic>
        <p:nvPicPr>
          <p:cNvPr id="13884" name="yt_image_13884" title="H_116.6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0663" y="2018659"/>
            <a:ext cx="3090672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8" name="yt_shape_13888"/>
          <p:cNvSpPr txBox="1"/>
          <p:nvPr/>
        </p:nvSpPr>
        <p:spPr>
          <a:xfrm>
            <a:off x="540119" y="3550448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名学生成绩的众数，中位数和平均数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25F07EC-2328-97E1-7269-8501662EB3CA}"/>
              </a:ext>
            </a:extLst>
          </p:cNvPr>
          <p:cNvSpPr txBox="1"/>
          <p:nvPr/>
        </p:nvSpPr>
        <p:spPr>
          <a:xfrm>
            <a:off x="450108" y="4005064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众数：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分，中位数：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B32CBD7-F57F-A5E9-0EEE-DC2B6BEA5B2E}"/>
                  </a:ext>
                </a:extLst>
              </p:cNvPr>
              <p:cNvSpPr txBox="1"/>
              <p:nvPr/>
            </p:nvSpPr>
            <p:spPr>
              <a:xfrm>
                <a:off x="450108" y="4480552"/>
                <a:ext cx="488543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平均数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80×2+85×3+90×8+95×5+100×2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B32CBD7-F57F-A5E9-0EEE-DC2B6BEA5B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80552"/>
                <a:ext cx="4885436" cy="775793"/>
              </a:xfrm>
              <a:prstGeom prst="rect">
                <a:avLst/>
              </a:prstGeom>
              <a:blipFill>
                <a:blip r:embed="rId3"/>
                <a:stretch>
                  <a:fillRect l="-19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017D81A-5232-AC73-FFDE-CA3A527BC914}"/>
              </a:ext>
            </a:extLst>
          </p:cNvPr>
          <p:cNvSpPr txBox="1"/>
          <p:nvPr/>
        </p:nvSpPr>
        <p:spPr>
          <a:xfrm>
            <a:off x="450108" y="5162733"/>
            <a:ext cx="2008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91" name="yt_shape_13891"/>
              <p:cNvSpPr txBox="1"/>
              <p:nvPr/>
            </p:nvSpPr>
            <p:spPr>
              <a:xfrm>
                <a:off x="540000" y="2470739"/>
                <a:ext cx="6900928" cy="227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名中有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人为优秀，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优秀等级占比：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该年级优秀等级学生人数为：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答：该年级获优秀等级的学生人数为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891" name="yt_shape_13891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70739"/>
                <a:ext cx="6900928" cy="2276521"/>
              </a:xfrm>
              <a:prstGeom prst="rect">
                <a:avLst/>
              </a:prstGeom>
              <a:blipFill>
                <a:blip r:embed="rId2"/>
                <a:stretch>
                  <a:fillRect l="-2739" t="-2139" r="-1678" b="-7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773571-5F77-D51F-0220-6A44FD1F5E77}"/>
              </a:ext>
            </a:extLst>
          </p:cNvPr>
          <p:cNvSpPr txBox="1"/>
          <p:nvPr/>
        </p:nvSpPr>
        <p:spPr>
          <a:xfrm>
            <a:off x="449989" y="2423933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名中有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人为优秀，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773B643-B9F2-EBCA-79ED-389A40E6F0A8}"/>
                  </a:ext>
                </a:extLst>
              </p:cNvPr>
              <p:cNvSpPr txBox="1"/>
              <p:nvPr/>
            </p:nvSpPr>
            <p:spPr>
              <a:xfrm>
                <a:off x="449989" y="2899421"/>
                <a:ext cx="3309048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优秀等级占比：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3, 'mathAnswerShape': 1}">
                <a:extLst>
                  <a:ext uri="{FF2B5EF4-FFF2-40B4-BE49-F238E27FC236}">
                    <a16:creationId xmlns:a16="http://schemas.microsoft.com/office/drawing/2014/main" id="{C773B643-B9F2-EBCA-79ED-389A40E6F0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9421"/>
                <a:ext cx="3309048" cy="775793"/>
              </a:xfrm>
              <a:prstGeom prst="rect">
                <a:avLst/>
              </a:prstGeom>
              <a:blipFill>
                <a:blip r:embed="rId3"/>
                <a:stretch>
                  <a:fillRect l="-2947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34B6239-EA5A-8746-2F81-881116F3BDC5}"/>
                  </a:ext>
                </a:extLst>
              </p:cNvPr>
              <p:cNvSpPr txBox="1"/>
              <p:nvPr/>
            </p:nvSpPr>
            <p:spPr>
              <a:xfrm>
                <a:off x="449989" y="3581602"/>
                <a:ext cx="70142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该年级优秀等级学生人数为：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3, 'mathAnswerShape': 1}">
                <a:extLst>
                  <a:ext uri="{FF2B5EF4-FFF2-40B4-BE49-F238E27FC236}">
                    <a16:creationId xmlns:a16="http://schemas.microsoft.com/office/drawing/2014/main" id="{F34B6239-EA5A-8746-2F81-881116F3BD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81602"/>
                <a:ext cx="7014273" cy="766077"/>
              </a:xfrm>
              <a:prstGeom prst="rect">
                <a:avLst/>
              </a:prstGeom>
              <a:blipFill>
                <a:blip r:embed="rId4"/>
                <a:stretch>
                  <a:fillRect l="-1391" r="-139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5CB555A-3231-2BBA-8F29-0BB0670ED455}"/>
              </a:ext>
            </a:extLst>
          </p:cNvPr>
          <p:cNvSpPr txBox="1"/>
          <p:nvPr/>
        </p:nvSpPr>
        <p:spPr>
          <a:xfrm>
            <a:off x="449989" y="4254067"/>
            <a:ext cx="5895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答：该年级获优秀等级的学生人数为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888"/>
          <p:cNvSpPr txBox="1"/>
          <p:nvPr/>
        </p:nvSpPr>
        <p:spPr>
          <a:xfrm>
            <a:off x="540119" y="15842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若规定成绩大于或等于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分为优秀等级，试估计该年级获优秀等级的学生人数</a:t>
            </a:r>
            <a:r>
              <a:rPr lang="en-US" altLang="zh-CN" sz="2400" b="0" i="0" u="none" spc="150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spc="150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7" name="yt_shape_13897"/>
          <p:cNvSpPr txBox="1"/>
          <p:nvPr/>
        </p:nvSpPr>
        <p:spPr>
          <a:xfrm>
            <a:off x="540000" y="900000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896" name="yt_image_13896" title="H_50.94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99" name="yt_shape_13899"/>
          <p:cNvSpPr txBox="1"/>
          <p:nvPr/>
        </p:nvSpPr>
        <p:spPr>
          <a:xfrm>
            <a:off x="540119" y="1546795"/>
            <a:ext cx="11111999" cy="28360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某初中学校为加强劳动教育，开设了劳动技能培训课程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为了解培训效果，学校对七年级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名学生在培训前和培训后各进行一次劳动技能检测，两次检测项目相同，评委依据同一标准进行现场评估，分成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合格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良好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优秀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个等级，依次记为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比如，某同学检测等级为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优秀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，即得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学校随机抽取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次检测等级作为样本，绘制成如图所示的条形统计图：</a:t>
            </a:r>
          </a:p>
        </p:txBody>
      </p:sp>
      <p:pic>
        <p:nvPicPr>
          <p:cNvPr id="13900" name="yt_image_13900" title="H_164.5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6890" y="4585980"/>
            <a:ext cx="4038219" cy="208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6" name="yt_shape_13906"/>
          <p:cNvSpPr txBox="1"/>
          <p:nvPr/>
        </p:nvSpPr>
        <p:spPr>
          <a:xfrm>
            <a:off x="540119" y="900000"/>
            <a:ext cx="11111999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名学生在培训前得分的中位数对应等级应为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合格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合格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良好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优秀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名学生培训后比培训前的平均分提高了多少？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利用样本估计该校七年级学生中，培训后检测等级为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良好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优秀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的学生人数之和是多少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的平均分提高了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9A34A0-4EF5-720D-7FA4-E75EB30A6378}"/>
              </a:ext>
            </a:extLst>
          </p:cNvPr>
          <p:cNvSpPr txBox="1"/>
          <p:nvPr/>
        </p:nvSpPr>
        <p:spPr>
          <a:xfrm>
            <a:off x="7917707" y="77166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合格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5B9072-2C4C-911B-76F7-2AA7E5DA1E7F}"/>
              </a:ext>
            </a:extLst>
          </p:cNvPr>
          <p:cNvSpPr txBox="1"/>
          <p:nvPr/>
        </p:nvSpPr>
        <p:spPr>
          <a:xfrm>
            <a:off x="450108" y="2657109"/>
            <a:ext cx="110956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个数据排在最中间是第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个，第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个，这两个数据的平均数即为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65F691-40BA-B1BC-4E7E-5293004C6674}"/>
              </a:ext>
            </a:extLst>
          </p:cNvPr>
          <p:cNvSpPr txBox="1"/>
          <p:nvPr/>
        </p:nvSpPr>
        <p:spPr>
          <a:xfrm>
            <a:off x="450108" y="3132597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中位数，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8F827E-07AC-1541-4125-89DE8883511F}"/>
              </a:ext>
            </a:extLst>
          </p:cNvPr>
          <p:cNvSpPr txBox="1"/>
          <p:nvPr/>
        </p:nvSpPr>
        <p:spPr>
          <a:xfrm>
            <a:off x="450108" y="3608085"/>
            <a:ext cx="8066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名学生在培训前得分的中位数对应等级应为合格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DB06A53-6FD0-01BA-DFC6-E93D67BFAD6F}"/>
                  </a:ext>
                </a:extLst>
              </p:cNvPr>
              <p:cNvSpPr txBox="1"/>
              <p:nvPr/>
            </p:nvSpPr>
            <p:spPr>
              <a:xfrm>
                <a:off x="450108" y="4083573"/>
                <a:ext cx="10648062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名学生在培训前的平均分为：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DB06A53-6FD0-01BA-DFC6-E93D67BFAD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83573"/>
                <a:ext cx="10648062" cy="767474"/>
              </a:xfrm>
              <a:prstGeom prst="rect">
                <a:avLst/>
              </a:prstGeom>
              <a:blipFill>
                <a:blip r:embed="rId2"/>
                <a:stretch>
                  <a:fillRect l="-916" r="-85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88C2F9D-FB53-C0BB-9C94-9FAFE6DE7A40}"/>
                  </a:ext>
                </a:extLst>
              </p:cNvPr>
              <p:cNvSpPr txBox="1"/>
              <p:nvPr/>
            </p:nvSpPr>
            <p:spPr>
              <a:xfrm>
                <a:off x="450108" y="4757435"/>
                <a:ext cx="10114662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名学生在培训后的平均分为：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88C2F9D-FB53-C0BB-9C94-9FAFE6DE7A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57435"/>
                <a:ext cx="10114662" cy="767474"/>
              </a:xfrm>
              <a:prstGeom prst="rect">
                <a:avLst/>
              </a:prstGeom>
              <a:blipFill>
                <a:blip r:embed="rId3"/>
                <a:stretch>
                  <a:fillRect l="-964" r="-96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0856493-83AF-5A6C-05BB-73269B305855}"/>
              </a:ext>
            </a:extLst>
          </p:cNvPr>
          <p:cNvSpPr txBox="1"/>
          <p:nvPr/>
        </p:nvSpPr>
        <p:spPr>
          <a:xfrm>
            <a:off x="450108" y="5431297"/>
            <a:ext cx="8485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名学生培训后比培训前的平均分提高了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8CD11E7-1DCA-4D8B-09C6-3444B3EA0F16}"/>
                  </a:ext>
                </a:extLst>
              </p:cNvPr>
              <p:cNvSpPr txBox="1"/>
              <p:nvPr/>
            </p:nvSpPr>
            <p:spPr>
              <a:xfrm>
                <a:off x="450108" y="5915953"/>
                <a:ext cx="109385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-10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-10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-10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-10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培训后检测等级为</a:t>
                </a:r>
                <a:r>
                  <a:rPr kumimoji="0" lang="en-US" altLang="zh-CN" sz="2400" b="0" i="0" strike="noStrike" kern="1200" cap="none" spc="-10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-10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良好</a:t>
                </a:r>
                <a:r>
                  <a:rPr kumimoji="0" lang="en-US" altLang="zh-CN" sz="2400" b="0" i="0" strike="noStrike" kern="1200" cap="none" spc="-10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-10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与</a:t>
                </a:r>
                <a:r>
                  <a:rPr kumimoji="0" lang="en-US" altLang="zh-CN" sz="2400" b="0" i="0" strike="noStrike" kern="1200" cap="none" spc="-10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-10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优秀</a:t>
                </a:r>
                <a:r>
                  <a:rPr kumimoji="0" lang="en-US" altLang="zh-CN" sz="2400" b="0" i="0" strike="noStrike" kern="1200" cap="none" spc="-10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-10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的学生人数之和是：</a:t>
                </a:r>
                <a:r>
                  <a:rPr kumimoji="0" lang="en-US" altLang="zh-CN" sz="2400" b="0" i="0" strike="noStrike" kern="1200" cap="none" spc="-10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320</a:t>
                </a:r>
                <a:r>
                  <a:rPr kumimoji="0" lang="en-US" altLang="zh-CN" sz="2400" b="0" i="0" strike="noStrike" kern="1200" cap="none" spc="-10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-100" normalizeH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-100" normalizeH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16+8</m:t>
                        </m:r>
                      </m:num>
                      <m:den>
                        <m:r>
                          <a:rPr kumimoji="0" lang="en-US" altLang="zh-CN" sz="2400" b="0" i="0" strike="noStrike" kern="1200" cap="none" spc="-100" normalizeH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-10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-100" normalizeH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240</a:t>
                </a:r>
                <a:r>
                  <a:rPr kumimoji="0" lang="zh-CN" altLang="en-US" sz="2400" b="0" i="0" strike="noStrike" kern="1200" cap="none" spc="-100" normalizeH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（人）</a:t>
                </a:r>
                <a:r>
                  <a:rPr kumimoji="0" lang="en-US" altLang="zh-CN" sz="2400" b="0" i="0" strike="noStrike" kern="1200" cap="none" spc="-100" normalizeH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spc="-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8CD11E7-1DCA-4D8B-09C6-3444B3EA0F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915953"/>
                <a:ext cx="10938511" cy="768490"/>
              </a:xfrm>
              <a:prstGeom prst="rect">
                <a:avLst/>
              </a:prstGeom>
              <a:blipFill>
                <a:blip r:embed="rId4"/>
                <a:stretch>
                  <a:fillRect l="-892" r="-5017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5" name="yt_shape_13835"/>
          <p:cNvSpPr txBox="1"/>
          <p:nvPr/>
        </p:nvSpPr>
        <p:spPr>
          <a:xfrm>
            <a:off x="540000" y="1807656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834" name="yt_image_13834" title="H_51.39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07656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37" name="yt_shape_13837"/>
          <p:cNvSpPr txBox="1"/>
          <p:nvPr/>
        </p:nvSpPr>
        <p:spPr>
          <a:xfrm>
            <a:off x="540000" y="2510953"/>
            <a:ext cx="26000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中位数</a:t>
            </a:r>
          </a:p>
        </p:txBody>
      </p:sp>
      <p:sp>
        <p:nvSpPr>
          <p:cNvPr id="13838" name="yt_shape_13838"/>
          <p:cNvSpPr txBox="1"/>
          <p:nvPr/>
        </p:nvSpPr>
        <p:spPr>
          <a:xfrm>
            <a:off x="540120" y="301526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成都市中考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近年来，随着环境治理的不断深入，成都已构建起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青山绿道蓝网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生态格局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如今空气质量越来越好，杜甫那句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窗含西岭千秋雪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已成为市民阳台外一道靓丽的风景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下面是成都市今年三月份某五天的空气质量指数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，则这组数据的中位数是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39" name="yt_table_1383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208406"/>
              </p:ext>
            </p:extLst>
          </p:nvPr>
        </p:nvGraphicFramePr>
        <p:xfrm>
          <a:off x="540000" y="4934961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0"/>
                  </a:ext>
                </a:extLst>
              </a:tr>
            </a:tbl>
          </a:graphicData>
        </a:graphic>
      </p:graphicFrame>
      <p:pic>
        <p:nvPicPr>
          <p:cNvPr id="3" name="yt_shape_1698822312878" title="H_28.801733">
            <a:extLst>
              <a:ext uri="{FF2B5EF4-FFF2-40B4-BE49-F238E27FC236}">
                <a16:creationId xmlns:a16="http://schemas.microsoft.com/office/drawing/2014/main" id="{BE150E5C-844A-ACAE-27AF-EA1A2C2F91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5263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5F1717-FCE3-DB9E-A6D1-1C9F2ECB411D}"/>
              </a:ext>
            </a:extLst>
          </p:cNvPr>
          <p:cNvSpPr txBox="1"/>
          <p:nvPr/>
        </p:nvSpPr>
        <p:spPr>
          <a:xfrm>
            <a:off x="7155708" y="43949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1" name="yt_shape_13841"/>
          <p:cNvSpPr txBox="1"/>
          <p:nvPr/>
        </p:nvSpPr>
        <p:spPr>
          <a:xfrm>
            <a:off x="540120" y="1630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名同学每周在校体育锻炼时间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，这组数据的中位数是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42" name="yt_table_138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495805"/>
              </p:ext>
            </p:extLst>
          </p:nvPr>
        </p:nvGraphicFramePr>
        <p:xfrm>
          <a:off x="540000" y="2590307"/>
          <a:ext cx="7124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1"/>
                  </a:ext>
                </a:extLst>
              </a:tr>
            </a:tbl>
          </a:graphicData>
        </a:graphic>
      </p:graphicFrame>
      <p:sp>
        <p:nvSpPr>
          <p:cNvPr id="13844" name="yt_shape_13844"/>
          <p:cNvSpPr txBox="1"/>
          <p:nvPr/>
        </p:nvSpPr>
        <p:spPr>
          <a:xfrm>
            <a:off x="540000" y="3116478"/>
            <a:ext cx="777135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日全国部分宜居城市最高温度的数据如下：</a:t>
            </a:r>
          </a:p>
        </p:txBody>
      </p:sp>
      <p:graphicFrame>
        <p:nvGraphicFramePr>
          <p:cNvPr id="13845" name="yt_table_1384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975217"/>
              </p:ext>
            </p:extLst>
          </p:nvPr>
        </p:nvGraphicFramePr>
        <p:xfrm>
          <a:off x="540000" y="3755006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318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4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0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97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9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97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797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宜居城市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大连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青岛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威海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金华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昆明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三亚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最高气温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847" name="yt_shape_13847"/>
          <p:cNvSpPr txBox="1"/>
          <p:nvPr/>
        </p:nvSpPr>
        <p:spPr>
          <a:xfrm>
            <a:off x="540000" y="5158612"/>
            <a:ext cx="50093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则以上最高气温的中位数为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F01D61-1618-01A9-C5C1-26AF3F037095}"/>
              </a:ext>
            </a:extLst>
          </p:cNvPr>
          <p:cNvSpPr txBox="1"/>
          <p:nvPr/>
        </p:nvSpPr>
        <p:spPr>
          <a:xfrm>
            <a:off x="3802909" y="2059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077910-1084-5233-57D9-7DBB128823CC}"/>
              </a:ext>
            </a:extLst>
          </p:cNvPr>
          <p:cNvSpPr txBox="1"/>
          <p:nvPr/>
        </p:nvSpPr>
        <p:spPr>
          <a:xfrm>
            <a:off x="4412389" y="511180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8" name="yt_shape_13848"/>
          <p:cNvSpPr txBox="1"/>
          <p:nvPr/>
        </p:nvSpPr>
        <p:spPr>
          <a:xfrm>
            <a:off x="540119" y="176651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河南师大附中单元卷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为助力学生良好阅读习惯的养成，形成浓厚的阅读氛围，某中学随机调查了部分学生平均每天的阅读时间，结果如下表，则在本次调查中，学生阅读时间的中位数是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1h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3849" name="yt_table_1384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399006"/>
              </p:ext>
            </p:extLst>
          </p:nvPr>
        </p:nvGraphicFramePr>
        <p:xfrm>
          <a:off x="540000" y="3358444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34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58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58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58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58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937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时间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851" name="yt_shape_13851"/>
          <p:cNvSpPr txBox="1"/>
          <p:nvPr/>
        </p:nvSpPr>
        <p:spPr>
          <a:xfrm>
            <a:off x="540120" y="45428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自贡市中考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某班七个合作学习小组人数如下：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，已知这组数据的平均数是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，则这组数据的中位数是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9F71AC-E997-7D2C-0B7F-9C282AF40246}"/>
              </a:ext>
            </a:extLst>
          </p:cNvPr>
          <p:cNvSpPr txBox="1"/>
          <p:nvPr/>
        </p:nvSpPr>
        <p:spPr>
          <a:xfrm>
            <a:off x="4717308" y="267068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46F502-9083-C83E-8D44-9E42B09FEBD8}"/>
              </a:ext>
            </a:extLst>
          </p:cNvPr>
          <p:cNvSpPr txBox="1"/>
          <p:nvPr/>
        </p:nvSpPr>
        <p:spPr>
          <a:xfrm>
            <a:off x="6698508" y="497152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2" name="yt_shape_13852"/>
          <p:cNvSpPr txBox="1"/>
          <p:nvPr/>
        </p:nvSpPr>
        <p:spPr>
          <a:xfrm>
            <a:off x="540000" y="833519"/>
            <a:ext cx="229229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众数</a:t>
            </a:r>
          </a:p>
        </p:txBody>
      </p:sp>
      <p:sp>
        <p:nvSpPr>
          <p:cNvPr id="13853" name="yt_shape_13853"/>
          <p:cNvSpPr txBox="1"/>
          <p:nvPr/>
        </p:nvSpPr>
        <p:spPr>
          <a:xfrm>
            <a:off x="540119" y="1337829"/>
            <a:ext cx="11160000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内江市中考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某校举行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遵守交通安全，从我做起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演讲比赛，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位评委给选手甲的评分如下：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91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89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93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88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94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，则这组数据的众数和中位数分别是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spc="-100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spc="-100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endParaRPr lang="zh-CN" altLang="zh-CN" sz="2400" b="0" i="0" u="none" spc="-100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</p:txBody>
      </p:sp>
      <p:graphicFrame>
        <p:nvGraphicFramePr>
          <p:cNvPr id="13854" name="yt_table_138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026241"/>
              </p:ext>
            </p:extLst>
          </p:nvPr>
        </p:nvGraphicFramePr>
        <p:xfrm>
          <a:off x="540000" y="2132856"/>
          <a:ext cx="4523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A.95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3"/>
                  </a:ext>
                </a:extLst>
              </a:tr>
            </a:tbl>
          </a:graphicData>
        </a:graphic>
      </p:graphicFrame>
      <p:pic>
        <p:nvPicPr>
          <p:cNvPr id="3" name="yt_shape_1698822312948" title="H_28.801733">
            <a:extLst>
              <a:ext uri="{FF2B5EF4-FFF2-40B4-BE49-F238E27FC236}">
                <a16:creationId xmlns:a16="http://schemas.microsoft.com/office/drawing/2014/main" id="{4580A1A6-CE60-DCBA-D7EA-EEE6F37F8D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19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D2234D-430A-4C39-3B66-48B0F6136203}"/>
              </a:ext>
            </a:extLst>
          </p:cNvPr>
          <p:cNvSpPr txBox="1"/>
          <p:nvPr/>
        </p:nvSpPr>
        <p:spPr>
          <a:xfrm>
            <a:off x="10735812" y="174914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yt_shape_13856"/>
          <p:cNvSpPr txBox="1"/>
          <p:nvPr/>
        </p:nvSpPr>
        <p:spPr>
          <a:xfrm>
            <a:off x="540120" y="299695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温州市中考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山茶花是温州市的市花、品种多样，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金心大红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是其中的一种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某兴趣小组对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金心大红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的花径进行测量、记录，统计如下表：</a:t>
            </a:r>
          </a:p>
        </p:txBody>
      </p:sp>
      <p:graphicFrame>
        <p:nvGraphicFramePr>
          <p:cNvPr id="8" name="yt_table_1385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306932"/>
              </p:ext>
            </p:extLst>
          </p:nvPr>
        </p:nvGraphicFramePr>
        <p:xfrm>
          <a:off x="540000" y="3933056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56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株数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花径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6.7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6.8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yt_shape_13859"/>
          <p:cNvSpPr txBox="1"/>
          <p:nvPr/>
        </p:nvSpPr>
        <p:spPr>
          <a:xfrm>
            <a:off x="540000" y="5131990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这批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金心大红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花径的众数为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" name="yt_table_138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460363"/>
              </p:ext>
            </p:extLst>
          </p:nvPr>
        </p:nvGraphicFramePr>
        <p:xfrm>
          <a:off x="540000" y="5589240"/>
          <a:ext cx="4199256" cy="950976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B.6.6cm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C.6.7cm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5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D7A8D05A-4AB3-8FFE-49B6-731A6DE431DD}"/>
              </a:ext>
            </a:extLst>
          </p:cNvPr>
          <p:cNvSpPr txBox="1"/>
          <p:nvPr/>
        </p:nvSpPr>
        <p:spPr>
          <a:xfrm>
            <a:off x="5326789" y="508518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2" name="yt_shape_13862"/>
          <p:cNvSpPr txBox="1"/>
          <p:nvPr/>
        </p:nvSpPr>
        <p:spPr>
          <a:xfrm>
            <a:off x="540119" y="12687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一家鞋店在一段时间内销售了某种女鞋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双，各种尺码鞋的销售量如下表所示，你认为商家更应该关注鞋子尺码的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63" name="yt_table_1386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754056"/>
              </p:ext>
            </p:extLst>
          </p:nvPr>
        </p:nvGraphicFramePr>
        <p:xfrm>
          <a:off x="540000" y="2380559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0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5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59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59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59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59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131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尺码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23.5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销售量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865" name="yt_table_1386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161914"/>
              </p:ext>
            </p:extLst>
          </p:nvPr>
        </p:nvGraphicFramePr>
        <p:xfrm>
          <a:off x="540000" y="3784165"/>
          <a:ext cx="4812030" cy="950976"/>
        </p:xfrm>
        <a:graphic>
          <a:graphicData uri="http://schemas.openxmlformats.org/drawingml/2006/table">
            <a:tbl>
              <a:tblPr/>
              <a:tblGrid>
                <a:gridCol w="2719705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2B73011-2CF0-3954-9D31-5537F1E52BAD}"/>
              </a:ext>
            </a:extLst>
          </p:cNvPr>
          <p:cNvSpPr txBox="1"/>
          <p:nvPr/>
        </p:nvSpPr>
        <p:spPr>
          <a:xfrm>
            <a:off x="7765307" y="16974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867"/>
          <p:cNvSpPr txBox="1"/>
          <p:nvPr/>
        </p:nvSpPr>
        <p:spPr>
          <a:xfrm>
            <a:off x="540000" y="4856339"/>
            <a:ext cx="67358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一组数据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的众数是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623DAD-2B16-CCBB-84F9-9A844CF139E8}"/>
              </a:ext>
            </a:extLst>
          </p:cNvPr>
          <p:cNvSpPr txBox="1"/>
          <p:nvPr/>
        </p:nvSpPr>
        <p:spPr>
          <a:xfrm>
            <a:off x="6587264" y="480953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7" name="yt_shape_13867"/>
          <p:cNvSpPr txBox="1"/>
          <p:nvPr/>
        </p:nvSpPr>
        <p:spPr>
          <a:xfrm>
            <a:off x="540000" y="3356992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 smtClean="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 dirty="0" smtClean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 dirty="0" smtClean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误以为众数是唯一的，造成漏解</a:t>
            </a:r>
          </a:p>
        </p:txBody>
      </p:sp>
      <p:sp>
        <p:nvSpPr>
          <p:cNvPr id="13869" name="yt_shape_13869"/>
          <p:cNvSpPr txBox="1"/>
          <p:nvPr/>
        </p:nvSpPr>
        <p:spPr>
          <a:xfrm>
            <a:off x="540000" y="3886549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给出一组数据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，则这组数据的众数是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313018" title="H_28.801733">
            <a:extLst>
              <a:ext uri="{FF2B5EF4-FFF2-40B4-BE49-F238E27FC236}">
                <a16:creationId xmlns:a16="http://schemas.microsoft.com/office/drawing/2014/main" id="{6343CC34-EF1F-9FEE-43F6-94F45B328C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423916"/>
            <a:ext cx="1355917" cy="36578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64AF235-98BF-337D-8C00-A4289FDA5E27}"/>
              </a:ext>
            </a:extLst>
          </p:cNvPr>
          <p:cNvSpPr txBox="1"/>
          <p:nvPr/>
        </p:nvSpPr>
        <p:spPr>
          <a:xfrm>
            <a:off x="8908189" y="383974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CDAFC-91BF-B1FA-52A7-840CC011E260}"/>
              </a:ext>
            </a:extLst>
          </p:cNvPr>
          <p:cNvSpPr txBox="1"/>
          <p:nvPr/>
        </p:nvSpPr>
        <p:spPr>
          <a:xfrm>
            <a:off x="9974989" y="383974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1" name="yt_shape_13871"/>
          <p:cNvSpPr txBox="1"/>
          <p:nvPr/>
        </p:nvSpPr>
        <p:spPr>
          <a:xfrm>
            <a:off x="540000" y="1638597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870" name="yt_image_13870" title="H_50.04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38597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73" name="yt_shape_13873"/>
          <p:cNvSpPr txBox="1"/>
          <p:nvPr/>
        </p:nvSpPr>
        <p:spPr>
          <a:xfrm>
            <a:off x="540120" y="2324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小明调查了班级里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位同学本学期购买课外书的花费情况，并将结果绘制成了如图的统计图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在这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位同学中，本学期购买课外书的花费的众数和中位数分别是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spc="-1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75" name="yt_table_1387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262423"/>
              </p:ext>
            </p:extLst>
          </p:nvPr>
        </p:nvGraphicFramePr>
        <p:xfrm>
          <a:off x="540000" y="3255240"/>
          <a:ext cx="2397125" cy="1901952"/>
        </p:xfrm>
        <a:graphic>
          <a:graphicData uri="http://schemas.openxmlformats.org/drawingml/2006/table">
            <a:tbl>
              <a:tblPr/>
              <a:tblGrid>
                <a:gridCol w="2397125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</a:tbl>
          </a:graphicData>
        </a:graphic>
      </p:graphicFrame>
      <p:pic>
        <p:nvPicPr>
          <p:cNvPr id="13874" name="yt_image_13874_skip" title="H_142.92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7492" y="3764318"/>
            <a:ext cx="3082671" cy="18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B62AD6-9AF9-1AAA-971A-3B337C470BCC}"/>
              </a:ext>
            </a:extLst>
          </p:cNvPr>
          <p:cNvSpPr txBox="1"/>
          <p:nvPr/>
        </p:nvSpPr>
        <p:spPr>
          <a:xfrm>
            <a:off x="10704512" y="27154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7" name="yt_shape_13877"/>
          <p:cNvSpPr txBox="1"/>
          <p:nvPr/>
        </p:nvSpPr>
        <p:spPr>
          <a:xfrm>
            <a:off x="540000" y="1872898"/>
            <a:ext cx="777135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下表是抽查的某班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名同学中考体育测试成绩统计表：</a:t>
            </a:r>
          </a:p>
        </p:txBody>
      </p:sp>
      <p:graphicFrame>
        <p:nvGraphicFramePr>
          <p:cNvPr id="13878" name="yt_table_1387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896513"/>
              </p:ext>
            </p:extLst>
          </p:nvPr>
        </p:nvGraphicFramePr>
        <p:xfrm>
          <a:off x="540000" y="2511426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69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成绩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880" name="yt_shape_13880"/>
          <p:cNvSpPr txBox="1"/>
          <p:nvPr/>
        </p:nvSpPr>
        <p:spPr>
          <a:xfrm>
            <a:off x="540000" y="3915032"/>
            <a:ext cx="96789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若成绩的平均数为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，中位数是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，众数是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81" name="yt_table_138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018211"/>
              </p:ext>
            </p:extLst>
          </p:nvPr>
        </p:nvGraphicFramePr>
        <p:xfrm>
          <a:off x="540000" y="4394335"/>
          <a:ext cx="3819843" cy="950976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74AD82E-5D68-0CB5-5CDC-0F9CC7004AC9}"/>
              </a:ext>
            </a:extLst>
          </p:cNvPr>
          <p:cNvSpPr txBox="1"/>
          <p:nvPr/>
        </p:nvSpPr>
        <p:spPr>
          <a:xfrm>
            <a:off x="9222514" y="38682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1660</Words>
  <Application>Microsoft Office PowerPoint</Application>
  <PresentationFormat>宽屏</PresentationFormat>
  <Paragraphs>160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2023-11-02T12:45:20Z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