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71" r:id="rId3"/>
    <p:sldId id="365" r:id="rId4"/>
    <p:sldId id="372" r:id="rId5"/>
    <p:sldId id="373" r:id="rId6"/>
    <p:sldId id="367" r:id="rId7"/>
    <p:sldId id="374" r:id="rId8"/>
    <p:sldId id="375" r:id="rId9"/>
    <p:sldId id="368" r:id="rId10"/>
    <p:sldId id="376" r:id="rId11"/>
    <p:sldId id="370" r:id="rId12"/>
    <p:sldId id="377" r:id="rId13"/>
    <p:sldId id="378" r:id="rId14"/>
    <p:sldId id="379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25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/>
          <p:nvPr/>
        </p:nvSpPr>
        <p:spPr>
          <a:xfrm>
            <a:off x="173881" y="548680"/>
            <a:ext cx="11844239" cy="6144683"/>
          </a:xfrm>
          <a:prstGeom prst="roundRect">
            <a:avLst>
              <a:gd name="adj" fmla="val 4549"/>
            </a:avLst>
          </a:prstGeom>
          <a:noFill/>
          <a:ln w="9525">
            <a:solidFill>
              <a:srgbClr val="EE1D2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0633918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1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bin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2" name="yt_shape_12472"/>
          <p:cNvSpPr txBox="1"/>
          <p:nvPr/>
        </p:nvSpPr>
        <p:spPr>
          <a:xfrm>
            <a:off x="540000" y="900000"/>
            <a:ext cx="610744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利用性质与判定探究线段间的关系</a:t>
            </a:r>
          </a:p>
        </p:txBody>
      </p:sp>
      <p:sp>
        <p:nvSpPr>
          <p:cNvPr id="12473" name="yt_shape_12473"/>
          <p:cNvSpPr txBox="1"/>
          <p:nvPr/>
        </p:nvSpPr>
        <p:spPr>
          <a:xfrm>
            <a:off x="540119" y="1353522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，分别相交于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</a:p>
        </p:txBody>
      </p:sp>
      <p:pic>
        <p:nvPicPr>
          <p:cNvPr id="12474" name="yt_image_12474" title="H_99.27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92395" y="2472181"/>
            <a:ext cx="2807208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76" name="yt_shape_12476"/>
          <p:cNvSpPr txBox="1"/>
          <p:nvPr/>
        </p:nvSpPr>
        <p:spPr>
          <a:xfrm>
            <a:off x="540000" y="3783420"/>
            <a:ext cx="65578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平行四边形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3" name="yt_shape_1698822158270" title="H_28.770866">
            <a:extLst>
              <a:ext uri="{FF2B5EF4-FFF2-40B4-BE49-F238E27FC236}">
                <a16:creationId xmlns:a16="http://schemas.microsoft.com/office/drawing/2014/main" id="{E402DE19-50CE-4533-0E7D-0433638B5B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1873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596AC27-11CB-4DE5-CE93-D6AE3CFBB166}"/>
              </a:ext>
            </a:extLst>
          </p:cNvPr>
          <p:cNvSpPr txBox="1"/>
          <p:nvPr/>
        </p:nvSpPr>
        <p:spPr>
          <a:xfrm>
            <a:off x="449989" y="4240792"/>
            <a:ext cx="6057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E0A4009-C67E-73B9-8984-977931D4B710}"/>
              </a:ext>
            </a:extLst>
          </p:cNvPr>
          <p:cNvSpPr txBox="1"/>
          <p:nvPr/>
        </p:nvSpPr>
        <p:spPr>
          <a:xfrm>
            <a:off x="449989" y="4716280"/>
            <a:ext cx="1713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0F88D94-E071-4201-CDAA-B02B3E4453AE}"/>
              </a:ext>
            </a:extLst>
          </p:cNvPr>
          <p:cNvSpPr txBox="1"/>
          <p:nvPr/>
        </p:nvSpPr>
        <p:spPr>
          <a:xfrm>
            <a:off x="449989" y="5191768"/>
            <a:ext cx="1873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F01206D-8923-3E92-1F77-6ABE647D8A2F}"/>
              </a:ext>
            </a:extLst>
          </p:cNvPr>
          <p:cNvSpPr txBox="1"/>
          <p:nvPr/>
        </p:nvSpPr>
        <p:spPr>
          <a:xfrm>
            <a:off x="449989" y="5667256"/>
            <a:ext cx="4083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03" name="yt_shape_12503"/>
          <p:cNvSpPr txBox="1"/>
          <p:nvPr/>
        </p:nvSpPr>
        <p:spPr>
          <a:xfrm>
            <a:off x="540000" y="2090052"/>
            <a:ext cx="69169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为平行四边形时，求运动时间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504" name="yt_shape_12504"/>
              <p:cNvSpPr txBox="1"/>
              <p:nvPr/>
            </p:nvSpPr>
            <p:spPr>
              <a:xfrm>
                <a:off x="540000" y="2569355"/>
                <a:ext cx="3770263" cy="15991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504" name="yt_shape_12504" descr="{&quot;rangeId&quot;:3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9355"/>
                <a:ext cx="3770263" cy="1599156"/>
              </a:xfrm>
              <a:prstGeom prst="rect">
                <a:avLst/>
              </a:prstGeom>
              <a:blipFill>
                <a:blip r:embed="rId2"/>
                <a:stretch>
                  <a:fillRect l="-5016" t="-3042" r="-971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506" name="yt_shape_12506"/>
          <p:cNvSpPr txBox="1"/>
          <p:nvPr/>
        </p:nvSpPr>
        <p:spPr>
          <a:xfrm>
            <a:off x="540000" y="4219299"/>
            <a:ext cx="531716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为平行四边形，解得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47BA155-7ED2-349D-5EBF-CEC9DE4C1997}"/>
              </a:ext>
            </a:extLst>
          </p:cNvPr>
          <p:cNvSpPr txBox="1"/>
          <p:nvPr/>
        </p:nvSpPr>
        <p:spPr>
          <a:xfrm>
            <a:off x="449989" y="2522549"/>
            <a:ext cx="2702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10DA8C7-5DFC-1527-1E6C-2BF273E8809F}"/>
              </a:ext>
            </a:extLst>
          </p:cNvPr>
          <p:cNvSpPr txBox="1"/>
          <p:nvPr/>
        </p:nvSpPr>
        <p:spPr>
          <a:xfrm>
            <a:off x="449989" y="2998037"/>
            <a:ext cx="3347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41D337C-EF2D-1E19-6F13-54F584EC3023}"/>
                  </a:ext>
                </a:extLst>
              </p:cNvPr>
              <p:cNvSpPr txBox="1"/>
              <p:nvPr/>
            </p:nvSpPr>
            <p:spPr>
              <a:xfrm>
                <a:off x="449989" y="3473525"/>
                <a:ext cx="381228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PQ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30, 'mathAnswerShape': 1}">
                <a:extLst>
                  <a:ext uri="{FF2B5EF4-FFF2-40B4-BE49-F238E27FC236}">
                    <a16:creationId xmlns:a16="http://schemas.microsoft.com/office/drawing/2014/main" id="{E41D337C-EF2D-1E19-6F13-54F584EC30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73525"/>
                <a:ext cx="3812286" cy="726326"/>
              </a:xfrm>
              <a:prstGeom prst="rect">
                <a:avLst/>
              </a:prstGeom>
              <a:blipFill>
                <a:blip r:embed="rId3"/>
                <a:stretch>
                  <a:fillRect l="-2560" r="-224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E9A9C42-1D78-A517-D381-3CDC0BACC62C}"/>
              </a:ext>
            </a:extLst>
          </p:cNvPr>
          <p:cNvSpPr txBox="1"/>
          <p:nvPr/>
        </p:nvSpPr>
        <p:spPr>
          <a:xfrm>
            <a:off x="449989" y="4172493"/>
            <a:ext cx="5445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BEDDF72-F6C4-1208-C575-77F1E7F77F90}"/>
              </a:ext>
            </a:extLst>
          </p:cNvPr>
          <p:cNvSpPr txBox="1"/>
          <p:nvPr/>
        </p:nvSpPr>
        <p:spPr>
          <a:xfrm>
            <a:off x="449989" y="4647981"/>
            <a:ext cx="5285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为平行四边形，解得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2502"/>
          <p:cNvSpPr txBox="1"/>
          <p:nvPr/>
        </p:nvSpPr>
        <p:spPr>
          <a:xfrm>
            <a:off x="540000" y="1634620"/>
            <a:ext cx="470160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07" name="yt_shape_12507"/>
          <p:cNvSpPr txBox="1"/>
          <p:nvPr/>
        </p:nvSpPr>
        <p:spPr>
          <a:xfrm>
            <a:off x="540119" y="1335205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遂宁市南山国际学校月考卷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如图，在等腰梯形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开始沿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边向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以每秒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个单位长度的速度移动，点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开始沿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边向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以每秒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个单位长度的速度移动，如果点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同时出发，当其中一点到达终点时，运动停止，设运动时间为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508" name="yt_image_12508" title="H_92.43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9776" y="3479275"/>
            <a:ext cx="2619756" cy="117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510"/>
              <p:cNvSpPr txBox="1"/>
              <p:nvPr/>
            </p:nvSpPr>
            <p:spPr>
              <a:xfrm>
                <a:off x="540119" y="4869160"/>
                <a:ext cx="10812465" cy="16392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求证：当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时，四边形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是平行四边形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endParaRPr lang="en-US" altLang="zh-CN" sz="2400" b="0" i="0" u="none" dirty="0" smtClean="0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endParaRPr>
              </a:p>
              <a:p>
                <a:pPr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宋体" pitchFamily="24"/>
                  </a:rPr>
                  <a:t>连结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宋体" pitchFamily="24"/>
                  </a:rPr>
                  <a:t>交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宋体" pitchFamily="24"/>
                  </a:rPr>
                  <a:t>于点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宋体" pitchFamily="24"/>
                  </a:rPr>
                  <a:t>能否平分线段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宋体" pitchFamily="24"/>
                  </a:rPr>
                  <a:t>？若能，求出当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宋体" pitchFamily="24"/>
                  </a:rPr>
                  <a:t>为何值时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宋体" pitchFamily="24"/>
                  </a:rPr>
                  <a:t>平分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宋体" pitchFamily="24"/>
                  </a:rPr>
                  <a:t>；若不能，请说明理由</a:t>
                </a:r>
                <a:r>
                  <a:rPr lang="en-US" altLang="zh-CN" sz="2400" dirty="0" smtClean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dirty="0">
                  <a:solidFill>
                    <a:srgbClr val="000000"/>
                  </a:solidFill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4" name="yt_shape_125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869160"/>
                <a:ext cx="10812465" cy="1639295"/>
              </a:xfrm>
              <a:prstGeom prst="rect">
                <a:avLst/>
              </a:prstGeom>
              <a:blipFill>
                <a:blip r:embed="rId3"/>
                <a:stretch>
                  <a:fillRect l="-1748" r="-733" b="-74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13" name="yt_shape_12513"/>
              <p:cNvSpPr txBox="1"/>
              <p:nvPr/>
            </p:nvSpPr>
            <p:spPr>
              <a:xfrm>
                <a:off x="540000" y="1366170"/>
                <a:ext cx="5591274" cy="48711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两点停止运动，在运动过程中，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为平行四边形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513" name="yt_shape_125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66170"/>
                <a:ext cx="5591274" cy="4871142"/>
              </a:xfrm>
              <a:prstGeom prst="rect">
                <a:avLst/>
              </a:prstGeom>
              <a:blipFill>
                <a:blip r:embed="rId2"/>
                <a:stretch>
                  <a:fillRect l="-3381" r="-2072" b="-30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FE73ADD-6792-4B53-86B7-028C01A6498C}"/>
                  </a:ext>
                </a:extLst>
              </p:cNvPr>
              <p:cNvSpPr txBox="1"/>
              <p:nvPr/>
            </p:nvSpPr>
            <p:spPr>
              <a:xfrm>
                <a:off x="449989" y="1319364"/>
                <a:ext cx="3156649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证明：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FE73ADD-6792-4B53-86B7-028C01A649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19364"/>
                <a:ext cx="3156649" cy="768490"/>
              </a:xfrm>
              <a:prstGeom prst="rect">
                <a:avLst/>
              </a:prstGeom>
              <a:blipFill>
                <a:blip r:embed="rId3"/>
                <a:stretch>
                  <a:fillRect l="-3089" r="-2896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7E766D5-0F2B-91E5-BA46-A2F55F7CF32E}"/>
                  </a:ext>
                </a:extLst>
              </p:cNvPr>
              <p:cNvSpPr txBox="1"/>
              <p:nvPr/>
            </p:nvSpPr>
            <p:spPr>
              <a:xfrm>
                <a:off x="449989" y="1994242"/>
                <a:ext cx="2502599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时，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7E766D5-0F2B-91E5-BA46-A2F55F7CF3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94242"/>
                <a:ext cx="2502599" cy="768490"/>
              </a:xfrm>
              <a:prstGeom prst="rect">
                <a:avLst/>
              </a:prstGeom>
              <a:blipFill>
                <a:blip r:embed="rId4"/>
                <a:stretch>
                  <a:fillRect l="-3902" r="-390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B426CF76-0AA9-0B90-0B6D-01614E09C8C0}"/>
              </a:ext>
            </a:extLst>
          </p:cNvPr>
          <p:cNvSpPr txBox="1"/>
          <p:nvPr/>
        </p:nvSpPr>
        <p:spPr>
          <a:xfrm>
            <a:off x="449989" y="2669120"/>
            <a:ext cx="5699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两点停止运动，在运动过程中，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8E78887-82F4-9951-4D8E-D9CA6214CF94}"/>
              </a:ext>
            </a:extLst>
          </p:cNvPr>
          <p:cNvSpPr txBox="1"/>
          <p:nvPr/>
        </p:nvSpPr>
        <p:spPr>
          <a:xfrm>
            <a:off x="449989" y="3144608"/>
            <a:ext cx="290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46B8578-9126-6C6C-4451-41D669F5BED8}"/>
              </a:ext>
            </a:extLst>
          </p:cNvPr>
          <p:cNvSpPr txBox="1"/>
          <p:nvPr/>
        </p:nvSpPr>
        <p:spPr>
          <a:xfrm>
            <a:off x="449989" y="3620096"/>
            <a:ext cx="3693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BD4E6-72D4-3A47-33F4-D5B6A9929552}"/>
                  </a:ext>
                </a:extLst>
              </p:cNvPr>
              <p:cNvSpPr txBox="1"/>
              <p:nvPr/>
            </p:nvSpPr>
            <p:spPr>
              <a:xfrm>
                <a:off x="449989" y="4095584"/>
                <a:ext cx="571728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时，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Q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BD4E6-72D4-3A47-33F4-D5B6A99295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95584"/>
                <a:ext cx="5717286" cy="766077"/>
              </a:xfrm>
              <a:prstGeom prst="rect">
                <a:avLst/>
              </a:prstGeom>
              <a:blipFill>
                <a:blip r:embed="rId5"/>
                <a:stretch>
                  <a:fillRect l="-1706" r="-138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8C9561EA-4B9C-BE70-C36A-325206E6376E}"/>
              </a:ext>
            </a:extLst>
          </p:cNvPr>
          <p:cNvSpPr txBox="1"/>
          <p:nvPr/>
        </p:nvSpPr>
        <p:spPr>
          <a:xfrm>
            <a:off x="449989" y="4768049"/>
            <a:ext cx="194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84F2832-160F-3BB2-EA18-1DBA47D3D3C2}"/>
              </a:ext>
            </a:extLst>
          </p:cNvPr>
          <p:cNvSpPr txBox="1"/>
          <p:nvPr/>
        </p:nvSpPr>
        <p:spPr>
          <a:xfrm>
            <a:off x="449989" y="5243537"/>
            <a:ext cx="4009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94387B0-27AF-AF7A-0E19-029A57F7ADEB}"/>
              </a:ext>
            </a:extLst>
          </p:cNvPr>
          <p:cNvSpPr txBox="1"/>
          <p:nvPr/>
        </p:nvSpPr>
        <p:spPr>
          <a:xfrm>
            <a:off x="449989" y="5719025"/>
            <a:ext cx="4152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yt_shape_12510"/>
              <p:cNvSpPr txBox="1"/>
              <p:nvPr/>
            </p:nvSpPr>
            <p:spPr>
              <a:xfrm>
                <a:off x="540119" y="741422"/>
                <a:ext cx="7140057" cy="67903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求证：当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时，四边形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是平行四边形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endParaRPr>
              </a:p>
            </p:txBody>
          </p:sp>
        </mc:Choice>
        <mc:Fallback xmlns="">
          <p:sp>
            <p:nvSpPr>
              <p:cNvPr id="12" name="yt_shape_125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741422"/>
                <a:ext cx="7140057" cy="679032"/>
              </a:xfrm>
              <a:prstGeom prst="rect">
                <a:avLst/>
              </a:prstGeom>
              <a:blipFill>
                <a:blip r:embed="rId6"/>
                <a:stretch>
                  <a:fillRect l="-2647" r="-512" b="-90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yt_image_12508" title="H_92.43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44272" y="1703609"/>
            <a:ext cx="2619756" cy="117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16" name="yt_shape_12516"/>
              <p:cNvSpPr txBox="1"/>
              <p:nvPr/>
            </p:nvSpPr>
            <p:spPr>
              <a:xfrm>
                <a:off x="540000" y="1528717"/>
                <a:ext cx="5461752" cy="58024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能平分线段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平分线段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理由如下：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平分线段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EB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𝐷𝑄𝐸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𝐵𝑃𝐸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𝐸𝐷𝑄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𝐸𝐵𝑃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，符合题意，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平分线段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516" name="yt_shape_125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28717"/>
                <a:ext cx="5461752" cy="5802422"/>
              </a:xfrm>
              <a:prstGeom prst="rect">
                <a:avLst/>
              </a:prstGeom>
              <a:blipFill>
                <a:blip r:embed="rId2"/>
                <a:stretch>
                  <a:fillRect l="-3460" t="-945" r="-112" b="-23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F618372-3FED-5355-888D-76A96B83A098}"/>
              </a:ext>
            </a:extLst>
          </p:cNvPr>
          <p:cNvSpPr txBox="1"/>
          <p:nvPr/>
        </p:nvSpPr>
        <p:spPr>
          <a:xfrm>
            <a:off x="449989" y="1544401"/>
            <a:ext cx="5437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能平分线段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05EC25E-8878-7A0F-A19A-B0631D20056E}"/>
              </a:ext>
            </a:extLst>
          </p:cNvPr>
          <p:cNvSpPr txBox="1"/>
          <p:nvPr/>
        </p:nvSpPr>
        <p:spPr>
          <a:xfrm>
            <a:off x="449989" y="1957399"/>
            <a:ext cx="3829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平分线段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理由如下：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BAB36D-0790-A1D2-626F-4CB55FCC85FA}"/>
              </a:ext>
            </a:extLst>
          </p:cNvPr>
          <p:cNvSpPr txBox="1"/>
          <p:nvPr/>
        </p:nvSpPr>
        <p:spPr>
          <a:xfrm>
            <a:off x="449989" y="2408497"/>
            <a:ext cx="454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平分线段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D366505-7F20-65D3-E1F8-9333F025339F}"/>
              </a:ext>
            </a:extLst>
          </p:cNvPr>
          <p:cNvSpPr txBox="1"/>
          <p:nvPr/>
        </p:nvSpPr>
        <p:spPr>
          <a:xfrm>
            <a:off x="449989" y="2833581"/>
            <a:ext cx="194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9083D43-D02A-E003-3EDA-8806972BB9D4}"/>
              </a:ext>
            </a:extLst>
          </p:cNvPr>
          <p:cNvSpPr txBox="1"/>
          <p:nvPr/>
        </p:nvSpPr>
        <p:spPr>
          <a:xfrm>
            <a:off x="449989" y="3265629"/>
            <a:ext cx="5326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761ED8D-4B81-F853-BAEF-9711C07550C5}"/>
                  </a:ext>
                </a:extLst>
              </p:cNvPr>
              <p:cNvSpPr txBox="1"/>
              <p:nvPr/>
            </p:nvSpPr>
            <p:spPr>
              <a:xfrm>
                <a:off x="449989" y="3382178"/>
                <a:ext cx="558901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Q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𝐷𝑄𝐸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𝐵𝑃𝐸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𝐸𝐷𝑄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𝐸𝐵𝑃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761ED8D-4B81-F853-BAEF-9711C07550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82178"/>
                <a:ext cx="5589016" cy="1611643"/>
              </a:xfrm>
              <a:prstGeom prst="rect">
                <a:avLst/>
              </a:prstGeom>
              <a:blipFill>
                <a:blip r:embed="rId3"/>
                <a:stretch>
                  <a:fillRect l="-1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A9480ABF-CF99-2129-BF75-A0F13D3A40E4}"/>
              </a:ext>
            </a:extLst>
          </p:cNvPr>
          <p:cNvSpPr txBox="1"/>
          <p:nvPr/>
        </p:nvSpPr>
        <p:spPr>
          <a:xfrm>
            <a:off x="449989" y="4849805"/>
            <a:ext cx="290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1CD5853-49A2-387C-FA88-AC74A59674CD}"/>
              </a:ext>
            </a:extLst>
          </p:cNvPr>
          <p:cNvSpPr txBox="1"/>
          <p:nvPr/>
        </p:nvSpPr>
        <p:spPr>
          <a:xfrm>
            <a:off x="449989" y="5325293"/>
            <a:ext cx="192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F0B4F29-F0DB-C73B-BE4C-0383539AA013}"/>
              </a:ext>
            </a:extLst>
          </p:cNvPr>
          <p:cNvSpPr txBox="1"/>
          <p:nvPr/>
        </p:nvSpPr>
        <p:spPr>
          <a:xfrm>
            <a:off x="449989" y="5800781"/>
            <a:ext cx="5461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，符合题意，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FDE2790-5F0D-AE14-F5ED-5DD282ABB876}"/>
              </a:ext>
            </a:extLst>
          </p:cNvPr>
          <p:cNvSpPr txBox="1"/>
          <p:nvPr/>
        </p:nvSpPr>
        <p:spPr>
          <a:xfrm>
            <a:off x="449989" y="6276269"/>
            <a:ext cx="4066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平分线段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yt_shape_12510"/>
          <p:cNvSpPr txBox="1"/>
          <p:nvPr/>
        </p:nvSpPr>
        <p:spPr>
          <a:xfrm>
            <a:off x="540119" y="69269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连结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能否平分线段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？若能，求出当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为何值时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；若不能，请说明理由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" name="yt_image_12508" title="H_92.43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44272" y="1668173"/>
            <a:ext cx="2619756" cy="117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94A87-590B-1D75-9681-85BD32918BA2}"/>
              </a:ext>
            </a:extLst>
          </p:cNvPr>
          <p:cNvSpPr txBox="1"/>
          <p:nvPr/>
        </p:nvSpPr>
        <p:spPr>
          <a:xfrm>
            <a:off x="0" y="7946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课件使用说明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D8EE0A1C-7F66-B500-0ACD-246CD80A40B9}"/>
              </a:ext>
            </a:extLst>
          </p:cNvPr>
          <p:cNvSpPr txBox="1"/>
          <p:nvPr/>
        </p:nvSpPr>
        <p:spPr>
          <a:xfrm>
            <a:off x="558139" y="1731714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课件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请使用相应软件打开并使用。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本课件文本框内容可编辑，单击文本框即可进行修改和编辑。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本课件理科公式均采用微软公式制作，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如果您是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2021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月份以前的版本，会</a:t>
            </a:r>
            <a:r>
              <a:rPr lang="zh-CN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出现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包含公式及数字无法编辑的情况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，请您升级软件享受更优质体验。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软件原因，少量电脑可能存在理科公式无动画的问题，请您安装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Office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或以上版本即可解决该问题。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88319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9" name="yt_shape_12479"/>
          <p:cNvSpPr txBox="1"/>
          <p:nvPr/>
        </p:nvSpPr>
        <p:spPr>
          <a:xfrm>
            <a:off x="540000" y="1474216"/>
            <a:ext cx="6019277" cy="42695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得四边形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中，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互相平分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9819C3A-E94E-492A-186F-C799E27F8F05}"/>
              </a:ext>
            </a:extLst>
          </p:cNvPr>
          <p:cNvSpPr txBox="1"/>
          <p:nvPr/>
        </p:nvSpPr>
        <p:spPr>
          <a:xfrm>
            <a:off x="449989" y="1427410"/>
            <a:ext cx="6141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得四边形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79F338C-9AEE-DB48-E23D-DF09E0D1C954}"/>
              </a:ext>
            </a:extLst>
          </p:cNvPr>
          <p:cNvSpPr txBox="1"/>
          <p:nvPr/>
        </p:nvSpPr>
        <p:spPr>
          <a:xfrm>
            <a:off x="449989" y="1902898"/>
            <a:ext cx="1645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9735752-B158-97E7-3B46-300787761D5D}"/>
              </a:ext>
            </a:extLst>
          </p:cNvPr>
          <p:cNvSpPr txBox="1"/>
          <p:nvPr/>
        </p:nvSpPr>
        <p:spPr>
          <a:xfrm>
            <a:off x="449989" y="2378386"/>
            <a:ext cx="4923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▱ABCD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DCE89D7-9DB4-651B-748B-85B8370196B6}"/>
              </a:ext>
            </a:extLst>
          </p:cNvPr>
          <p:cNvSpPr txBox="1"/>
          <p:nvPr/>
        </p:nvSpPr>
        <p:spPr>
          <a:xfrm>
            <a:off x="449989" y="2853874"/>
            <a:ext cx="2178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0A2A5B0-9431-0792-A479-25DD7DB2D67C}"/>
              </a:ext>
            </a:extLst>
          </p:cNvPr>
          <p:cNvSpPr txBox="1"/>
          <p:nvPr/>
        </p:nvSpPr>
        <p:spPr>
          <a:xfrm>
            <a:off x="449989" y="3329362"/>
            <a:ext cx="162096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8527816-1F6E-A2CC-2EDC-AB70E4677B26}"/>
              </a:ext>
            </a:extLst>
          </p:cNvPr>
          <p:cNvSpPr txBox="1"/>
          <p:nvPr/>
        </p:nvSpPr>
        <p:spPr>
          <a:xfrm>
            <a:off x="449989" y="3804850"/>
            <a:ext cx="4312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C11027F-72D4-3B3A-F6CA-0334D9043CE1}"/>
              </a:ext>
            </a:extLst>
          </p:cNvPr>
          <p:cNvSpPr txBox="1"/>
          <p:nvPr/>
        </p:nvSpPr>
        <p:spPr>
          <a:xfrm>
            <a:off x="449989" y="4280338"/>
            <a:ext cx="1645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6DBD91D-0321-1B55-516E-F7F77BCF332E}"/>
              </a:ext>
            </a:extLst>
          </p:cNvPr>
          <p:cNvSpPr txBox="1"/>
          <p:nvPr/>
        </p:nvSpPr>
        <p:spPr>
          <a:xfrm>
            <a:off x="449989" y="4755826"/>
            <a:ext cx="4101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BC3A04D-7201-75F8-F1F3-75271E8D0D05}"/>
              </a:ext>
            </a:extLst>
          </p:cNvPr>
          <p:cNvSpPr txBox="1"/>
          <p:nvPr/>
        </p:nvSpPr>
        <p:spPr>
          <a:xfrm>
            <a:off x="449989" y="5231314"/>
            <a:ext cx="2882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互相平分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2476"/>
          <p:cNvSpPr txBox="1"/>
          <p:nvPr/>
        </p:nvSpPr>
        <p:spPr>
          <a:xfrm>
            <a:off x="540000" y="951922"/>
            <a:ext cx="31899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互相平分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  <p:pic>
        <p:nvPicPr>
          <p:cNvPr id="13" name="yt_image_12474" title="H_99.27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52184" y="1198976"/>
            <a:ext cx="2807208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0" name="yt_shape_12480"/>
          <p:cNvSpPr txBox="1"/>
          <p:nvPr/>
        </p:nvSpPr>
        <p:spPr>
          <a:xfrm>
            <a:off x="540000" y="1869929"/>
            <a:ext cx="5491888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利用性质与判定解决折叠问题</a:t>
            </a:r>
          </a:p>
        </p:txBody>
      </p:sp>
      <p:sp>
        <p:nvSpPr>
          <p:cNvPr id="12481" name="yt_shape_12481"/>
          <p:cNvSpPr txBox="1"/>
          <p:nvPr/>
        </p:nvSpPr>
        <p:spPr>
          <a:xfrm>
            <a:off x="540119" y="237423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如图，在长方形纸片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中，翻折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都恰好落在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落在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上的两点，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分别是折痕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482" name="yt_image_12482" title="H_108.36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41607" y="3486038"/>
            <a:ext cx="1708785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822158331" title="H_28.770866">
            <a:extLst>
              <a:ext uri="{FF2B5EF4-FFF2-40B4-BE49-F238E27FC236}">
                <a16:creationId xmlns:a16="http://schemas.microsoft.com/office/drawing/2014/main" id="{0E43CA22-440C-1F92-E5E9-280A23FA21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11802"/>
            <a:ext cx="1171767" cy="365390"/>
          </a:xfrm>
          <a:prstGeom prst="rect">
            <a:avLst/>
          </a:prstGeom>
        </p:spPr>
      </p:pic>
      <p:sp>
        <p:nvSpPr>
          <p:cNvPr id="6" name="yt_shape_12484"/>
          <p:cNvSpPr txBox="1"/>
          <p:nvPr/>
        </p:nvSpPr>
        <p:spPr>
          <a:xfrm>
            <a:off x="540000" y="5085330"/>
            <a:ext cx="6179577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  <a:p>
            <a:pPr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若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，求线段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的长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zh-CN" altLang="zh-CN" sz="100" dirty="0">
              <a:noFill/>
              <a:latin typeface="白正"/>
              <a:ea typeface="宋体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868E288-D71C-DDED-8073-9988BCC49764}"/>
                  </a:ext>
                </a:extLst>
              </p:cNvPr>
              <p:cNvSpPr txBox="1"/>
              <p:nvPr/>
            </p:nvSpPr>
            <p:spPr>
              <a:xfrm>
                <a:off x="449989" y="1804159"/>
                <a:ext cx="833983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证明：由翻折可得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G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ECF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ACB.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7, 'mathAnswerShape': 1}">
                <a:extLst>
                  <a:ext uri="{FF2B5EF4-FFF2-40B4-BE49-F238E27FC236}">
                    <a16:creationId xmlns:a16="http://schemas.microsoft.com/office/drawing/2014/main" id="{1868E288-D71C-DDED-8073-9988BCC497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59"/>
                <a:ext cx="8339837" cy="765061"/>
              </a:xfrm>
              <a:prstGeom prst="rect">
                <a:avLst/>
              </a:prstGeom>
              <a:blipFill>
                <a:blip r:embed="rId3"/>
                <a:stretch>
                  <a:fillRect l="-1170" r="-80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EB3B5FF-9D95-A344-40D6-B74FCE273C8C}"/>
              </a:ext>
            </a:extLst>
          </p:cNvPr>
          <p:cNvSpPr txBox="1"/>
          <p:nvPr/>
        </p:nvSpPr>
        <p:spPr>
          <a:xfrm>
            <a:off x="449989" y="2475608"/>
            <a:ext cx="3771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是长方形，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A8E0E3-74CB-3B27-38DD-9CA268AA1BD5}"/>
              </a:ext>
            </a:extLst>
          </p:cNvPr>
          <p:cNvSpPr txBox="1"/>
          <p:nvPr/>
        </p:nvSpPr>
        <p:spPr>
          <a:xfrm>
            <a:off x="449989" y="2951096"/>
            <a:ext cx="1713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1BE9CEB-2FDA-DBCB-DBB2-241917451F0A}"/>
              </a:ext>
            </a:extLst>
          </p:cNvPr>
          <p:cNvSpPr txBox="1"/>
          <p:nvPr/>
        </p:nvSpPr>
        <p:spPr>
          <a:xfrm>
            <a:off x="449989" y="3426584"/>
            <a:ext cx="2747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5671476-EE90-E50C-3985-5CB3881FC501}"/>
              </a:ext>
            </a:extLst>
          </p:cNvPr>
          <p:cNvSpPr txBox="1"/>
          <p:nvPr/>
        </p:nvSpPr>
        <p:spPr>
          <a:xfrm>
            <a:off x="449989" y="3902072"/>
            <a:ext cx="267189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ECF.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AAE7C66-169B-2D26-ED45-258EA058DAFC}"/>
              </a:ext>
            </a:extLst>
          </p:cNvPr>
          <p:cNvSpPr txBox="1"/>
          <p:nvPr/>
        </p:nvSpPr>
        <p:spPr>
          <a:xfrm>
            <a:off x="449989" y="4377560"/>
            <a:ext cx="1696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D0CC0A9-D3E2-7647-2ECC-2E96558A0E5C}"/>
              </a:ext>
            </a:extLst>
          </p:cNvPr>
          <p:cNvSpPr txBox="1"/>
          <p:nvPr/>
        </p:nvSpPr>
        <p:spPr>
          <a:xfrm>
            <a:off x="449989" y="4853048"/>
            <a:ext cx="2229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CC3DF5C-6794-BCF2-6AF3-1839B2155251}"/>
              </a:ext>
            </a:extLst>
          </p:cNvPr>
          <p:cNvSpPr txBox="1"/>
          <p:nvPr/>
        </p:nvSpPr>
        <p:spPr>
          <a:xfrm>
            <a:off x="449989" y="5328536"/>
            <a:ext cx="41345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2484"/>
          <p:cNvSpPr txBox="1"/>
          <p:nvPr/>
        </p:nvSpPr>
        <p:spPr>
          <a:xfrm>
            <a:off x="540000" y="1486820"/>
            <a:ext cx="560890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是平行四边形；</a:t>
            </a:r>
          </a:p>
        </p:txBody>
      </p:sp>
      <p:pic>
        <p:nvPicPr>
          <p:cNvPr id="12" name="yt_image_12482" title="H_108.36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89826" y="2525900"/>
            <a:ext cx="1708785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88" name="yt_shape_12488"/>
              <p:cNvSpPr txBox="1"/>
              <p:nvPr/>
            </p:nvSpPr>
            <p:spPr>
              <a:xfrm>
                <a:off x="540000" y="1891630"/>
                <a:ext cx="5419753" cy="27592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解：易得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线段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的长为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488" name="yt_shape_124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91630"/>
                <a:ext cx="5419753" cy="2759282"/>
              </a:xfrm>
              <a:prstGeom prst="rect">
                <a:avLst/>
              </a:prstGeom>
              <a:blipFill>
                <a:blip r:embed="rId2"/>
                <a:stretch>
                  <a:fillRect l="-3487" t="-1766" r="-1800" b="-28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07CDECB-BF46-54F4-78B6-66395B9DF296}"/>
              </a:ext>
            </a:extLst>
          </p:cNvPr>
          <p:cNvSpPr txBox="1"/>
          <p:nvPr/>
        </p:nvSpPr>
        <p:spPr>
          <a:xfrm>
            <a:off x="449989" y="1844824"/>
            <a:ext cx="5547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解：易得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A891709-3862-55B4-6A63-EF5243004FA8}"/>
              </a:ext>
            </a:extLst>
          </p:cNvPr>
          <p:cNvSpPr txBox="1"/>
          <p:nvPr/>
        </p:nvSpPr>
        <p:spPr>
          <a:xfrm>
            <a:off x="449989" y="2320312"/>
            <a:ext cx="5544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AE54EBE-0562-7A90-B2E5-0C1DBC41B451}"/>
              </a:ext>
            </a:extLst>
          </p:cNvPr>
          <p:cNvSpPr txBox="1"/>
          <p:nvPr/>
        </p:nvSpPr>
        <p:spPr>
          <a:xfrm>
            <a:off x="449989" y="2795800"/>
            <a:ext cx="4710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547A04A-7ECD-BC68-104A-44B18349E5E6}"/>
                  </a:ext>
                </a:extLst>
              </p:cNvPr>
              <p:cNvSpPr txBox="1"/>
              <p:nvPr/>
            </p:nvSpPr>
            <p:spPr>
              <a:xfrm>
                <a:off x="449989" y="3271288"/>
                <a:ext cx="444728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547A04A-7ECD-BC68-104A-44B18349E5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71288"/>
                <a:ext cx="4447286" cy="766077"/>
              </a:xfrm>
              <a:prstGeom prst="rect">
                <a:avLst/>
              </a:prstGeom>
              <a:blipFill>
                <a:blip r:embed="rId3"/>
                <a:stretch>
                  <a:fillRect l="-2195" r="-2332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F25B24F-4B1A-E025-2136-CA6D0A2AD2E0}"/>
                  </a:ext>
                </a:extLst>
              </p:cNvPr>
              <p:cNvSpPr txBox="1"/>
              <p:nvPr/>
            </p:nvSpPr>
            <p:spPr>
              <a:xfrm>
                <a:off x="449989" y="3943753"/>
                <a:ext cx="2940749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线段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的长为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F25B24F-4B1A-E025-2136-CA6D0A2AD2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43753"/>
                <a:ext cx="2940749" cy="727279"/>
              </a:xfrm>
              <a:prstGeom prst="rect">
                <a:avLst/>
              </a:prstGeom>
              <a:blipFill>
                <a:blip r:embed="rId4"/>
                <a:stretch>
                  <a:fillRect l="-3320" r="-2905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2486"/>
          <p:cNvSpPr txBox="1"/>
          <p:nvPr/>
        </p:nvSpPr>
        <p:spPr>
          <a:xfrm>
            <a:off x="540000" y="1375477"/>
            <a:ext cx="61795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，求线段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  <p:pic>
        <p:nvPicPr>
          <p:cNvPr id="9" name="yt_image_12482" title="H_108.36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32304" y="1823815"/>
            <a:ext cx="1708785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0" name="yt_shape_12490"/>
          <p:cNvSpPr txBox="1"/>
          <p:nvPr/>
        </p:nvSpPr>
        <p:spPr>
          <a:xfrm>
            <a:off x="540119" y="204494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为边，在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外作等边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并延长交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E.</a:t>
            </a:r>
          </a:p>
        </p:txBody>
      </p:sp>
      <p:pic>
        <p:nvPicPr>
          <p:cNvPr id="12491" name="yt_image_12491" title="H_120.51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6952" y="3156747"/>
            <a:ext cx="3038094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493"/>
          <p:cNvSpPr txBox="1"/>
          <p:nvPr/>
        </p:nvSpPr>
        <p:spPr>
          <a:xfrm>
            <a:off x="540000" y="4890376"/>
            <a:ext cx="11203388" cy="14403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  <a:p>
            <a:pPr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②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，将图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①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中的四边形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折叠，使点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与点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重合，折痕为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，求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OG</a:t>
            </a:r>
          </a:p>
          <a:p>
            <a:pPr hangingPunct="0">
              <a:lnSpc>
                <a:spcPct val="129999"/>
              </a:lnSpc>
            </a:pPr>
            <a:r>
              <a:rPr lang="zh-CN" altLang="zh-CN" sz="2400" dirty="0" smtClean="0">
                <a:solidFill>
                  <a:srgbClr val="000000"/>
                </a:solidFill>
                <a:latin typeface="白正" pitchFamily="24"/>
                <a:ea typeface="宋体" pitchFamily="24"/>
              </a:rPr>
              <a:t>的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长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zh-CN" altLang="zh-CN" sz="100" dirty="0">
              <a:noFill/>
              <a:latin typeface="白正"/>
              <a:ea typeface="宋体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13E0057-8C4D-21B3-A0AE-9FC9B6646949}"/>
              </a:ext>
            </a:extLst>
          </p:cNvPr>
          <p:cNvSpPr txBox="1"/>
          <p:nvPr/>
        </p:nvSpPr>
        <p:spPr>
          <a:xfrm>
            <a:off x="450108" y="1488112"/>
            <a:ext cx="5639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A4E1D19-D89E-FE96-F62C-D1897CE58DA0}"/>
              </a:ext>
            </a:extLst>
          </p:cNvPr>
          <p:cNvSpPr txBox="1"/>
          <p:nvPr/>
        </p:nvSpPr>
        <p:spPr>
          <a:xfrm>
            <a:off x="450108" y="1963600"/>
            <a:ext cx="5728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1784AD3-B9AE-E331-8443-CE3AFE048A19}"/>
              </a:ext>
            </a:extLst>
          </p:cNvPr>
          <p:cNvSpPr txBox="1"/>
          <p:nvPr/>
        </p:nvSpPr>
        <p:spPr>
          <a:xfrm>
            <a:off x="450108" y="2439088"/>
            <a:ext cx="2224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2B22A52-5811-B493-095B-CFF7FE4FA774}"/>
              </a:ext>
            </a:extLst>
          </p:cNvPr>
          <p:cNvSpPr txBox="1"/>
          <p:nvPr/>
        </p:nvSpPr>
        <p:spPr>
          <a:xfrm>
            <a:off x="450108" y="2914576"/>
            <a:ext cx="3855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35E144E-7213-86E6-961A-E486599906DF}"/>
              </a:ext>
            </a:extLst>
          </p:cNvPr>
          <p:cNvSpPr txBox="1"/>
          <p:nvPr/>
        </p:nvSpPr>
        <p:spPr>
          <a:xfrm>
            <a:off x="450108" y="3390064"/>
            <a:ext cx="3461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D3F5527-A076-64C0-96A1-EB4986A3A91A}"/>
              </a:ext>
            </a:extLst>
          </p:cNvPr>
          <p:cNvSpPr txBox="1"/>
          <p:nvPr/>
        </p:nvSpPr>
        <p:spPr>
          <a:xfrm>
            <a:off x="450108" y="3865552"/>
            <a:ext cx="167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A1F658C-CCF6-1315-BC3D-8D2EB3DC3AB7}"/>
              </a:ext>
            </a:extLst>
          </p:cNvPr>
          <p:cNvSpPr txBox="1"/>
          <p:nvPr/>
        </p:nvSpPr>
        <p:spPr>
          <a:xfrm>
            <a:off x="450108" y="4341040"/>
            <a:ext cx="3724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995CC8F-DD00-BC2B-E4E4-A41577EFB0F0}"/>
              </a:ext>
            </a:extLst>
          </p:cNvPr>
          <p:cNvSpPr txBox="1"/>
          <p:nvPr/>
        </p:nvSpPr>
        <p:spPr>
          <a:xfrm>
            <a:off x="450108" y="4816528"/>
            <a:ext cx="194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8FBDCCB-42E2-6E4C-76AC-8A2EC08ECCBD}"/>
              </a:ext>
            </a:extLst>
          </p:cNvPr>
          <p:cNvSpPr txBox="1"/>
          <p:nvPr/>
        </p:nvSpPr>
        <p:spPr>
          <a:xfrm>
            <a:off x="450108" y="5292016"/>
            <a:ext cx="4117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2493"/>
          <p:cNvSpPr txBox="1"/>
          <p:nvPr/>
        </p:nvSpPr>
        <p:spPr>
          <a:xfrm>
            <a:off x="540000" y="1052736"/>
            <a:ext cx="559127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是平行四边形；</a:t>
            </a:r>
          </a:p>
        </p:txBody>
      </p:sp>
      <p:pic>
        <p:nvPicPr>
          <p:cNvPr id="13" name="yt_image_12491" title="H_120.51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r="45486"/>
          <a:stretch/>
        </p:blipFill>
        <p:spPr bwMode="auto">
          <a:xfrm>
            <a:off x="9408368" y="1477711"/>
            <a:ext cx="1656184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96" name="yt_shape_12496"/>
              <p:cNvSpPr txBox="1"/>
              <p:nvPr/>
            </p:nvSpPr>
            <p:spPr>
              <a:xfrm>
                <a:off x="540000" y="1685945"/>
                <a:ext cx="6823984" cy="50554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，由折叠可得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为等边三角形，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OG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496" name="yt_shape_124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85945"/>
                <a:ext cx="6823984" cy="5055423"/>
              </a:xfrm>
              <a:prstGeom prst="rect">
                <a:avLst/>
              </a:prstGeom>
              <a:blipFill>
                <a:blip r:embed="rId2"/>
                <a:stretch>
                  <a:fillRect l="-2770" t="-1086" r="-1519" b="-27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3FBA2A1-2282-2B74-0EED-2227661BF714}"/>
              </a:ext>
            </a:extLst>
          </p:cNvPr>
          <p:cNvSpPr txBox="1"/>
          <p:nvPr/>
        </p:nvSpPr>
        <p:spPr>
          <a:xfrm>
            <a:off x="449989" y="1639139"/>
            <a:ext cx="6938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，由折叠可得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CDAFF51-86BE-6BBC-4FE1-4B0CFA225951}"/>
              </a:ext>
            </a:extLst>
          </p:cNvPr>
          <p:cNvSpPr txBox="1"/>
          <p:nvPr/>
        </p:nvSpPr>
        <p:spPr>
          <a:xfrm>
            <a:off x="449989" y="2114627"/>
            <a:ext cx="6471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7DE5242-81E2-E828-A9FF-4AD35682C068}"/>
              </a:ext>
            </a:extLst>
          </p:cNvPr>
          <p:cNvSpPr txBox="1"/>
          <p:nvPr/>
        </p:nvSpPr>
        <p:spPr>
          <a:xfrm>
            <a:off x="449989" y="2590115"/>
            <a:ext cx="3567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465C93D-3169-9521-3AAD-63C6102F24C8}"/>
                  </a:ext>
                </a:extLst>
              </p:cNvPr>
              <p:cNvSpPr txBox="1"/>
              <p:nvPr/>
            </p:nvSpPr>
            <p:spPr>
              <a:xfrm>
                <a:off x="449989" y="3065603"/>
                <a:ext cx="22993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465C93D-3169-9521-3AAD-63C6102F24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65603"/>
                <a:ext cx="2299399" cy="765061"/>
              </a:xfrm>
              <a:prstGeom prst="rect">
                <a:avLst/>
              </a:prstGeom>
              <a:blipFill>
                <a:blip r:embed="rId3"/>
                <a:stretch>
                  <a:fillRect l="-4244" r="-3714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0846709F-767A-9301-5848-F3DE5EE7C4BE}"/>
              </a:ext>
            </a:extLst>
          </p:cNvPr>
          <p:cNvSpPr txBox="1"/>
          <p:nvPr/>
        </p:nvSpPr>
        <p:spPr>
          <a:xfrm>
            <a:off x="449989" y="3737052"/>
            <a:ext cx="2331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C539F02-65D5-3633-7AAE-0EAFCBE1BE42}"/>
              </a:ext>
            </a:extLst>
          </p:cNvPr>
          <p:cNvSpPr txBox="1"/>
          <p:nvPr/>
        </p:nvSpPr>
        <p:spPr>
          <a:xfrm>
            <a:off x="449989" y="4212540"/>
            <a:ext cx="4842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32696CE-093B-691D-2AE8-27F151771536}"/>
                  </a:ext>
                </a:extLst>
              </p:cNvPr>
              <p:cNvSpPr txBox="1"/>
              <p:nvPr/>
            </p:nvSpPr>
            <p:spPr>
              <a:xfrm>
                <a:off x="449989" y="4688028"/>
                <a:ext cx="4049332" cy="6310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32696CE-093B-691D-2AE8-27F1517715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88028"/>
                <a:ext cx="4049332" cy="631076"/>
              </a:xfrm>
              <a:prstGeom prst="rect">
                <a:avLst/>
              </a:prstGeom>
              <a:blipFill>
                <a:blip r:embed="rId4"/>
                <a:stretch>
                  <a:fillRect l="-2410" r="-2108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4557FFFA-3215-5D44-1F41-20DE3895AF89}"/>
              </a:ext>
            </a:extLst>
          </p:cNvPr>
          <p:cNvSpPr txBox="1"/>
          <p:nvPr/>
        </p:nvSpPr>
        <p:spPr>
          <a:xfrm>
            <a:off x="449989" y="5225492"/>
            <a:ext cx="4891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OG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03E58F5-4D23-A13F-68F2-2CB9BF389D96}"/>
                  </a:ext>
                </a:extLst>
              </p:cNvPr>
              <p:cNvSpPr txBox="1"/>
              <p:nvPr/>
            </p:nvSpPr>
            <p:spPr>
              <a:xfrm>
                <a:off x="449989" y="5700980"/>
                <a:ext cx="569360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03E58F5-4D23-A13F-68F2-2CB9BF389D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700980"/>
                <a:ext cx="5693601" cy="613931"/>
              </a:xfrm>
              <a:prstGeom prst="rect">
                <a:avLst/>
              </a:prstGeom>
              <a:blipFill>
                <a:blip r:embed="rId5"/>
                <a:stretch>
                  <a:fillRect l="-1713" r="-1713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FE0524AA-B9D2-78BB-47E9-2E2EE5AA5D82}"/>
              </a:ext>
            </a:extLst>
          </p:cNvPr>
          <p:cNvSpPr txBox="1"/>
          <p:nvPr/>
        </p:nvSpPr>
        <p:spPr>
          <a:xfrm>
            <a:off x="449989" y="6221299"/>
            <a:ext cx="14596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yt_shape_12494">
            <a:extLst>
              <a:ext uri="{FF2B5EF4-FFF2-40B4-BE49-F238E27FC236}">
                <a16:creationId xmlns:a16="http://schemas.microsoft.com/office/drawing/2014/main" id="{CFC5BD1C-6B00-97AD-A9E1-089992316383}"/>
              </a:ext>
            </a:extLst>
          </p:cNvPr>
          <p:cNvSpPr txBox="1"/>
          <p:nvPr/>
        </p:nvSpPr>
        <p:spPr>
          <a:xfrm>
            <a:off x="540119" y="8200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，将图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中的四边形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折叠，使点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重合，折痕为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  <p:pic>
        <p:nvPicPr>
          <p:cNvPr id="14" name="yt_image_12491" title="H_120.51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56240" y="1535126"/>
            <a:ext cx="3038094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8" name="yt_shape_12498"/>
          <p:cNvSpPr txBox="1"/>
          <p:nvPr/>
        </p:nvSpPr>
        <p:spPr>
          <a:xfrm>
            <a:off x="540000" y="1392083"/>
            <a:ext cx="5491888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利用性质与判定解决动点问题</a:t>
            </a:r>
          </a:p>
        </p:txBody>
      </p:sp>
      <p:sp>
        <p:nvSpPr>
          <p:cNvPr id="12499" name="yt_shape_12499"/>
          <p:cNvSpPr txBox="1"/>
          <p:nvPr/>
        </p:nvSpPr>
        <p:spPr>
          <a:xfrm>
            <a:off x="540119" y="1896393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出发，沿线段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的方向以每秒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个单位长度的速度运动，动点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出发，在线段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上以每秒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个单位长度的速度向点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运动，点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同时出发，当点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运动到点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随之停止运动，设运动的时间为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500" name="yt_image_12500" title="H_108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3022" y="3968455"/>
            <a:ext cx="1925955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822158407" title="H_28.770866">
            <a:extLst>
              <a:ext uri="{FF2B5EF4-FFF2-40B4-BE49-F238E27FC236}">
                <a16:creationId xmlns:a16="http://schemas.microsoft.com/office/drawing/2014/main" id="{0D933972-0ED0-15E9-7E69-4234AF209D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33956"/>
            <a:ext cx="1171767" cy="365390"/>
          </a:xfrm>
          <a:prstGeom prst="rect">
            <a:avLst/>
          </a:prstGeom>
        </p:spPr>
      </p:pic>
      <p:sp>
        <p:nvSpPr>
          <p:cNvPr id="6" name="yt_shape_12503"/>
          <p:cNvSpPr txBox="1"/>
          <p:nvPr/>
        </p:nvSpPr>
        <p:spPr>
          <a:xfrm>
            <a:off x="540000" y="5877272"/>
            <a:ext cx="69169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为平行四边形时，求运动时间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7" name="yt_shape_12502"/>
          <p:cNvSpPr txBox="1"/>
          <p:nvPr/>
        </p:nvSpPr>
        <p:spPr>
          <a:xfrm>
            <a:off x="540000" y="5421840"/>
            <a:ext cx="470160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2304</Words>
  <Application>Microsoft Office PowerPoint</Application>
  <PresentationFormat>宽屏</PresentationFormat>
  <Paragraphs>149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Finished</vt:lpstr>
      <vt:lpstr>白正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46</cp:revision>
  <dcterms:created xsi:type="dcterms:W3CDTF">2023-05-05T05:33:04Z</dcterms:created>
  <dcterms:modified xsi:type="dcterms:W3CDTF">2023-11-02T11:40:21Z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