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1" r:id="rId5"/>
    <p:sldId id="374" r:id="rId6"/>
    <p:sldId id="376" r:id="rId7"/>
    <p:sldId id="378" r:id="rId8"/>
    <p:sldId id="380" r:id="rId9"/>
    <p:sldId id="381" r:id="rId10"/>
    <p:sldId id="393" r:id="rId11"/>
    <p:sldId id="382" r:id="rId12"/>
    <p:sldId id="383" r:id="rId13"/>
    <p:sldId id="385" r:id="rId14"/>
    <p:sldId id="386" r:id="rId15"/>
    <p:sldId id="387" r:id="rId16"/>
    <p:sldId id="394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5" d="100"/>
          <a:sy n="65" d="100"/>
        </p:scale>
        <p:origin x="78" y="9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784216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25658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58" name="yt_image_1205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1" name="yt_shape_12061"/>
          <p:cNvSpPr txBox="1"/>
          <p:nvPr/>
        </p:nvSpPr>
        <p:spPr>
          <a:xfrm>
            <a:off x="540119" y="3263402"/>
            <a:ext cx="1182057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互相平分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从对称性上看，平行四边形是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对称图形，它的对称中心是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对角线的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交点</a:t>
            </a:r>
            <a:r>
              <a:rPr lang="zh-CN" altLang="zh-CN" sz="100" b="0" i="0" spc="-100" dirty="0" smtClean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876CC7-63F8-C48A-D780-BDCEED8F3990}"/>
              </a:ext>
            </a:extLst>
          </p:cNvPr>
          <p:cNvSpPr txBox="1"/>
          <p:nvPr/>
        </p:nvSpPr>
        <p:spPr>
          <a:xfrm>
            <a:off x="3726708" y="321659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E28220-E8EC-2994-EDF6-08A6C732F26D}"/>
              </a:ext>
            </a:extLst>
          </p:cNvPr>
          <p:cNvSpPr txBox="1"/>
          <p:nvPr/>
        </p:nvSpPr>
        <p:spPr>
          <a:xfrm>
            <a:off x="4945908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845BEF-BD97-CA64-9898-7F14528E948F}"/>
              </a:ext>
            </a:extLst>
          </p:cNvPr>
          <p:cNvSpPr txBox="1"/>
          <p:nvPr/>
        </p:nvSpPr>
        <p:spPr>
          <a:xfrm>
            <a:off x="9552384" y="369208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对角线的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点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5" name="yt_shape_12125"/>
              <p:cNvSpPr txBox="1"/>
              <p:nvPr/>
            </p:nvSpPr>
            <p:spPr>
              <a:xfrm>
                <a:off x="540000" y="1514258"/>
                <a:ext cx="593431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A.S.A.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125" name="yt_shape_12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4258"/>
                <a:ext cx="5934317" cy="3881897"/>
              </a:xfrm>
              <a:prstGeom prst="rect">
                <a:avLst/>
              </a:prstGeom>
              <a:blipFill>
                <a:blip r:embed="rId2"/>
                <a:stretch>
                  <a:fillRect l="-3186" t="-1256" r="-1953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9C9BE0-E88C-6CCD-A340-B4C0BEA44FBD}"/>
              </a:ext>
            </a:extLst>
          </p:cNvPr>
          <p:cNvSpPr txBox="1"/>
          <p:nvPr/>
        </p:nvSpPr>
        <p:spPr>
          <a:xfrm>
            <a:off x="449989" y="1467452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1DFFC4-CE9B-952F-A916-E8EA276200FB}"/>
              </a:ext>
            </a:extLst>
          </p:cNvPr>
          <p:cNvSpPr txBox="1"/>
          <p:nvPr/>
        </p:nvSpPr>
        <p:spPr>
          <a:xfrm>
            <a:off x="449989" y="1942940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F6841B-FDF2-E8A3-BA95-75D9EEDD1DBA}"/>
              </a:ext>
            </a:extLst>
          </p:cNvPr>
          <p:cNvSpPr txBox="1"/>
          <p:nvPr/>
        </p:nvSpPr>
        <p:spPr>
          <a:xfrm>
            <a:off x="449989" y="241842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C7606C-26C9-9C39-2AB4-1871625161C2}"/>
                  </a:ext>
                </a:extLst>
              </p:cNvPr>
              <p:cNvSpPr txBox="1"/>
              <p:nvPr/>
            </p:nvSpPr>
            <p:spPr>
              <a:xfrm>
                <a:off x="449989" y="2893916"/>
                <a:ext cx="55858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C7606C-26C9-9C39-2AB4-187162516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3916"/>
                <a:ext cx="5585841" cy="1611643"/>
              </a:xfrm>
              <a:prstGeom prst="rect">
                <a:avLst/>
              </a:prstGeom>
              <a:blipFill>
                <a:blip r:embed="rId3"/>
                <a:stretch>
                  <a:fillRect l="-1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98A233D-42DC-458A-6388-1E5A94C89027}"/>
              </a:ext>
            </a:extLst>
          </p:cNvPr>
          <p:cNvSpPr txBox="1"/>
          <p:nvPr/>
        </p:nvSpPr>
        <p:spPr>
          <a:xfrm>
            <a:off x="449989" y="441194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2160D5-CF2D-CF44-2078-FFBE8BE20B1A}"/>
              </a:ext>
            </a:extLst>
          </p:cNvPr>
          <p:cNvSpPr txBox="1"/>
          <p:nvPr/>
        </p:nvSpPr>
        <p:spPr>
          <a:xfrm>
            <a:off x="449989" y="4887435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119"/>
          <p:cNvSpPr txBox="1"/>
          <p:nvPr/>
        </p:nvSpPr>
        <p:spPr>
          <a:xfrm>
            <a:off x="540000" y="980728"/>
            <a:ext cx="8636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依据你的作图，求证：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0" name="yt_image_12122" title="H_85.0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1327697"/>
            <a:ext cx="217855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7" name="yt_shape_12127"/>
          <p:cNvSpPr txBox="1"/>
          <p:nvPr/>
        </p:nvSpPr>
        <p:spPr>
          <a:xfrm>
            <a:off x="540119" y="167022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这三个条件中任选一个补充在下面横线上，并完成证明过程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已知：如图，四边形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填写序号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2130" name="yt_image_12130" title="H_104.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4220757"/>
            <a:ext cx="298665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61136B-FE6C-A1F5-628D-A6677D6CAA04}"/>
              </a:ext>
            </a:extLst>
          </p:cNvPr>
          <p:cNvSpPr txBox="1"/>
          <p:nvPr/>
        </p:nvSpPr>
        <p:spPr>
          <a:xfrm>
            <a:off x="1788371" y="299695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2132"/>
          <p:cNvSpPr txBox="1"/>
          <p:nvPr/>
        </p:nvSpPr>
        <p:spPr>
          <a:xfrm>
            <a:off x="540000" y="4081106"/>
            <a:ext cx="5164875" cy="23325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4948C4-8E9A-34CF-0763-E545588D8CC1}"/>
              </a:ext>
            </a:extLst>
          </p:cNvPr>
          <p:cNvSpPr txBox="1"/>
          <p:nvPr/>
        </p:nvSpPr>
        <p:spPr>
          <a:xfrm>
            <a:off x="449989" y="4034300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43F76E-2C8E-1E28-C293-285BADD574E6}"/>
              </a:ext>
            </a:extLst>
          </p:cNvPr>
          <p:cNvSpPr txBox="1"/>
          <p:nvPr/>
        </p:nvSpPr>
        <p:spPr>
          <a:xfrm>
            <a:off x="449989" y="4509788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4E2C84-FF2B-D6E9-11B8-1E31F9408217}"/>
              </a:ext>
            </a:extLst>
          </p:cNvPr>
          <p:cNvSpPr txBox="1"/>
          <p:nvPr/>
        </p:nvSpPr>
        <p:spPr>
          <a:xfrm>
            <a:off x="449989" y="4985276"/>
            <a:ext cx="433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A847EC-98FB-FB6E-89EE-8D8C0AA595A0}"/>
              </a:ext>
            </a:extLst>
          </p:cNvPr>
          <p:cNvSpPr txBox="1"/>
          <p:nvPr/>
        </p:nvSpPr>
        <p:spPr>
          <a:xfrm>
            <a:off x="449989" y="5460764"/>
            <a:ext cx="436575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418D29-948C-54C6-5C89-C8683795B481}"/>
              </a:ext>
            </a:extLst>
          </p:cNvPr>
          <p:cNvSpPr txBox="1"/>
          <p:nvPr/>
        </p:nvSpPr>
        <p:spPr>
          <a:xfrm>
            <a:off x="449989" y="5936252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" name="yt_shape_12134"/>
          <p:cNvSpPr txBox="1"/>
          <p:nvPr/>
        </p:nvSpPr>
        <p:spPr>
          <a:xfrm>
            <a:off x="3370431" y="1588472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2133" name="yt_image_121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637871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6" name="yt_shape_12136"/>
          <p:cNvSpPr txBox="1"/>
          <p:nvPr/>
        </p:nvSpPr>
        <p:spPr>
          <a:xfrm>
            <a:off x="3787676" y="2066897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利用平行四边形的性质求点的坐标</a:t>
            </a:r>
          </a:p>
        </p:txBody>
      </p:sp>
      <p:sp>
        <p:nvSpPr>
          <p:cNvPr id="12137" name="yt_shape_12137"/>
          <p:cNvSpPr txBox="1"/>
          <p:nvPr/>
        </p:nvSpPr>
        <p:spPr>
          <a:xfrm>
            <a:off x="540119" y="25530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是平行四边形，其中点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轴正半轴上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41" name="yt_shape_12141"/>
          <p:cNvSpPr txBox="1"/>
          <p:nvPr/>
        </p:nvSpPr>
        <p:spPr>
          <a:xfrm>
            <a:off x="540000" y="53068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8" name="yt_shape_12138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7853" y="3664860"/>
            <a:ext cx="2336292" cy="1591578"/>
            <a:chOff x="0" y="0"/>
            <a:chExt cx="2336292" cy="1591578"/>
          </a:xfrm>
        </p:grpSpPr>
        <p:pic>
          <p:nvPicPr>
            <p:cNvPr id="2" name="yt_image_1213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36292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0" name="yt_shape_12140"/>
            <p:cNvSpPr txBox="1"/>
            <p:nvPr/>
          </p:nvSpPr>
          <p:spPr>
            <a:xfrm>
              <a:off x="558682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3341FF-8327-0C7C-C6D5-A85CDF3C852D}"/>
              </a:ext>
            </a:extLst>
          </p:cNvPr>
          <p:cNvSpPr txBox="1"/>
          <p:nvPr/>
        </p:nvSpPr>
        <p:spPr>
          <a:xfrm>
            <a:off x="5268171" y="298174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2" name="yt_shape_12142"/>
          <p:cNvSpPr txBox="1"/>
          <p:nvPr/>
        </p:nvSpPr>
        <p:spPr>
          <a:xfrm>
            <a:off x="540119" y="19589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直接应用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如图，将平行四边形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放置在平面直角坐标系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为坐标原点，若点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44" name="yt_image_12144" title="H_96.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0471" y="3550098"/>
            <a:ext cx="159105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6" name="yt_shape_12146"/>
          <p:cNvSpPr txBox="1"/>
          <p:nvPr/>
        </p:nvSpPr>
        <p:spPr>
          <a:xfrm>
            <a:off x="5095725" y="4823626"/>
            <a:ext cx="2000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C4D05D-069B-1247-4A14-6D556EBF8D02}"/>
              </a:ext>
            </a:extLst>
          </p:cNvPr>
          <p:cNvSpPr txBox="1"/>
          <p:nvPr/>
        </p:nvSpPr>
        <p:spPr>
          <a:xfrm>
            <a:off x="9306771" y="286316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119" y="2089358"/>
            <a:ext cx="1021754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变式应用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为平行四边形，则点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49" name="yt_image_12149" title="H_113.5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7579" y="3200328"/>
            <a:ext cx="215684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1" name="yt_shape_12151"/>
          <p:cNvSpPr txBox="1"/>
          <p:nvPr/>
        </p:nvSpPr>
        <p:spPr>
          <a:xfrm>
            <a:off x="4983043" y="4693264"/>
            <a:ext cx="2000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E25810-06CD-51AA-21AB-D85A612B4296}"/>
              </a:ext>
            </a:extLst>
          </p:cNvPr>
          <p:cNvSpPr txBox="1"/>
          <p:nvPr/>
        </p:nvSpPr>
        <p:spPr>
          <a:xfrm>
            <a:off x="8359032" y="251804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2" name="yt_shape_12152"/>
          <p:cNvSpPr txBox="1"/>
          <p:nvPr/>
        </p:nvSpPr>
        <p:spPr>
          <a:xfrm>
            <a:off x="540119" y="11708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拓展应用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的对角线交于坐标原点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54" name="yt_image_12154" title="H_107.5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420888"/>
            <a:ext cx="1786509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6" name="yt_shape_12156"/>
          <p:cNvSpPr txBox="1"/>
          <p:nvPr/>
        </p:nvSpPr>
        <p:spPr>
          <a:xfrm>
            <a:off x="540119" y="2636912"/>
            <a:ext cx="547265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请直接写出点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写出从线段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的变换过程；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直接写出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2156"/>
          <p:cNvSpPr txBox="1"/>
          <p:nvPr/>
        </p:nvSpPr>
        <p:spPr>
          <a:xfrm>
            <a:off x="9445364" y="3848748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题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图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6" name="yt_shape_12160"/>
          <p:cNvSpPr txBox="1"/>
          <p:nvPr/>
        </p:nvSpPr>
        <p:spPr>
          <a:xfrm>
            <a:off x="540000" y="4025690"/>
            <a:ext cx="45060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yt_shape_12161"/>
          <p:cNvSpPr txBox="1"/>
          <p:nvPr/>
        </p:nvSpPr>
        <p:spPr>
          <a:xfrm>
            <a:off x="540000" y="4504993"/>
            <a:ext cx="10204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到线段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的变换过程是：绕点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8" name="yt_shape_12162"/>
          <p:cNvSpPr txBox="1"/>
          <p:nvPr/>
        </p:nvSpPr>
        <p:spPr>
          <a:xfrm>
            <a:off x="540000" y="4984296"/>
            <a:ext cx="2943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7F3740-6799-13AB-7557-656CD8C49006}"/>
              </a:ext>
            </a:extLst>
          </p:cNvPr>
          <p:cNvSpPr txBox="1"/>
          <p:nvPr/>
        </p:nvSpPr>
        <p:spPr>
          <a:xfrm>
            <a:off x="449989" y="3978884"/>
            <a:ext cx="4642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241A12-342D-441D-8D19-0EFFC14DE083}"/>
              </a:ext>
            </a:extLst>
          </p:cNvPr>
          <p:cNvSpPr txBox="1"/>
          <p:nvPr/>
        </p:nvSpPr>
        <p:spPr>
          <a:xfrm>
            <a:off x="449989" y="4458187"/>
            <a:ext cx="10286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到线段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的变换过程是：绕点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A069D3-D3B3-B675-73DC-A7D1EF659CDD}"/>
              </a:ext>
            </a:extLst>
          </p:cNvPr>
          <p:cNvSpPr txBox="1"/>
          <p:nvPr/>
        </p:nvSpPr>
        <p:spPr>
          <a:xfrm>
            <a:off x="449989" y="4937490"/>
            <a:ext cx="2996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002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4" name="yt_shape_12064"/>
          <p:cNvSpPr txBox="1"/>
          <p:nvPr/>
        </p:nvSpPr>
        <p:spPr>
          <a:xfrm>
            <a:off x="540000" y="174643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63" name="yt_image_12063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643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6" name="yt_shape_12066"/>
          <p:cNvSpPr txBox="1"/>
          <p:nvPr/>
        </p:nvSpPr>
        <p:spPr>
          <a:xfrm>
            <a:off x="540000" y="2449732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平行四边形对角线的性质</a:t>
            </a:r>
          </a:p>
        </p:txBody>
      </p:sp>
      <p:sp>
        <p:nvSpPr>
          <p:cNvPr id="12067" name="yt_shape_12067"/>
          <p:cNvSpPr txBox="1"/>
          <p:nvPr/>
        </p:nvSpPr>
        <p:spPr>
          <a:xfrm>
            <a:off x="540119" y="29540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遵义市中考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，则下列结论一定正确的是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1" name="yt_table_1207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7396"/>
              </p:ext>
            </p:extLst>
          </p:nvPr>
        </p:nvGraphicFramePr>
        <p:xfrm>
          <a:off x="540000" y="3913477"/>
          <a:ext cx="6050280" cy="950976"/>
        </p:xfrm>
        <a:graphic>
          <a:graphicData uri="http://schemas.openxmlformats.org/drawingml/2006/table">
            <a:tbl>
              <a:tblPr/>
              <a:tblGrid>
                <a:gridCol w="2983230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306705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grpSp>
        <p:nvGrpSpPr>
          <p:cNvPr id="12068" name="yt_shape_12068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3414" y="3913477"/>
            <a:ext cx="2266569" cy="1558431"/>
            <a:chOff x="0" y="0"/>
            <a:chExt cx="2266569" cy="1558431"/>
          </a:xfrm>
        </p:grpSpPr>
        <p:pic>
          <p:nvPicPr>
            <p:cNvPr id="2" name="yt_image_1206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6656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0" name="yt_shape_12070"/>
            <p:cNvSpPr txBox="1"/>
            <p:nvPr/>
          </p:nvSpPr>
          <p:spPr>
            <a:xfrm>
              <a:off x="60000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23298">
            <a:extLst>
              <a:ext uri="{FF2B5EF4-FFF2-40B4-BE49-F238E27FC236}">
                <a16:creationId xmlns:a16="http://schemas.microsoft.com/office/drawing/2014/main" id="{B32A350B-2C80-677E-766C-7D101F1FA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9140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D77F83E-2C6F-9BA3-00FB-58713A2251A5}"/>
              </a:ext>
            </a:extLst>
          </p:cNvPr>
          <p:cNvSpPr txBox="1"/>
          <p:nvPr/>
        </p:nvSpPr>
        <p:spPr>
          <a:xfrm>
            <a:off x="1974108" y="33827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" name="yt_shape_12073"/>
          <p:cNvSpPr txBox="1"/>
          <p:nvPr/>
        </p:nvSpPr>
        <p:spPr>
          <a:xfrm>
            <a:off x="540000" y="1308435"/>
            <a:ext cx="8976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中，全等三角形共有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7" name="yt_table_1207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9002"/>
              </p:ext>
            </p:extLst>
          </p:nvPr>
        </p:nvGraphicFramePr>
        <p:xfrm>
          <a:off x="540000" y="1787738"/>
          <a:ext cx="4616768" cy="950976"/>
        </p:xfrm>
        <a:graphic>
          <a:graphicData uri="http://schemas.openxmlformats.org/drawingml/2006/table">
            <a:tbl>
              <a:tblPr/>
              <a:tblGrid>
                <a:gridCol w="328644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grpSp>
        <p:nvGrpSpPr>
          <p:cNvPr id="12074" name="yt_shape_12074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9989" y="1787738"/>
            <a:ext cx="2310003" cy="1624725"/>
            <a:chOff x="0" y="0"/>
            <a:chExt cx="2310003" cy="1624725"/>
          </a:xfrm>
        </p:grpSpPr>
        <p:pic>
          <p:nvPicPr>
            <p:cNvPr id="3" name="yt_image_1207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0003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6" name="yt_shape_12076"/>
            <p:cNvSpPr txBox="1"/>
            <p:nvPr/>
          </p:nvSpPr>
          <p:spPr>
            <a:xfrm>
              <a:off x="621720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79" name="yt_shape_12079"/>
          <p:cNvSpPr txBox="1"/>
          <p:nvPr/>
        </p:nvSpPr>
        <p:spPr>
          <a:xfrm>
            <a:off x="540119" y="3462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3" name="yt_table_120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160875"/>
              </p:ext>
            </p:extLst>
          </p:nvPr>
        </p:nvGraphicFramePr>
        <p:xfrm>
          <a:off x="540000" y="4422327"/>
          <a:ext cx="5505768" cy="950976"/>
        </p:xfrm>
        <a:graphic>
          <a:graphicData uri="http://schemas.openxmlformats.org/drawingml/2006/table">
            <a:tbl>
              <a:tblPr/>
              <a:tblGrid>
                <a:gridCol w="328644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grpSp>
        <p:nvGrpSpPr>
          <p:cNvPr id="12080" name="yt_shape_12080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7908" y="4422327"/>
            <a:ext cx="1461897" cy="1487565"/>
            <a:chOff x="0" y="0"/>
            <a:chExt cx="1461897" cy="1487565"/>
          </a:xfrm>
        </p:grpSpPr>
        <p:pic>
          <p:nvPicPr>
            <p:cNvPr id="2" name="yt_image_1208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1897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2" name="yt_shape_12082"/>
            <p:cNvSpPr txBox="1"/>
            <p:nvPr/>
          </p:nvSpPr>
          <p:spPr>
            <a:xfrm>
              <a:off x="197667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F1E0435-12C6-D8F9-A828-4CBC476175CE}"/>
              </a:ext>
            </a:extLst>
          </p:cNvPr>
          <p:cNvSpPr txBox="1"/>
          <p:nvPr/>
        </p:nvSpPr>
        <p:spPr>
          <a:xfrm>
            <a:off x="8527189" y="12616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433992-8D86-305B-639B-E248CC5CF873}"/>
              </a:ext>
            </a:extLst>
          </p:cNvPr>
          <p:cNvSpPr txBox="1"/>
          <p:nvPr/>
        </p:nvSpPr>
        <p:spPr>
          <a:xfrm>
            <a:off x="1669308" y="38915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" name="yt_shape_12085"/>
          <p:cNvSpPr txBox="1"/>
          <p:nvPr/>
        </p:nvSpPr>
        <p:spPr>
          <a:xfrm>
            <a:off x="540119" y="10621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河南师大附中月考卷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89" name="yt_shape_12089"/>
          <p:cNvSpPr txBox="1"/>
          <p:nvPr/>
        </p:nvSpPr>
        <p:spPr>
          <a:xfrm>
            <a:off x="540000" y="39142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6" name="yt_shape_12086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5310" y="2173993"/>
            <a:ext cx="1881378" cy="1689876"/>
            <a:chOff x="0" y="0"/>
            <a:chExt cx="1881378" cy="1689876"/>
          </a:xfrm>
        </p:grpSpPr>
        <p:pic>
          <p:nvPicPr>
            <p:cNvPr id="2" name="yt_image_1208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137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8" name="yt_shape_12088"/>
            <p:cNvSpPr txBox="1"/>
            <p:nvPr/>
          </p:nvSpPr>
          <p:spPr>
            <a:xfrm>
              <a:off x="407408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90" name="yt_shape_12090"/>
          <p:cNvSpPr txBox="1"/>
          <p:nvPr/>
        </p:nvSpPr>
        <p:spPr>
          <a:xfrm>
            <a:off x="540119" y="42877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的两条对角线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F29B53-6778-AEDE-C83E-A7E276168630}"/>
              </a:ext>
            </a:extLst>
          </p:cNvPr>
          <p:cNvSpPr txBox="1"/>
          <p:nvPr/>
        </p:nvSpPr>
        <p:spPr>
          <a:xfrm>
            <a:off x="6107958" y="14908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D05CD9-F3A9-1D8C-98EA-133973D8B9E9}"/>
              </a:ext>
            </a:extLst>
          </p:cNvPr>
          <p:cNvSpPr txBox="1"/>
          <p:nvPr/>
        </p:nvSpPr>
        <p:spPr>
          <a:xfrm>
            <a:off x="3117108" y="47164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92" name="yt_image_12092" title="H_94.14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719" y="1556792"/>
            <a:ext cx="2194560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94" name="yt_shape_12094"/>
              <p:cNvSpPr txBox="1"/>
              <p:nvPr/>
            </p:nvSpPr>
            <p:spPr>
              <a:xfrm>
                <a:off x="540000" y="2850208"/>
                <a:ext cx="5766322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094" name="yt_shape_12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0208"/>
                <a:ext cx="5766322" cy="3881897"/>
              </a:xfrm>
              <a:prstGeom prst="rect">
                <a:avLst/>
              </a:prstGeom>
              <a:blipFill>
                <a:blip r:embed="rId3"/>
                <a:stretch>
                  <a:fillRect l="-3277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152523-3F0B-F5D2-5BBC-A494E8F88452}"/>
              </a:ext>
            </a:extLst>
          </p:cNvPr>
          <p:cNvSpPr txBox="1"/>
          <p:nvPr/>
        </p:nvSpPr>
        <p:spPr>
          <a:xfrm>
            <a:off x="449989" y="2803402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7394D1-058E-569E-BC89-A39F7A4A7557}"/>
              </a:ext>
            </a:extLst>
          </p:cNvPr>
          <p:cNvSpPr txBox="1"/>
          <p:nvPr/>
        </p:nvSpPr>
        <p:spPr>
          <a:xfrm>
            <a:off x="449989" y="3278890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2E61ED-2CE4-4F34-0E1B-7DC9FBE01DC2}"/>
              </a:ext>
            </a:extLst>
          </p:cNvPr>
          <p:cNvSpPr txBox="1"/>
          <p:nvPr/>
        </p:nvSpPr>
        <p:spPr>
          <a:xfrm>
            <a:off x="449989" y="3754378"/>
            <a:ext cx="2924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8B70D8-2B49-D007-4421-E18716E6830E}"/>
                  </a:ext>
                </a:extLst>
              </p:cNvPr>
              <p:cNvSpPr txBox="1"/>
              <p:nvPr/>
            </p:nvSpPr>
            <p:spPr>
              <a:xfrm>
                <a:off x="449989" y="4229866"/>
                <a:ext cx="5890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8B70D8-2B49-D007-4421-E18716E68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9866"/>
                <a:ext cx="5890641" cy="1611643"/>
              </a:xfrm>
              <a:prstGeom prst="rect">
                <a:avLst/>
              </a:prstGeom>
              <a:blipFill>
                <a:blip r:embed="rId4"/>
                <a:stretch>
                  <a:fillRect l="-1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B55CE1-B64F-AFE2-C9FA-27C5A416EE61}"/>
              </a:ext>
            </a:extLst>
          </p:cNvPr>
          <p:cNvSpPr txBox="1"/>
          <p:nvPr/>
        </p:nvSpPr>
        <p:spPr>
          <a:xfrm>
            <a:off x="449989" y="5747897"/>
            <a:ext cx="2924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EFFE15-225F-B562-CF55-128578C449F5}"/>
              </a:ext>
            </a:extLst>
          </p:cNvPr>
          <p:cNvSpPr txBox="1"/>
          <p:nvPr/>
        </p:nvSpPr>
        <p:spPr>
          <a:xfrm>
            <a:off x="449989" y="6223385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091"/>
          <p:cNvSpPr txBox="1"/>
          <p:nvPr/>
        </p:nvSpPr>
        <p:spPr>
          <a:xfrm>
            <a:off x="540119" y="864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6" name="yt_shape_12096"/>
          <p:cNvSpPr txBox="1"/>
          <p:nvPr/>
        </p:nvSpPr>
        <p:spPr>
          <a:xfrm>
            <a:off x="540000" y="226276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考虑不全面而致错</a:t>
            </a:r>
          </a:p>
        </p:txBody>
      </p:sp>
      <p:sp>
        <p:nvSpPr>
          <p:cNvPr id="12097" name="yt_shape_12097"/>
          <p:cNvSpPr txBox="1"/>
          <p:nvPr/>
        </p:nvSpPr>
        <p:spPr>
          <a:xfrm>
            <a:off x="540119" y="27670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，则图中全等三角形共有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9" name="yt_table_120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651187"/>
              </p:ext>
            </p:extLst>
          </p:nvPr>
        </p:nvGraphicFramePr>
        <p:xfrm>
          <a:off x="540000" y="372650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12098" name="yt_image_12098_skip" title="H_96.7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3405" y="3726509"/>
            <a:ext cx="218655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23376" title="H_28.801733">
            <a:extLst>
              <a:ext uri="{FF2B5EF4-FFF2-40B4-BE49-F238E27FC236}">
                <a16:creationId xmlns:a16="http://schemas.microsoft.com/office/drawing/2014/main" id="{C058C3D5-C26D-9D7D-26FF-29020F2265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044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095797-2B5A-FC50-5B20-F9988C4DB006}"/>
              </a:ext>
            </a:extLst>
          </p:cNvPr>
          <p:cNvSpPr txBox="1"/>
          <p:nvPr/>
        </p:nvSpPr>
        <p:spPr>
          <a:xfrm>
            <a:off x="4582371" y="31957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000" y="1971164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101" name="yt_image_12101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71164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4" name="yt_shape_12104"/>
          <p:cNvSpPr txBox="1"/>
          <p:nvPr/>
        </p:nvSpPr>
        <p:spPr>
          <a:xfrm>
            <a:off x="540119" y="2657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8" name="yt_table_121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728996"/>
              </p:ext>
            </p:extLst>
          </p:nvPr>
        </p:nvGraphicFramePr>
        <p:xfrm>
          <a:off x="540000" y="361675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grpSp>
        <p:nvGrpSpPr>
          <p:cNvPr id="12105" name="yt_shape_12105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5699" y="3616754"/>
            <a:ext cx="2264283" cy="1630440"/>
            <a:chOff x="0" y="0"/>
            <a:chExt cx="2264283" cy="1630440"/>
          </a:xfrm>
        </p:grpSpPr>
        <p:pic>
          <p:nvPicPr>
            <p:cNvPr id="2" name="yt_image_1210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64283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7" name="yt_shape_12107"/>
            <p:cNvSpPr txBox="1"/>
            <p:nvPr/>
          </p:nvSpPr>
          <p:spPr>
            <a:xfrm>
              <a:off x="598860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77B903-60B5-810E-5A90-4F0BDEBFB0CE}"/>
              </a:ext>
            </a:extLst>
          </p:cNvPr>
          <p:cNvSpPr txBox="1"/>
          <p:nvPr/>
        </p:nvSpPr>
        <p:spPr>
          <a:xfrm>
            <a:off x="8949582" y="30860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0" name="yt_shape_12110"/>
          <p:cNvSpPr txBox="1"/>
          <p:nvPr/>
        </p:nvSpPr>
        <p:spPr>
          <a:xfrm>
            <a:off x="540119" y="1495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为对角线的所有平行四边形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14" name="yt_shape_12114"/>
          <p:cNvSpPr txBox="1"/>
          <p:nvPr/>
        </p:nvSpPr>
        <p:spPr>
          <a:xfrm>
            <a:off x="540000" y="44408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11" name="yt_shape_12111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4482" y="2606857"/>
            <a:ext cx="1423035" cy="1783602"/>
            <a:chOff x="0" y="0"/>
            <a:chExt cx="1423035" cy="1783602"/>
          </a:xfrm>
        </p:grpSpPr>
        <p:pic>
          <p:nvPicPr>
            <p:cNvPr id="2" name="yt_image_1211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3035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3" name="yt_shape_12113"/>
            <p:cNvSpPr txBox="1"/>
            <p:nvPr/>
          </p:nvSpPr>
          <p:spPr>
            <a:xfrm>
              <a:off x="178236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15" name="yt_shape_12115"/>
          <p:cNvSpPr txBox="1"/>
          <p:nvPr/>
        </p:nvSpPr>
        <p:spPr>
          <a:xfrm>
            <a:off x="540119" y="4814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点拨：由平行四边形的对角线互相平分，垂线段最短可知，当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长度取最小值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D1EBDF-B59F-3049-4B35-C68DB0761CB0}"/>
              </a:ext>
            </a:extLst>
          </p:cNvPr>
          <p:cNvSpPr txBox="1"/>
          <p:nvPr/>
        </p:nvSpPr>
        <p:spPr>
          <a:xfrm>
            <a:off x="9121032" y="19237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6" name="yt_shape_12116"/>
          <p:cNvSpPr txBox="1"/>
          <p:nvPr/>
        </p:nvSpPr>
        <p:spPr>
          <a:xfrm>
            <a:off x="540119" y="934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边上一点，仅用无刻度的直尺在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边上作点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AE.</a:t>
            </a:r>
          </a:p>
        </p:txBody>
      </p:sp>
      <p:pic>
        <p:nvPicPr>
          <p:cNvPr id="12117" name="yt_image_12117" title="H_118.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4392" y="2046657"/>
            <a:ext cx="2863215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9" name="yt_shape_12119"/>
          <p:cNvSpPr txBox="1"/>
          <p:nvPr/>
        </p:nvSpPr>
        <p:spPr>
          <a:xfrm>
            <a:off x="540000" y="3605872"/>
            <a:ext cx="7788992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作出满足题意的点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，简要说明你的作图过程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并求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2123" name="yt_shape_12123"/>
          <p:cNvSpPr txBox="1"/>
          <p:nvPr/>
        </p:nvSpPr>
        <p:spPr>
          <a:xfrm>
            <a:off x="4798263" y="4914052"/>
            <a:ext cx="2184316" cy="9930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白正" pitchFamily="54"/>
                <a:ea typeface="宋体" pitchFamily="54"/>
              </a:rPr>
              <a:t> </a:t>
            </a:r>
            <a:r>
              <a:rPr lang="en-US" altLang="zh-CN" sz="5400" b="0" i="0" u="none" spc="15808">
                <a:solidFill>
                  <a:srgbClr val="1EE3CF"/>
                </a:solidFill>
                <a:effectLst/>
                <a:latin typeface="白正" pitchFamily="54"/>
                <a:ea typeface="宋体" pitchFamily="5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2122" name="yt_image_12122" title="H_85.0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8263" y="4914052"/>
            <a:ext cx="2178558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2E8A5E-27D4-09F3-DD01-591F32D1B29E}"/>
              </a:ext>
            </a:extLst>
          </p:cNvPr>
          <p:cNvSpPr txBox="1"/>
          <p:nvPr/>
        </p:nvSpPr>
        <p:spPr>
          <a:xfrm>
            <a:off x="449989" y="4221088"/>
            <a:ext cx="797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解：如图，连结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并延长交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1595</Words>
  <Application>Microsoft Office PowerPoint</Application>
  <PresentationFormat>宽屏</PresentationFormat>
  <Paragraphs>127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2023-11-02T12:01:53Z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