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0" r:id="rId4"/>
    <p:sldId id="372" r:id="rId5"/>
    <p:sldId id="373" r:id="rId6"/>
    <p:sldId id="374" r:id="rId7"/>
    <p:sldId id="376" r:id="rId8"/>
    <p:sldId id="378" r:id="rId9"/>
    <p:sldId id="380" r:id="rId10"/>
    <p:sldId id="381" r:id="rId11"/>
    <p:sldId id="382" r:id="rId12"/>
    <p:sldId id="387" r:id="rId13"/>
    <p:sldId id="384" r:id="rId14"/>
    <p:sldId id="388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69221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2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5" name="yt_shape_11695"/>
          <p:cNvSpPr txBox="1"/>
          <p:nvPr/>
        </p:nvSpPr>
        <p:spPr>
          <a:xfrm>
            <a:off x="540000" y="155063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694" name="yt_image_1169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063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7" name="yt_shape_11697"/>
          <p:cNvSpPr txBox="1"/>
          <p:nvPr/>
        </p:nvSpPr>
        <p:spPr>
          <a:xfrm>
            <a:off x="540119" y="224821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解关于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的一元一次方程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就是求一次函数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轴交点的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横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的一元一次不等式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的解集就是求一次函数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轴的上方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或下方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自变量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8" name="yt_shape_11698"/>
              <p:cNvSpPr txBox="1"/>
              <p:nvPr/>
            </p:nvSpPr>
            <p:spPr>
              <a:xfrm>
                <a:off x="540119" y="4167915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可以看作求两个一次函数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的图象的交点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坐标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698" name="yt_shape_11698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67915"/>
                <a:ext cx="11111999" cy="1499449"/>
              </a:xfrm>
              <a:prstGeom prst="rect">
                <a:avLst/>
              </a:prstGeom>
              <a:blipFill>
                <a:blip r:embed="rId3"/>
                <a:stretch>
                  <a:fillRect l="-1701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397E39-BE8D-3DA4-1940-2A77C99541FA}"/>
              </a:ext>
            </a:extLst>
          </p:cNvPr>
          <p:cNvSpPr txBox="1"/>
          <p:nvPr/>
        </p:nvSpPr>
        <p:spPr>
          <a:xfrm>
            <a:off x="1669308" y="267689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1C76FB-5F42-A22A-96FE-A6865FDFF1F7}"/>
              </a:ext>
            </a:extLst>
          </p:cNvPr>
          <p:cNvSpPr txBox="1"/>
          <p:nvPr/>
        </p:nvSpPr>
        <p:spPr>
          <a:xfrm>
            <a:off x="5665046" y="3627875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自变量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8B74A8-C130-D57F-4313-891A7A4DBFCF}"/>
              </a:ext>
            </a:extLst>
          </p:cNvPr>
          <p:cNvSpPr txBox="1"/>
          <p:nvPr/>
        </p:nvSpPr>
        <p:spPr>
          <a:xfrm>
            <a:off x="7545598" y="4147019"/>
            <a:ext cx="1905699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0378E7-D478-F71C-4D36-22FC61204824}"/>
              </a:ext>
            </a:extLst>
          </p:cNvPr>
          <p:cNvSpPr txBox="1"/>
          <p:nvPr/>
        </p:nvSpPr>
        <p:spPr>
          <a:xfrm>
            <a:off x="2278908" y="51816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9" name="yt_shape_11759"/>
              <p:cNvSpPr txBox="1"/>
              <p:nvPr/>
            </p:nvSpPr>
            <p:spPr>
              <a:xfrm>
                <a:off x="540119" y="914996"/>
                <a:ext cx="11111999" cy="9497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图象相交于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轴上的一点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，两条直线与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轴的交点分别为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59" name="yt_shape_11759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949747"/>
              </a:xfrm>
              <a:prstGeom prst="rect">
                <a:avLst/>
              </a:prstGeom>
              <a:blipFill>
                <a:blip r:embed="rId2"/>
                <a:stretch>
                  <a:fillRect l="-170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61" name="yt_shape_11761"/>
          <p:cNvSpPr txBox="1"/>
          <p:nvPr/>
        </p:nvSpPr>
        <p:spPr>
          <a:xfrm>
            <a:off x="540000" y="1915543"/>
            <a:ext cx="2223366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的值；</a:t>
            </a:r>
          </a:p>
        </p:txBody>
      </p:sp>
      <p:sp>
        <p:nvSpPr>
          <p:cNvPr id="11762" name="yt_shape_11762"/>
          <p:cNvSpPr txBox="1"/>
          <p:nvPr/>
        </p:nvSpPr>
        <p:spPr>
          <a:xfrm>
            <a:off x="540000" y="2346319"/>
            <a:ext cx="301845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63" name="yt_shape_11763"/>
              <p:cNvSpPr txBox="1"/>
              <p:nvPr/>
            </p:nvSpPr>
            <p:spPr>
              <a:xfrm>
                <a:off x="540000" y="2770234"/>
                <a:ext cx="8319585" cy="17252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由题意设点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63" name="yt_shape_11763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0234"/>
                <a:ext cx="8319585" cy="1725216"/>
              </a:xfrm>
              <a:prstGeom prst="rect">
                <a:avLst/>
              </a:prstGeom>
              <a:blipFill>
                <a:blip r:embed="rId3"/>
                <a:stretch>
                  <a:fillRect l="-2273" r="-1173" b="-5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765">
                <a:extLst>
                  <a:ext uri="{FF2B5EF4-FFF2-40B4-BE49-F238E27FC236}">
                    <a16:creationId xmlns:a16="http://schemas.microsoft.com/office/drawing/2014/main" id="{9D67A00E-2B57-76DA-7F0A-4B0FB55B9D3E}"/>
                  </a:ext>
                </a:extLst>
              </p:cNvPr>
              <p:cNvSpPr txBox="1"/>
              <p:nvPr/>
            </p:nvSpPr>
            <p:spPr>
              <a:xfrm>
                <a:off x="540119" y="4546250"/>
                <a:ext cx="4679551" cy="175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求得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1765" descr="{&quot;rangeId&quot;:28,&quot;mathAnswerShape&quot;:1}">
                <a:extLst>
                  <a:ext uri="{FF2B5EF4-FFF2-40B4-BE49-F238E27FC236}">
                    <a16:creationId xmlns:a16="http://schemas.microsoft.com/office/drawing/2014/main" id="{9D67A00E-2B57-76DA-7F0A-4B0FB55B9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46250"/>
                <a:ext cx="4679551" cy="1757148"/>
              </a:xfrm>
              <a:prstGeom prst="rect">
                <a:avLst/>
              </a:prstGeom>
              <a:blipFill>
                <a:blip r:embed="rId4"/>
                <a:stretch>
                  <a:fillRect l="-4042" r="-2999" b="-4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AE1F06-F151-72E1-B7DB-BC296F214867}"/>
                  </a:ext>
                </a:extLst>
              </p:cNvPr>
              <p:cNvSpPr txBox="1"/>
              <p:nvPr/>
            </p:nvSpPr>
            <p:spPr>
              <a:xfrm>
                <a:off x="449989" y="2723428"/>
                <a:ext cx="8419212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由题意设点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2BAE1F06-F151-72E1-B7DB-BC296F2148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3428"/>
                <a:ext cx="8419212" cy="661747"/>
              </a:xfrm>
              <a:prstGeom prst="rect">
                <a:avLst/>
              </a:prstGeom>
              <a:blipFill>
                <a:blip r:embed="rId5"/>
                <a:stretch>
                  <a:fillRect l="-1159" r="-1014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40E71C-F986-C3FA-D972-500B80C0478B}"/>
                  </a:ext>
                </a:extLst>
              </p:cNvPr>
              <p:cNvSpPr txBox="1"/>
              <p:nvPr/>
            </p:nvSpPr>
            <p:spPr>
              <a:xfrm>
                <a:off x="449989" y="3291563"/>
                <a:ext cx="4372673" cy="6646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1240E71C-F986-C3FA-D972-500B80C047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91563"/>
                <a:ext cx="4372673" cy="664667"/>
              </a:xfrm>
              <a:prstGeom prst="rect">
                <a:avLst/>
              </a:prstGeom>
              <a:blipFill>
                <a:blip r:embed="rId6"/>
                <a:stretch>
                  <a:fillRect l="-2232" r="-1953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A537AE-6FC9-DC89-4BE8-F93DF9EF03CF}"/>
                  </a:ext>
                </a:extLst>
              </p:cNvPr>
              <p:cNvSpPr txBox="1"/>
              <p:nvPr/>
            </p:nvSpPr>
            <p:spPr>
              <a:xfrm>
                <a:off x="449989" y="3862618"/>
                <a:ext cx="1443737" cy="6629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C9A537AE-6FC9-DC89-4BE8-F93DF9EF0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2618"/>
                <a:ext cx="1443737" cy="662953"/>
              </a:xfrm>
              <a:prstGeom prst="rect">
                <a:avLst/>
              </a:prstGeom>
              <a:blipFill>
                <a:blip r:embed="rId7"/>
                <a:stretch>
                  <a:fillRect l="-6751" r="-6329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3E7258-E1AC-08B5-4EFC-ED4C6F91E34C}"/>
                  </a:ext>
                </a:extLst>
              </p:cNvPr>
              <p:cNvSpPr txBox="1"/>
              <p:nvPr/>
            </p:nvSpPr>
            <p:spPr>
              <a:xfrm>
                <a:off x="450108" y="4499444"/>
                <a:ext cx="4814379" cy="6957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求得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8, 'mathAnswerShape': 1}">
                <a:extLst>
                  <a:ext uri="{FF2B5EF4-FFF2-40B4-BE49-F238E27FC236}">
                    <a16:creationId xmlns:a16="http://schemas.microsoft.com/office/drawing/2014/main" id="{8C3E7258-E1AC-08B5-4EFC-ED4C6F91E3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99444"/>
                <a:ext cx="4814379" cy="695719"/>
              </a:xfrm>
              <a:prstGeom prst="rect">
                <a:avLst/>
              </a:prstGeom>
              <a:blipFill>
                <a:blip r:embed="rId8"/>
                <a:stretch>
                  <a:fillRect l="-2025" r="-1899" b="-7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8917038-3236-57AA-17D7-C6EEAB33C425}"/>
                  </a:ext>
                </a:extLst>
              </p:cNvPr>
              <p:cNvSpPr txBox="1"/>
              <p:nvPr/>
            </p:nvSpPr>
            <p:spPr>
              <a:xfrm>
                <a:off x="450108" y="5101551"/>
                <a:ext cx="3129661" cy="6629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8, 'mathAnswerShape': 1}">
                <a:extLst>
                  <a:ext uri="{FF2B5EF4-FFF2-40B4-BE49-F238E27FC236}">
                    <a16:creationId xmlns:a16="http://schemas.microsoft.com/office/drawing/2014/main" id="{58917038-3236-57AA-17D7-C6EEAB33C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01551"/>
                <a:ext cx="3129661" cy="662953"/>
              </a:xfrm>
              <a:prstGeom prst="rect">
                <a:avLst/>
              </a:prstGeom>
              <a:blipFill>
                <a:blip r:embed="rId9"/>
                <a:stretch>
                  <a:fillRect l="-3119" r="-2924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6C879D2-F2B9-FD95-49A8-5F87D18BE728}"/>
                  </a:ext>
                </a:extLst>
              </p:cNvPr>
              <p:cNvSpPr txBox="1"/>
              <p:nvPr/>
            </p:nvSpPr>
            <p:spPr>
              <a:xfrm>
                <a:off x="450108" y="5670892"/>
                <a:ext cx="2785174" cy="6623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8, 'mathAnswerShape': 1}">
                <a:extLst>
                  <a:ext uri="{FF2B5EF4-FFF2-40B4-BE49-F238E27FC236}">
                    <a16:creationId xmlns:a16="http://schemas.microsoft.com/office/drawing/2014/main" id="{56C879D2-F2B9-FD95-49A8-5F87D18BE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70892"/>
                <a:ext cx="2785174" cy="662318"/>
              </a:xfrm>
              <a:prstGeom prst="rect">
                <a:avLst/>
              </a:prstGeom>
              <a:blipFill>
                <a:blip r:embed="rId10"/>
                <a:stretch>
                  <a:fillRect l="-3501" r="-3063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000" y="97062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67" name="yt_image_11767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062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0" name="yt_shape_11770"/>
          <p:cNvSpPr txBox="1"/>
          <p:nvPr/>
        </p:nvSpPr>
        <p:spPr>
          <a:xfrm>
            <a:off x="540119" y="16682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</a:t>
            </a:r>
          </a:p>
        </p:txBody>
      </p:sp>
      <p:pic>
        <p:nvPicPr>
          <p:cNvPr id="11771" name="yt_image_11771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7322" y="2780006"/>
            <a:ext cx="1697355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3" name="yt_shape_11773"/>
          <p:cNvSpPr txBox="1"/>
          <p:nvPr/>
        </p:nvSpPr>
        <p:spPr>
          <a:xfrm>
            <a:off x="540000" y="4635193"/>
            <a:ext cx="46855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74" name="yt_shape_11774"/>
              <p:cNvSpPr txBox="1"/>
              <p:nvPr/>
            </p:nvSpPr>
            <p:spPr>
              <a:xfrm>
                <a:off x="540000" y="5121357"/>
                <a:ext cx="520655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774" name="yt_shape_11774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21357"/>
                <a:ext cx="5206554" cy="639855"/>
              </a:xfrm>
              <a:prstGeom prst="rect">
                <a:avLst/>
              </a:prstGeom>
              <a:blipFill>
                <a:blip r:embed="rId4"/>
                <a:stretch>
                  <a:fillRect l="-3630" r="-257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97543C-52FA-CFAF-569D-6C2FEFE0F422}"/>
              </a:ext>
            </a:extLst>
          </p:cNvPr>
          <p:cNvSpPr txBox="1"/>
          <p:nvPr/>
        </p:nvSpPr>
        <p:spPr>
          <a:xfrm>
            <a:off x="3261452" y="4509120"/>
            <a:ext cx="17040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8516EE-093D-71DF-3014-DFD21DCD891A}"/>
                  </a:ext>
                </a:extLst>
              </p:cNvPr>
              <p:cNvSpPr txBox="1"/>
              <p:nvPr/>
            </p:nvSpPr>
            <p:spPr>
              <a:xfrm>
                <a:off x="3836127" y="4933969"/>
                <a:ext cx="16453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8516EE-093D-71DF-3014-DFD21DCD89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6127" y="4933969"/>
                <a:ext cx="1645348" cy="727279"/>
              </a:xfrm>
              <a:prstGeom prst="rect">
                <a:avLst/>
              </a:prstGeom>
              <a:blipFill>
                <a:blip r:embed="rId5"/>
                <a:stretch>
                  <a:fillRect l="-555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" name="yt_shape_11777"/>
          <p:cNvSpPr txBox="1"/>
          <p:nvPr/>
        </p:nvSpPr>
        <p:spPr>
          <a:xfrm>
            <a:off x="540119" y="12962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上存在异于点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的另一点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的面积相等，请直接写出点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78" name="yt_shape_11778"/>
              <p:cNvSpPr txBox="1"/>
              <p:nvPr/>
            </p:nvSpPr>
            <p:spPr>
              <a:xfrm>
                <a:off x="540000" y="1859435"/>
                <a:ext cx="3907673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78" name="yt_shape_11778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3907673" cy="1532856"/>
              </a:xfrm>
              <a:prstGeom prst="rect">
                <a:avLst/>
              </a:prstGeom>
              <a:blipFill>
                <a:blip r:embed="rId2"/>
                <a:stretch>
                  <a:fillRect l="-4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80" name="yt_shape_11780"/>
              <p:cNvSpPr txBox="1"/>
              <p:nvPr/>
            </p:nvSpPr>
            <p:spPr>
              <a:xfrm>
                <a:off x="540000" y="3443079"/>
                <a:ext cx="4230325" cy="26710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780" name="yt_shape_11780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3079"/>
                <a:ext cx="4230325" cy="2671052"/>
              </a:xfrm>
              <a:prstGeom prst="rect">
                <a:avLst/>
              </a:prstGeom>
              <a:blipFill>
                <a:blip r:embed="rId3"/>
                <a:stretch>
                  <a:fillRect l="-4467" r="-720" b="-2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82" name="yt_shape_11782"/>
          <p:cNvSpPr txBox="1"/>
          <p:nvPr/>
        </p:nvSpPr>
        <p:spPr>
          <a:xfrm>
            <a:off x="540000" y="6164919"/>
            <a:ext cx="2265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EF4CD58-AC6C-5349-7987-E3DA98FFCC25}"/>
                  </a:ext>
                </a:extLst>
              </p:cNvPr>
              <p:cNvSpPr txBox="1"/>
              <p:nvPr/>
            </p:nvSpPr>
            <p:spPr>
              <a:xfrm>
                <a:off x="449989" y="1812629"/>
                <a:ext cx="40499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3, 'mathAnswerShape': 1}">
                <a:extLst>
                  <a:ext uri="{FF2B5EF4-FFF2-40B4-BE49-F238E27FC236}">
                    <a16:creationId xmlns:a16="http://schemas.microsoft.com/office/drawing/2014/main" id="{FEF4CD58-AC6C-5349-7987-E3DA98FFCC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2629"/>
                <a:ext cx="4049966" cy="1611643"/>
              </a:xfrm>
              <a:prstGeom prst="rect">
                <a:avLst/>
              </a:prstGeom>
              <a:blipFill>
                <a:blip r:embed="rId4"/>
                <a:stretch>
                  <a:fillRect l="-2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32AFD1-1539-2CBB-DBFC-0C0C0594B06C}"/>
                  </a:ext>
                </a:extLst>
              </p:cNvPr>
              <p:cNvSpPr txBox="1"/>
              <p:nvPr/>
            </p:nvSpPr>
            <p:spPr>
              <a:xfrm>
                <a:off x="449989" y="3396273"/>
                <a:ext cx="20231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34, 'mathAnswerShape': 1}">
                <a:extLst>
                  <a:ext uri="{FF2B5EF4-FFF2-40B4-BE49-F238E27FC236}">
                    <a16:creationId xmlns:a16="http://schemas.microsoft.com/office/drawing/2014/main" id="{8232AFD1-1539-2CBB-DBFC-0C0C0594B0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6273"/>
                <a:ext cx="2023174" cy="1154189"/>
              </a:xfrm>
              <a:prstGeom prst="rect">
                <a:avLst/>
              </a:prstGeom>
              <a:blipFill>
                <a:blip r:embed="rId5"/>
                <a:stretch>
                  <a:fillRect l="-4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E77EE18-6B2C-291F-7D0D-ADA9D8F50228}"/>
              </a:ext>
            </a:extLst>
          </p:cNvPr>
          <p:cNvSpPr txBox="1"/>
          <p:nvPr/>
        </p:nvSpPr>
        <p:spPr>
          <a:xfrm>
            <a:off x="449989" y="4456850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2F67D1-3914-5525-7FE1-D3AEFC28E098}"/>
              </a:ext>
            </a:extLst>
          </p:cNvPr>
          <p:cNvSpPr txBox="1"/>
          <p:nvPr/>
        </p:nvSpPr>
        <p:spPr>
          <a:xfrm>
            <a:off x="449989" y="4932338"/>
            <a:ext cx="168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9FFE673-B798-FCD3-9D67-7EBC83172A29}"/>
                  </a:ext>
                </a:extLst>
              </p:cNvPr>
              <p:cNvSpPr txBox="1"/>
              <p:nvPr/>
            </p:nvSpPr>
            <p:spPr>
              <a:xfrm>
                <a:off x="449989" y="5407827"/>
                <a:ext cx="42678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4, 'mathAnswerShape': 1}">
                <a:extLst>
                  <a:ext uri="{FF2B5EF4-FFF2-40B4-BE49-F238E27FC236}">
                    <a16:creationId xmlns:a16="http://schemas.microsoft.com/office/drawing/2014/main" id="{79FFE673-B798-FCD3-9D67-7EBC83172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07827"/>
                <a:ext cx="4267898" cy="727279"/>
              </a:xfrm>
              <a:prstGeom prst="rect">
                <a:avLst/>
              </a:prstGeom>
              <a:blipFill>
                <a:blip r:embed="rId6"/>
                <a:stretch>
                  <a:fillRect l="-2286" r="-20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EAD6CEF-E82A-C57D-4970-4827F354F260}"/>
              </a:ext>
            </a:extLst>
          </p:cNvPr>
          <p:cNvSpPr txBox="1"/>
          <p:nvPr/>
        </p:nvSpPr>
        <p:spPr>
          <a:xfrm>
            <a:off x="449989" y="6118113"/>
            <a:ext cx="2423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1776"/>
          <p:cNvSpPr txBox="1"/>
          <p:nvPr/>
        </p:nvSpPr>
        <p:spPr>
          <a:xfrm>
            <a:off x="540000" y="856859"/>
            <a:ext cx="32669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p:pic>
        <p:nvPicPr>
          <p:cNvPr id="13" name="yt_image_11771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26744" y="2180075"/>
            <a:ext cx="1697355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4" name="yt_shape_11784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783" name="yt_image_117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6" name="yt_shape_11786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，在已知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值求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值或已知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值求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值时，也就是把问题转化成关于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或关于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的一元一次方程来求解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894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1" name="yt_shape_11701"/>
          <p:cNvSpPr txBox="1"/>
          <p:nvPr/>
        </p:nvSpPr>
        <p:spPr>
          <a:xfrm>
            <a:off x="540000" y="1034911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00" name="yt_image_11700" title="H_51.3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4911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3" name="yt_shape_11703"/>
          <p:cNvSpPr txBox="1"/>
          <p:nvPr/>
        </p:nvSpPr>
        <p:spPr>
          <a:xfrm>
            <a:off x="540000" y="1738208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的关系</a:t>
            </a:r>
          </a:p>
        </p:txBody>
      </p:sp>
      <p:sp>
        <p:nvSpPr>
          <p:cNvPr id="11704" name="yt_shape_11704"/>
          <p:cNvSpPr txBox="1"/>
          <p:nvPr/>
        </p:nvSpPr>
        <p:spPr>
          <a:xfrm>
            <a:off x="540120" y="2242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5" name="yt_table_117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580987"/>
              </p:ext>
            </p:extLst>
          </p:nvPr>
        </p:nvGraphicFramePr>
        <p:xfrm>
          <a:off x="540000" y="3201953"/>
          <a:ext cx="3946843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15414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08" name="yt_shape_11708"/>
              <p:cNvSpPr txBox="1"/>
              <p:nvPr/>
            </p:nvSpPr>
            <p:spPr>
              <a:xfrm>
                <a:off x="540119" y="4203507"/>
                <a:ext cx="11111999" cy="1979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轴的交点是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的交点坐标是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1708" name="yt_shape_1170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03507"/>
                <a:ext cx="11111999" cy="1979581"/>
              </a:xfrm>
              <a:prstGeom prst="rect">
                <a:avLst/>
              </a:prstGeom>
              <a:blipFill>
                <a:blip r:embed="rId3"/>
                <a:stretch>
                  <a:fillRect l="-1701" t="-2778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088167" title="H_28.801733">
            <a:extLst>
              <a:ext uri="{FF2B5EF4-FFF2-40B4-BE49-F238E27FC236}">
                <a16:creationId xmlns:a16="http://schemas.microsoft.com/office/drawing/2014/main" id="{DEBBE116-C33B-6CC7-726A-BF1CEB22A7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7988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0FF15F-C309-5B4B-9B2D-7635733F7427}"/>
              </a:ext>
            </a:extLst>
          </p:cNvPr>
          <p:cNvSpPr txBox="1"/>
          <p:nvPr/>
        </p:nvSpPr>
        <p:spPr>
          <a:xfrm>
            <a:off x="3853709" y="26712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A62F52-1DAD-82F5-DB00-768B4AAF4C70}"/>
              </a:ext>
            </a:extLst>
          </p:cNvPr>
          <p:cNvSpPr txBox="1"/>
          <p:nvPr/>
        </p:nvSpPr>
        <p:spPr>
          <a:xfrm>
            <a:off x="7163646" y="415670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234A86-293F-1A9B-1DFF-B30368855B27}"/>
              </a:ext>
            </a:extLst>
          </p:cNvPr>
          <p:cNvSpPr txBox="1"/>
          <p:nvPr/>
        </p:nvSpPr>
        <p:spPr>
          <a:xfrm>
            <a:off x="1669308" y="569276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000" y="224787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一次函数与一次不等式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的关系</a:t>
            </a:r>
          </a:p>
        </p:txBody>
      </p:sp>
      <p:sp>
        <p:nvSpPr>
          <p:cNvPr id="11711" name="yt_shape_11711"/>
          <p:cNvSpPr txBox="1"/>
          <p:nvPr/>
        </p:nvSpPr>
        <p:spPr>
          <a:xfrm>
            <a:off x="540000" y="2752182"/>
            <a:ext cx="104724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的图象如图所示，则不等式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5" name="yt_table_117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519478"/>
              </p:ext>
            </p:extLst>
          </p:nvPr>
        </p:nvGraphicFramePr>
        <p:xfrm>
          <a:off x="540000" y="3231485"/>
          <a:ext cx="8654416" cy="475488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grpSp>
        <p:nvGrpSpPr>
          <p:cNvPr id="11712" name="yt_shape_11712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9343" y="3231485"/>
            <a:ext cx="1530477" cy="1739025"/>
            <a:chOff x="0" y="0"/>
            <a:chExt cx="1530477" cy="1739025"/>
          </a:xfrm>
        </p:grpSpPr>
        <p:pic>
          <p:nvPicPr>
            <p:cNvPr id="2" name="yt_image_1171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0477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4" name="yt_shape_11714"/>
            <p:cNvSpPr txBox="1"/>
            <p:nvPr/>
          </p:nvSpPr>
          <p:spPr>
            <a:xfrm>
              <a:off x="23195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088250">
            <a:extLst>
              <a:ext uri="{FF2B5EF4-FFF2-40B4-BE49-F238E27FC236}">
                <a16:creationId xmlns:a16="http://schemas.microsoft.com/office/drawing/2014/main" id="{BE035003-2885-EB77-6FA3-BD4F52978B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8954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F27C270-B290-9929-7175-214D718BEBB6}"/>
              </a:ext>
            </a:extLst>
          </p:cNvPr>
          <p:cNvSpPr txBox="1"/>
          <p:nvPr/>
        </p:nvSpPr>
        <p:spPr>
          <a:xfrm>
            <a:off x="10008326" y="27053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7" name="yt_shape_11717"/>
          <p:cNvSpPr txBox="1"/>
          <p:nvPr/>
        </p:nvSpPr>
        <p:spPr>
          <a:xfrm>
            <a:off x="540119" y="19896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鄂州市中考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数形结合是解决数学问题常用的思想方法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根据图象可知，关于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1" name="yt_table_117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88409"/>
              </p:ext>
            </p:extLst>
          </p:nvPr>
        </p:nvGraphicFramePr>
        <p:xfrm>
          <a:off x="540000" y="3429179"/>
          <a:ext cx="8654416" cy="475488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grpSp>
        <p:nvGrpSpPr>
          <p:cNvPr id="11718" name="yt_shape_11718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5339" y="3429179"/>
            <a:ext cx="1474470" cy="1799604"/>
            <a:chOff x="0" y="0"/>
            <a:chExt cx="1474470" cy="1799604"/>
          </a:xfrm>
        </p:grpSpPr>
        <p:pic>
          <p:nvPicPr>
            <p:cNvPr id="2" name="yt_image_1171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4470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20" name="yt_shape_11720"/>
            <p:cNvSpPr txBox="1"/>
            <p:nvPr/>
          </p:nvSpPr>
          <p:spPr>
            <a:xfrm>
              <a:off x="203954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4D3DC97-7313-6D5C-3F99-B668017A2248}"/>
              </a:ext>
            </a:extLst>
          </p:cNvPr>
          <p:cNvSpPr txBox="1"/>
          <p:nvPr/>
        </p:nvSpPr>
        <p:spPr>
          <a:xfrm>
            <a:off x="3056783" y="28937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3" name="yt_shape_11723"/>
          <p:cNvSpPr txBox="1"/>
          <p:nvPr/>
        </p:nvSpPr>
        <p:spPr>
          <a:xfrm>
            <a:off x="540000" y="900000"/>
            <a:ext cx="876041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在直角坐标系中，画出该直线；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求直线与坐标轴所围成的三角形的面积；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根据图象直接写出，当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取什么值时，函数值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函数图象如图所示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728" name="yt_image_11728" title="H_190.8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956455"/>
            <a:ext cx="2092833" cy="242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197634-400A-5700-88FC-B93DE1F7BD57}"/>
              </a:ext>
            </a:extLst>
          </p:cNvPr>
          <p:cNvSpPr txBox="1"/>
          <p:nvPr/>
        </p:nvSpPr>
        <p:spPr>
          <a:xfrm>
            <a:off x="449989" y="2755146"/>
            <a:ext cx="885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0C0C86-4722-E3CE-0D1D-E11FBB5A992E}"/>
              </a:ext>
            </a:extLst>
          </p:cNvPr>
          <p:cNvSpPr txBox="1"/>
          <p:nvPr/>
        </p:nvSpPr>
        <p:spPr>
          <a:xfrm>
            <a:off x="449989" y="3230634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函数图象如图所示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731"/>
              <p:cNvSpPr txBox="1"/>
              <p:nvPr/>
            </p:nvSpPr>
            <p:spPr>
              <a:xfrm>
                <a:off x="540000" y="3620285"/>
                <a:ext cx="7593425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直线与坐标轴所围成的三角形的面积为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根据图象可知，当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时，函数值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7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0285"/>
                <a:ext cx="7593425" cy="1106521"/>
              </a:xfrm>
              <a:prstGeom prst="rect">
                <a:avLst/>
              </a:prstGeom>
              <a:blipFill>
                <a:blip r:embed="rId3"/>
                <a:stretch>
                  <a:fillRect l="-2490" r="-1526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928092-2F23-5FBA-E1CF-1D76B14D6A62}"/>
                  </a:ext>
                </a:extLst>
              </p:cNvPr>
              <p:cNvSpPr txBox="1"/>
              <p:nvPr/>
            </p:nvSpPr>
            <p:spPr>
              <a:xfrm>
                <a:off x="449989" y="3573479"/>
                <a:ext cx="7700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直线与坐标轴所围成的三角形的面积为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F928092-2F23-5FBA-E1CF-1D76B14D6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479"/>
                <a:ext cx="7700073" cy="765061"/>
              </a:xfrm>
              <a:prstGeom prst="rect">
                <a:avLst/>
              </a:prstGeom>
              <a:blipFill>
                <a:blip r:embed="rId4"/>
                <a:stretch>
                  <a:fillRect l="-1267" r="-12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212AA60-29E8-B9BB-BDEB-41020DEEF598}"/>
              </a:ext>
            </a:extLst>
          </p:cNvPr>
          <p:cNvSpPr txBox="1"/>
          <p:nvPr/>
        </p:nvSpPr>
        <p:spPr>
          <a:xfrm>
            <a:off x="449989" y="4244928"/>
            <a:ext cx="646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根据图象可知，当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时，函数值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4" name="yt_shape_11734"/>
          <p:cNvSpPr txBox="1"/>
          <p:nvPr/>
        </p:nvSpPr>
        <p:spPr>
          <a:xfrm>
            <a:off x="540119" y="2673196"/>
            <a:ext cx="11111999" cy="9121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利用函数图象解不等式时，对函数值和点的坐标的关系不理解导致出错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735" name="yt_shape_11735"/>
          <p:cNvSpPr txBox="1"/>
          <p:nvPr/>
        </p:nvSpPr>
        <p:spPr>
          <a:xfrm>
            <a:off x="540119" y="36361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两点，则不等式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088334" title="H_28.801733">
            <a:extLst>
              <a:ext uri="{FF2B5EF4-FFF2-40B4-BE49-F238E27FC236}">
                <a16:creationId xmlns:a16="http://schemas.microsoft.com/office/drawing/2014/main" id="{6F081726-F2DC-E6D2-98F1-21804289A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27379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FCFE2C-1D70-B048-1422-9AD501CCA2FE}"/>
              </a:ext>
            </a:extLst>
          </p:cNvPr>
          <p:cNvSpPr txBox="1"/>
          <p:nvPr/>
        </p:nvSpPr>
        <p:spPr>
          <a:xfrm>
            <a:off x="1669308" y="4064839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7" name="yt_shape_11737"/>
          <p:cNvSpPr txBox="1"/>
          <p:nvPr/>
        </p:nvSpPr>
        <p:spPr>
          <a:xfrm>
            <a:off x="540000" y="176035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736" name="yt_image_11736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6035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39" name="yt_shape_11739"/>
              <p:cNvSpPr txBox="1"/>
              <p:nvPr/>
            </p:nvSpPr>
            <p:spPr>
              <a:xfrm>
                <a:off x="540119" y="2446507"/>
                <a:ext cx="1153254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宁波市中考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如图，正比例函数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的图象与反比例函数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的图象相交于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两点，点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的横坐标为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spc="-10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spc="-1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739" name="yt_shape_11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6507"/>
                <a:ext cx="11532545" cy="1120050"/>
              </a:xfrm>
              <a:prstGeom prst="rect">
                <a:avLst/>
              </a:prstGeom>
              <a:blipFill>
                <a:blip r:embed="rId3"/>
                <a:stretch>
                  <a:fillRect l="-1639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42" name="yt_table_1174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924684"/>
              </p:ext>
            </p:extLst>
          </p:nvPr>
        </p:nvGraphicFramePr>
        <p:xfrm>
          <a:off x="540000" y="3673451"/>
          <a:ext cx="3589338" cy="1901952"/>
        </p:xfrm>
        <a:graphic>
          <a:graphicData uri="http://schemas.openxmlformats.org/drawingml/2006/table">
            <a:tbl>
              <a:tblPr/>
              <a:tblGrid>
                <a:gridCol w="3589338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pic>
        <p:nvPicPr>
          <p:cNvPr id="11741" name="yt_image_11741_skip" title="H_107.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40" y="3861048"/>
            <a:ext cx="158534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37DAC2-0D49-7EC0-6FFF-2B73134A9549}"/>
              </a:ext>
            </a:extLst>
          </p:cNvPr>
          <p:cNvSpPr txBox="1"/>
          <p:nvPr/>
        </p:nvSpPr>
        <p:spPr>
          <a:xfrm>
            <a:off x="10200456" y="309922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4" name="yt_shape_11744"/>
              <p:cNvSpPr txBox="1"/>
              <p:nvPr/>
            </p:nvSpPr>
            <p:spPr>
              <a:xfrm>
                <a:off x="540119" y="1052736"/>
                <a:ext cx="11111999" cy="17107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达州一中单元卷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没有解，由此可知一次函数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的图象必定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744" name="yt_shape_117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1710789"/>
              </a:xfrm>
              <a:prstGeom prst="rect">
                <a:avLst/>
              </a:prstGeom>
              <a:blipFill>
                <a:blip r:embed="rId2"/>
                <a:stretch>
                  <a:fillRect l="-1701" b="-5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46" name="yt_table_117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182877"/>
              </p:ext>
            </p:extLst>
          </p:nvPr>
        </p:nvGraphicFramePr>
        <p:xfrm>
          <a:off x="540000" y="2814313"/>
          <a:ext cx="4507230" cy="950976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FF5FE44-8B10-B9BE-6795-40126D45E34B}"/>
              </a:ext>
            </a:extLst>
          </p:cNvPr>
          <p:cNvSpPr txBox="1"/>
          <p:nvPr/>
        </p:nvSpPr>
        <p:spPr>
          <a:xfrm>
            <a:off x="3552474" y="2066507"/>
            <a:ext cx="3832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1748"/>
          <p:cNvSpPr txBox="1"/>
          <p:nvPr/>
        </p:nvSpPr>
        <p:spPr>
          <a:xfrm>
            <a:off x="540000" y="3816077"/>
            <a:ext cx="11025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的图象如图所示，当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7" name="yt_shape_11749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2787" y="4447744"/>
            <a:ext cx="1106424" cy="1789317"/>
            <a:chOff x="0" y="0"/>
            <a:chExt cx="1106424" cy="1789317"/>
          </a:xfrm>
        </p:grpSpPr>
        <p:pic>
          <p:nvPicPr>
            <p:cNvPr id="8" name="yt_image_1174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06424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1751"/>
            <p:cNvSpPr txBox="1"/>
            <p:nvPr/>
          </p:nvSpPr>
          <p:spPr>
            <a:xfrm>
              <a:off x="-56252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FB619E3-879B-5A03-4845-3C220BFBCA4B}"/>
              </a:ext>
            </a:extLst>
          </p:cNvPr>
          <p:cNvSpPr txBox="1"/>
          <p:nvPr/>
        </p:nvSpPr>
        <p:spPr>
          <a:xfrm>
            <a:off x="10090876" y="3741524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3" name="yt_shape_11753"/>
              <p:cNvSpPr txBox="1"/>
              <p:nvPr/>
            </p:nvSpPr>
            <p:spPr>
              <a:xfrm>
                <a:off x="540119" y="1604428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2&lt;0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的解集为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753" name="yt_shape_1175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4428"/>
                <a:ext cx="11111999" cy="1551066"/>
              </a:xfrm>
              <a:prstGeom prst="rect">
                <a:avLst/>
              </a:prstGeom>
              <a:blipFill>
                <a:blip r:embed="rId2"/>
                <a:stretch>
                  <a:fillRect l="-1701" t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58" name="yt_shape_11758"/>
          <p:cNvSpPr txBox="1"/>
          <p:nvPr/>
        </p:nvSpPr>
        <p:spPr>
          <a:xfrm>
            <a:off x="540000" y="52909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55" name="yt_shape_11755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4457" y="3358646"/>
            <a:ext cx="1823085" cy="1881900"/>
            <a:chOff x="0" y="0"/>
            <a:chExt cx="1823085" cy="1881900"/>
          </a:xfrm>
        </p:grpSpPr>
        <p:pic>
          <p:nvPicPr>
            <p:cNvPr id="2" name="yt_image_11755">
              <a:extLst>
                <a:ext uri="">
  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085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7" name="yt_shape_11757"/>
            <p:cNvSpPr txBox="1"/>
            <p:nvPr/>
          </p:nvSpPr>
          <p:spPr>
            <a:xfrm>
              <a:off x="302078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A4E5C0-EE8F-F05C-6275-90BE78C98913}"/>
              </a:ext>
            </a:extLst>
          </p:cNvPr>
          <p:cNvSpPr txBox="1"/>
          <p:nvPr/>
        </p:nvSpPr>
        <p:spPr>
          <a:xfrm>
            <a:off x="5909775" y="2033110"/>
            <a:ext cx="1839024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1939</Words>
  <Application>Microsoft Office PowerPoint</Application>
  <PresentationFormat>宽屏</PresentationFormat>
  <Paragraphs>112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