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8" r:id="rId5"/>
    <p:sldId id="374" r:id="rId6"/>
    <p:sldId id="394" r:id="rId7"/>
    <p:sldId id="376" r:id="rId8"/>
    <p:sldId id="378" r:id="rId9"/>
    <p:sldId id="381" r:id="rId10"/>
    <p:sldId id="385" r:id="rId11"/>
    <p:sldId id="396" r:id="rId12"/>
    <p:sldId id="386" r:id="rId13"/>
    <p:sldId id="388" r:id="rId14"/>
    <p:sldId id="397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5" d="100"/>
          <a:sy n="65" d="100"/>
        </p:scale>
        <p:origin x="78" y="9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08408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yt_shape_11274"/>
          <p:cNvSpPr txBox="1"/>
          <p:nvPr/>
        </p:nvSpPr>
        <p:spPr>
          <a:xfrm>
            <a:off x="540000" y="256581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73" name="yt_image_11273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6" name="yt_shape_11276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的性质：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增大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，这时函数图象从左到右呈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上升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趋势；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减小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，这时函数图象从左到右呈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下降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趋势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2AEDA7-AE8A-F8B2-C960-13473B0505C0}"/>
              </a:ext>
            </a:extLst>
          </p:cNvPr>
          <p:cNvSpPr txBox="1"/>
          <p:nvPr/>
        </p:nvSpPr>
        <p:spPr>
          <a:xfrm>
            <a:off x="4817321" y="369208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E67D06-6E83-185D-1B07-0AD585386D00}"/>
              </a:ext>
            </a:extLst>
          </p:cNvPr>
          <p:cNvSpPr txBox="1"/>
          <p:nvPr/>
        </p:nvSpPr>
        <p:spPr>
          <a:xfrm>
            <a:off x="9694121" y="369208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上升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837672-1C19-AFE8-FD26-D2BD1B230FA3}"/>
              </a:ext>
            </a:extLst>
          </p:cNvPr>
          <p:cNvSpPr txBox="1"/>
          <p:nvPr/>
        </p:nvSpPr>
        <p:spPr>
          <a:xfrm>
            <a:off x="4817321" y="416757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1DF62B-3BAB-3BEC-B2FC-C68A04DD25CF}"/>
              </a:ext>
            </a:extLst>
          </p:cNvPr>
          <p:cNvSpPr txBox="1"/>
          <p:nvPr/>
        </p:nvSpPr>
        <p:spPr>
          <a:xfrm>
            <a:off x="9694121" y="416757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下降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7" name="yt_shape_11337"/>
              <p:cNvSpPr txBox="1"/>
              <p:nvPr/>
            </p:nvSpPr>
            <p:spPr>
              <a:xfrm>
                <a:off x="540119" y="980728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如图，直角坐标系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轴交于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交于点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37" name="yt_shape_11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207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39" name="yt_image_1133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7841" y="2290401"/>
            <a:ext cx="2536317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1" name="yt_shape_11341"/>
          <p:cNvSpPr txBox="1"/>
          <p:nvPr/>
        </p:nvSpPr>
        <p:spPr>
          <a:xfrm>
            <a:off x="540000" y="3501008"/>
            <a:ext cx="39497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343"/>
              <p:cNvSpPr txBox="1"/>
              <p:nvPr/>
            </p:nvSpPr>
            <p:spPr>
              <a:xfrm>
                <a:off x="540000" y="3856375"/>
                <a:ext cx="6216445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6375"/>
                <a:ext cx="6216445" cy="2744790"/>
              </a:xfrm>
              <a:prstGeom prst="rect">
                <a:avLst/>
              </a:prstGeom>
              <a:blipFill>
                <a:blip r:embed="rId4"/>
                <a:stretch>
                  <a:fillRect l="-3042" r="-1963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7E84CDD-9FE7-92B8-97B8-05CC338E47C2}"/>
                  </a:ext>
                </a:extLst>
              </p:cNvPr>
              <p:cNvSpPr txBox="1"/>
              <p:nvPr/>
            </p:nvSpPr>
            <p:spPr>
              <a:xfrm>
                <a:off x="449989" y="3809569"/>
                <a:ext cx="6336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7E84CDD-9FE7-92B8-97B8-05CC338E4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9569"/>
                <a:ext cx="6336411" cy="765061"/>
              </a:xfrm>
              <a:prstGeom prst="rect">
                <a:avLst/>
              </a:prstGeom>
              <a:blipFill>
                <a:blip r:embed="rId5"/>
                <a:stretch>
                  <a:fillRect l="-1540" r="-144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2A8E30A-CD96-B7D9-A221-AA08A1A073AB}"/>
                  </a:ext>
                </a:extLst>
              </p:cNvPr>
              <p:cNvSpPr txBox="1"/>
              <p:nvPr/>
            </p:nvSpPr>
            <p:spPr>
              <a:xfrm>
                <a:off x="449989" y="4481018"/>
                <a:ext cx="3950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2A8E30A-CD96-B7D9-A221-AA08A1A07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1018"/>
                <a:ext cx="3950398" cy="765061"/>
              </a:xfrm>
              <a:prstGeom prst="rect">
                <a:avLst/>
              </a:prstGeom>
              <a:blipFill>
                <a:blip r:embed="rId6"/>
                <a:stretch>
                  <a:fillRect l="-2469" r="-231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0CF3442-28F8-0281-8C8E-9AEAE0FB0F25}"/>
              </a:ext>
            </a:extLst>
          </p:cNvPr>
          <p:cNvSpPr txBox="1"/>
          <p:nvPr/>
        </p:nvSpPr>
        <p:spPr>
          <a:xfrm>
            <a:off x="449989" y="5152467"/>
            <a:ext cx="603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5ED796-7C6E-603D-C1AA-FADF6135A3ED}"/>
              </a:ext>
            </a:extLst>
          </p:cNvPr>
          <p:cNvSpPr txBox="1"/>
          <p:nvPr/>
        </p:nvSpPr>
        <p:spPr>
          <a:xfrm>
            <a:off x="449989" y="5627955"/>
            <a:ext cx="250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D86083-68C6-C1D6-2C2A-FB9D0ED98138}"/>
              </a:ext>
            </a:extLst>
          </p:cNvPr>
          <p:cNvSpPr txBox="1"/>
          <p:nvPr/>
        </p:nvSpPr>
        <p:spPr>
          <a:xfrm>
            <a:off x="449989" y="6103443"/>
            <a:ext cx="3226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5" name="yt_shape_11345"/>
              <p:cNvSpPr txBox="1"/>
              <p:nvPr/>
            </p:nvSpPr>
            <p:spPr>
              <a:xfrm>
                <a:off x="540000" y="2137667"/>
                <a:ext cx="6317435" cy="2942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45" name="yt_shape_11345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7667"/>
                <a:ext cx="6317435" cy="2942665"/>
              </a:xfrm>
              <a:prstGeom prst="rect">
                <a:avLst/>
              </a:prstGeom>
              <a:blipFill>
                <a:blip r:embed="rId2"/>
                <a:stretch>
                  <a:fillRect l="-2992" r="-193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380793-F3F0-E35E-058D-711CA7988DFE}"/>
                  </a:ext>
                </a:extLst>
              </p:cNvPr>
              <p:cNvSpPr txBox="1"/>
              <p:nvPr/>
            </p:nvSpPr>
            <p:spPr>
              <a:xfrm>
                <a:off x="449989" y="2090861"/>
                <a:ext cx="5268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45380793-F3F0-E35E-058D-711CA7988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90861"/>
                <a:ext cx="5268023" cy="765061"/>
              </a:xfrm>
              <a:prstGeom prst="rect">
                <a:avLst/>
              </a:prstGeom>
              <a:blipFill>
                <a:blip r:embed="rId3"/>
                <a:stretch>
                  <a:fillRect l="-1852" r="-173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5876B11-A58F-63DE-25E0-87340A2FAEA7}"/>
              </a:ext>
            </a:extLst>
          </p:cNvPr>
          <p:cNvSpPr txBox="1"/>
          <p:nvPr/>
        </p:nvSpPr>
        <p:spPr>
          <a:xfrm>
            <a:off x="449989" y="2762310"/>
            <a:ext cx="184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A941CE-3696-4DA7-E153-0851AC9FB8B9}"/>
                  </a:ext>
                </a:extLst>
              </p:cNvPr>
              <p:cNvSpPr txBox="1"/>
              <p:nvPr/>
            </p:nvSpPr>
            <p:spPr>
              <a:xfrm>
                <a:off x="449989" y="3237798"/>
                <a:ext cx="6149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90A941CE-3696-4DA7-E153-0851AC9FB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7798"/>
                <a:ext cx="6149086" cy="765061"/>
              </a:xfrm>
              <a:prstGeom prst="rect">
                <a:avLst/>
              </a:prstGeom>
              <a:blipFill>
                <a:blip r:embed="rId4"/>
                <a:stretch>
                  <a:fillRect l="-1586" r="-13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D935C7-645E-0DB4-22DF-EF8256F817AA}"/>
                  </a:ext>
                </a:extLst>
              </p:cNvPr>
              <p:cNvSpPr txBox="1"/>
              <p:nvPr/>
            </p:nvSpPr>
            <p:spPr>
              <a:xfrm>
                <a:off x="449989" y="3909247"/>
                <a:ext cx="6334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1DD935C7-645E-0DB4-22DF-EF8256F817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9247"/>
                <a:ext cx="6334823" cy="765061"/>
              </a:xfrm>
              <a:prstGeom prst="rect">
                <a:avLst/>
              </a:prstGeom>
              <a:blipFill>
                <a:blip r:embed="rId5"/>
                <a:stretch>
                  <a:fillRect l="-1540" r="-13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511489C-25F8-6AB4-48E1-C28381B879A6}"/>
              </a:ext>
            </a:extLst>
          </p:cNvPr>
          <p:cNvSpPr txBox="1"/>
          <p:nvPr/>
        </p:nvSpPr>
        <p:spPr>
          <a:xfrm>
            <a:off x="449989" y="4580696"/>
            <a:ext cx="4096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342"/>
          <p:cNvSpPr txBox="1"/>
          <p:nvPr/>
        </p:nvSpPr>
        <p:spPr>
          <a:xfrm>
            <a:off x="540000" y="1704265"/>
            <a:ext cx="3646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8" name="yt_shape_11348"/>
          <p:cNvSpPr txBox="1"/>
          <p:nvPr/>
        </p:nvSpPr>
        <p:spPr>
          <a:xfrm>
            <a:off x="540119" y="1132051"/>
            <a:ext cx="5385833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白正" pitchFamily="19"/>
                <a:ea typeface="宋体" pitchFamily="19"/>
              </a:rPr>
              <a:t> </a:t>
            </a:r>
          </a:p>
        </p:txBody>
      </p:sp>
      <p:pic>
        <p:nvPicPr>
          <p:cNvPr id="11347" name="yt_image_11347" title="H_29.7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1181450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0" name="yt_shape_11350"/>
          <p:cNvSpPr txBox="1"/>
          <p:nvPr/>
        </p:nvSpPr>
        <p:spPr>
          <a:xfrm>
            <a:off x="540119" y="16104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含有绝对值的函数图象与性质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，结合函数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的图象填空：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增大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时，该函数的最大值为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521F14-A9D1-B3A7-0AC2-5BAB5DFC6D3C}"/>
              </a:ext>
            </a:extLst>
          </p:cNvPr>
          <p:cNvSpPr txBox="1"/>
          <p:nvPr/>
        </p:nvSpPr>
        <p:spPr>
          <a:xfrm>
            <a:off x="8838457" y="20391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166272-7026-B6A5-8B97-D9EE86FBAAFE}"/>
              </a:ext>
            </a:extLst>
          </p:cNvPr>
          <p:cNvSpPr txBox="1"/>
          <p:nvPr/>
        </p:nvSpPr>
        <p:spPr>
          <a:xfrm>
            <a:off x="4852246" y="251464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81754C-DAA4-27DA-7979-F4B35DE4A5AE}"/>
              </a:ext>
            </a:extLst>
          </p:cNvPr>
          <p:cNvSpPr txBox="1"/>
          <p:nvPr/>
        </p:nvSpPr>
        <p:spPr>
          <a:xfrm>
            <a:off x="7138246" y="251464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353" title="H_205.56">
            <a:extLst>
              <a:ext uri="">
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9799"/>
          <a:stretch/>
        </p:blipFill>
        <p:spPr bwMode="auto">
          <a:xfrm>
            <a:off x="4439816" y="3266660"/>
            <a:ext cx="2473656" cy="261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776998" y="4025435"/>
            <a:ext cx="4295409" cy="2427901"/>
            <a:chOff x="7522208" y="4241459"/>
            <a:chExt cx="4550200" cy="2571917"/>
          </a:xfrm>
        </p:grpSpPr>
        <p:pic>
          <p:nvPicPr>
            <p:cNvPr id="12" name="yt_image_11352" title="H_202.51315">
              <a:extLst>
                <a:ext uri="">
  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50143"/>
            <a:stretch/>
          </p:blipFill>
          <p:spPr bwMode="auto">
            <a:xfrm>
              <a:off x="7522208" y="4241459"/>
              <a:ext cx="2318208" cy="2571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yt_image_11353" title="H_205.56">
              <a:extLst>
                <a:ext uri="">
  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49403"/>
            <a:stretch/>
          </p:blipFill>
          <p:spPr bwMode="auto">
            <a:xfrm>
              <a:off x="9768408" y="4293096"/>
              <a:ext cx="2304000" cy="2412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354" name="yt_shape_11354"/>
          <p:cNvSpPr txBox="1"/>
          <p:nvPr/>
        </p:nvSpPr>
        <p:spPr>
          <a:xfrm>
            <a:off x="1060852" y="620688"/>
            <a:ext cx="9592754" cy="24090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100" b="0" i="0" u="none" spc="-13100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en-US" altLang="zh-CN" sz="12900" b="0" i="0" u="none" spc="33395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en-US" altLang="zh-CN" sz="13100" b="0" i="0" u="none" spc="35533">
                <a:solidFill>
                  <a:srgbClr val="1EE3CF"/>
                </a:solidFill>
                <a:effectLst/>
                <a:latin typeface="白正" pitchFamily="127"/>
                <a:ea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1356" name="yt_shape_11356"/>
          <p:cNvSpPr txBox="1"/>
          <p:nvPr/>
        </p:nvSpPr>
        <p:spPr>
          <a:xfrm>
            <a:off x="540000" y="760206"/>
            <a:ext cx="85055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拓展应用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根据学习函数的经验来探究函数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358" name="yt_table_1135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310398"/>
              </p:ext>
            </p:extLst>
          </p:nvPr>
        </p:nvGraphicFramePr>
        <p:xfrm>
          <a:off x="540000" y="1871176"/>
          <a:ext cx="11111991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8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8461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60" name="yt_shape_11360"/>
          <p:cNvSpPr txBox="1"/>
          <p:nvPr/>
        </p:nvSpPr>
        <p:spPr>
          <a:xfrm>
            <a:off x="540000" y="3055570"/>
            <a:ext cx="103634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是该函数图象上的两点，则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C84833-E522-C0FC-17C9-2E7B9E8E9B63}"/>
              </a:ext>
            </a:extLst>
          </p:cNvPr>
          <p:cNvSpPr txBox="1"/>
          <p:nvPr/>
        </p:nvSpPr>
        <p:spPr>
          <a:xfrm>
            <a:off x="9951176" y="3008764"/>
            <a:ext cx="637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361"/>
          <p:cNvSpPr txBox="1"/>
          <p:nvPr/>
        </p:nvSpPr>
        <p:spPr>
          <a:xfrm>
            <a:off x="540119" y="3584079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所示的平面直角坐标系中描出以上表中各对对应值为坐标的点，并根据描出的点，画出该函数的图象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由图象可知，函数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的最小值为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函数图象如图所示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05DF88-19E9-E2BA-6BF4-1C0D11DE9571}"/>
              </a:ext>
            </a:extLst>
          </p:cNvPr>
          <p:cNvSpPr txBox="1"/>
          <p:nvPr/>
        </p:nvSpPr>
        <p:spPr>
          <a:xfrm>
            <a:off x="7120782" y="49285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B0B6EA-C3D9-6B54-36F7-03E735DF4C23}"/>
              </a:ext>
            </a:extLst>
          </p:cNvPr>
          <p:cNvSpPr txBox="1"/>
          <p:nvPr/>
        </p:nvSpPr>
        <p:spPr>
          <a:xfrm>
            <a:off x="450108" y="4488250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函数图象如图所示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8564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yt_shape_11280"/>
          <p:cNvSpPr txBox="1"/>
          <p:nvPr/>
        </p:nvSpPr>
        <p:spPr>
          <a:xfrm>
            <a:off x="540000" y="1549733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279" name="yt_image_11279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9733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yt_shape_11282"/>
          <p:cNvSpPr txBox="1"/>
          <p:nvPr/>
        </p:nvSpPr>
        <p:spPr>
          <a:xfrm>
            <a:off x="540000" y="225303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一次函数的性质</a:t>
            </a:r>
          </a:p>
        </p:txBody>
      </p:sp>
      <p:sp>
        <p:nvSpPr>
          <p:cNvPr id="11283" name="yt_shape_11283"/>
          <p:cNvSpPr txBox="1"/>
          <p:nvPr/>
        </p:nvSpPr>
        <p:spPr>
          <a:xfrm>
            <a:off x="540000" y="2757340"/>
            <a:ext cx="66749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4" name="yt_table_112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883624"/>
              </p:ext>
            </p:extLst>
          </p:nvPr>
        </p:nvGraphicFramePr>
        <p:xfrm>
          <a:off x="540000" y="3236643"/>
          <a:ext cx="4507230" cy="950976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sp>
        <p:nvSpPr>
          <p:cNvPr id="11286" name="yt_shape_11286"/>
          <p:cNvSpPr txBox="1"/>
          <p:nvPr/>
        </p:nvSpPr>
        <p:spPr>
          <a:xfrm>
            <a:off x="540000" y="4238197"/>
            <a:ext cx="97350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7" name="yt_table_112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589769"/>
              </p:ext>
            </p:extLst>
          </p:nvPr>
        </p:nvGraphicFramePr>
        <p:xfrm>
          <a:off x="540000" y="4717500"/>
          <a:ext cx="3888105" cy="950976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pic>
        <p:nvPicPr>
          <p:cNvPr id="3" name="yt_shape_1698822043584" title="H_28.801733">
            <a:extLst>
              <a:ext uri="{FF2B5EF4-FFF2-40B4-BE49-F238E27FC236}">
                <a16:creationId xmlns:a16="http://schemas.microsoft.com/office/drawing/2014/main" id="{7B207AE1-BEA9-46AE-86C7-58B35D4A14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470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3DF841-4C70-644D-9BED-CCA24A962458}"/>
              </a:ext>
            </a:extLst>
          </p:cNvPr>
          <p:cNvSpPr txBox="1"/>
          <p:nvPr/>
        </p:nvSpPr>
        <p:spPr>
          <a:xfrm>
            <a:off x="6247539" y="27105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977D95-7F62-55FB-8F16-A2DEEBCCB9C8}"/>
              </a:ext>
            </a:extLst>
          </p:cNvPr>
          <p:cNvSpPr txBox="1"/>
          <p:nvPr/>
        </p:nvSpPr>
        <p:spPr>
          <a:xfrm>
            <a:off x="9278076" y="419139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9" name="yt_shape_11289"/>
          <p:cNvSpPr txBox="1"/>
          <p:nvPr/>
        </p:nvSpPr>
        <p:spPr>
          <a:xfrm>
            <a:off x="540000" y="2418582"/>
            <a:ext cx="6881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90" name="yt_table_112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810485"/>
              </p:ext>
            </p:extLst>
          </p:nvPr>
        </p:nvGraphicFramePr>
        <p:xfrm>
          <a:off x="540000" y="2897885"/>
          <a:ext cx="4310063" cy="1901952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它的图象经过点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值随着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值的增大而减小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它的图象经过第二象限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9821AE4-2737-65A0-469A-D86BC885C583}"/>
              </a:ext>
            </a:extLst>
          </p:cNvPr>
          <p:cNvSpPr txBox="1"/>
          <p:nvPr/>
        </p:nvSpPr>
        <p:spPr>
          <a:xfrm>
            <a:off x="6434864" y="237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2" name="yt_shape_11292"/>
          <p:cNvSpPr txBox="1"/>
          <p:nvPr/>
        </p:nvSpPr>
        <p:spPr>
          <a:xfrm>
            <a:off x="540119" y="911650"/>
            <a:ext cx="11604553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的增大而减小，则直线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293" name="yt_image_11293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12776"/>
            <a:ext cx="113157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yt_image_112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1570" y="1412776"/>
            <a:ext cx="113157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5" name="yt_image_1129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3140" y="1412776"/>
            <a:ext cx="113157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6" name="yt_image_11296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4710" y="1412776"/>
            <a:ext cx="113157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9" name="yt_shape_11299"/>
          <p:cNvSpPr txBox="1"/>
          <p:nvPr/>
        </p:nvSpPr>
        <p:spPr>
          <a:xfrm>
            <a:off x="905751" y="262435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300" name="yt_shape_11300"/>
          <p:cNvSpPr txBox="1"/>
          <p:nvPr/>
        </p:nvSpPr>
        <p:spPr>
          <a:xfrm>
            <a:off x="2405728" y="262435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301" name="yt_shape_11301"/>
          <p:cNvSpPr txBox="1"/>
          <p:nvPr/>
        </p:nvSpPr>
        <p:spPr>
          <a:xfrm>
            <a:off x="3897298" y="262435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302" name="yt_shape_11302"/>
          <p:cNvSpPr txBox="1"/>
          <p:nvPr/>
        </p:nvSpPr>
        <p:spPr>
          <a:xfrm>
            <a:off x="5380461" y="262435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03" name="yt_shape_11303"/>
              <p:cNvSpPr txBox="1"/>
              <p:nvPr/>
            </p:nvSpPr>
            <p:spPr>
              <a:xfrm>
                <a:off x="540119" y="3136952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眉山市中考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值的增大而减小，则常数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03" name="yt_shape_113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36952"/>
                <a:ext cx="11111999" cy="1119987"/>
              </a:xfrm>
              <a:prstGeom prst="rect">
                <a:avLst/>
              </a:prstGeom>
              <a:blipFill>
                <a:blip r:embed="rId6"/>
                <a:stretch>
                  <a:fillRect l="-1701" t="-4918" r="-38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05" name="yt_shape_11305"/>
          <p:cNvSpPr txBox="1"/>
          <p:nvPr/>
        </p:nvSpPr>
        <p:spPr>
          <a:xfrm>
            <a:off x="540000" y="4307727"/>
            <a:ext cx="11078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的增大而减小，则它的图象不经过第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06" name="yt_shape_11306"/>
          <p:cNvSpPr txBox="1"/>
          <p:nvPr/>
        </p:nvSpPr>
        <p:spPr>
          <a:xfrm>
            <a:off x="540119" y="47870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值的增大而增大，则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2A5EA1-F6F9-739F-35DA-5B622995B5B6}"/>
              </a:ext>
            </a:extLst>
          </p:cNvPr>
          <p:cNvSpPr txBox="1"/>
          <p:nvPr/>
        </p:nvSpPr>
        <p:spPr>
          <a:xfrm>
            <a:off x="10715112" y="8737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49BA80-1692-9E48-5CA7-02D22E784EA8}"/>
                  </a:ext>
                </a:extLst>
              </p:cNvPr>
              <p:cNvSpPr txBox="1"/>
              <p:nvPr/>
            </p:nvSpPr>
            <p:spPr>
              <a:xfrm>
                <a:off x="2278908" y="3421801"/>
                <a:ext cx="14437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49BA80-1692-9E48-5CA7-02D22E784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3421801"/>
                <a:ext cx="1443737" cy="727279"/>
              </a:xfrm>
              <a:prstGeom prst="rect">
                <a:avLst/>
              </a:prstGeom>
              <a:blipFill>
                <a:blip r:embed="rId7"/>
                <a:stretch>
                  <a:fillRect l="-675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8ADCD9E-984E-B94E-EAD6-DBBCB26E8031}"/>
              </a:ext>
            </a:extLst>
          </p:cNvPr>
          <p:cNvSpPr txBox="1"/>
          <p:nvPr/>
        </p:nvSpPr>
        <p:spPr>
          <a:xfrm>
            <a:off x="10125801" y="426092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1A712F-8D32-057C-999F-C7409C32C068}"/>
              </a:ext>
            </a:extLst>
          </p:cNvPr>
          <p:cNvSpPr txBox="1"/>
          <p:nvPr/>
        </p:nvSpPr>
        <p:spPr>
          <a:xfrm>
            <a:off x="1059708" y="52157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11307"/>
          <p:cNvSpPr txBox="1"/>
          <p:nvPr/>
        </p:nvSpPr>
        <p:spPr>
          <a:xfrm>
            <a:off x="540119" y="5780710"/>
            <a:ext cx="1160455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都在直线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15BB0AE-1514-B56C-636B-CE45B88AE507}"/>
              </a:ext>
            </a:extLst>
          </p:cNvPr>
          <p:cNvSpPr txBox="1"/>
          <p:nvPr/>
        </p:nvSpPr>
        <p:spPr>
          <a:xfrm>
            <a:off x="3071664" y="6209392"/>
            <a:ext cx="1467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000" y="1466846"/>
            <a:ext cx="11540019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的增大而减小？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为何值时，函数图象与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轴下方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轴的交点在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轴的下方；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F0D7C8-8698-EA48-B63F-80F677F8897C}"/>
              </a:ext>
            </a:extLst>
          </p:cNvPr>
          <p:cNvSpPr txBox="1"/>
          <p:nvPr/>
        </p:nvSpPr>
        <p:spPr>
          <a:xfrm>
            <a:off x="449989" y="2468768"/>
            <a:ext cx="626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ED6D71-326B-99C4-6634-DC7C9751C1E1}"/>
              </a:ext>
            </a:extLst>
          </p:cNvPr>
          <p:cNvSpPr txBox="1"/>
          <p:nvPr/>
        </p:nvSpPr>
        <p:spPr>
          <a:xfrm>
            <a:off x="449989" y="2944256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的增大而减小；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BB3F36-FE6E-6536-6921-D61C50924F21}"/>
                  </a:ext>
                </a:extLst>
              </p:cNvPr>
              <p:cNvSpPr txBox="1"/>
              <p:nvPr/>
            </p:nvSpPr>
            <p:spPr>
              <a:xfrm>
                <a:off x="449989" y="3419744"/>
                <a:ext cx="44471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BB3F36-FE6E-6536-6921-D61C50924F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9744"/>
                <a:ext cx="4447159" cy="1154189"/>
              </a:xfrm>
              <a:prstGeom prst="rect">
                <a:avLst/>
              </a:prstGeom>
              <a:blipFill>
                <a:blip r:embed="rId2"/>
                <a:stretch>
                  <a:fillRect l="-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CCF7465-4953-DCFC-A000-D9DD6C80D855}"/>
              </a:ext>
            </a:extLst>
          </p:cNvPr>
          <p:cNvSpPr txBox="1"/>
          <p:nvPr/>
        </p:nvSpPr>
        <p:spPr>
          <a:xfrm>
            <a:off x="449989" y="4480321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B0AF23-583F-8417-FA01-4CBDAAFE6576}"/>
              </a:ext>
            </a:extLst>
          </p:cNvPr>
          <p:cNvSpPr txBox="1"/>
          <p:nvPr/>
        </p:nvSpPr>
        <p:spPr>
          <a:xfrm>
            <a:off x="449989" y="4955809"/>
            <a:ext cx="329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0AC7C4-AC63-6F7C-F00E-C7B5B979463B}"/>
              </a:ext>
            </a:extLst>
          </p:cNvPr>
          <p:cNvSpPr txBox="1"/>
          <p:nvPr/>
        </p:nvSpPr>
        <p:spPr>
          <a:xfrm>
            <a:off x="449989" y="5431297"/>
            <a:ext cx="502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函数图象与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轴的交点在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轴的下方；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308"/>
          <p:cNvSpPr txBox="1"/>
          <p:nvPr/>
        </p:nvSpPr>
        <p:spPr>
          <a:xfrm>
            <a:off x="540000" y="1038131"/>
            <a:ext cx="5727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6" name="yt_shape_11316"/>
              <p:cNvSpPr txBox="1"/>
              <p:nvPr/>
            </p:nvSpPr>
            <p:spPr>
              <a:xfrm>
                <a:off x="540000" y="1459582"/>
                <a:ext cx="4308744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函数图象过原点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316" name="yt_shape_113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4308744" cy="2459712"/>
              </a:xfrm>
              <a:prstGeom prst="rect">
                <a:avLst/>
              </a:prstGeom>
              <a:blipFill>
                <a:blip r:embed="rId2"/>
                <a:stretch>
                  <a:fillRect l="-4391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341552-BDFF-3195-AC52-B7F0CCF675C6}"/>
                  </a:ext>
                </a:extLst>
              </p:cNvPr>
              <p:cNvSpPr txBox="1"/>
              <p:nvPr/>
            </p:nvSpPr>
            <p:spPr>
              <a:xfrm>
                <a:off x="449989" y="1412776"/>
                <a:ext cx="44471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341552-BDFF-3195-AC52-B7F0CCF675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12776"/>
                <a:ext cx="4447159" cy="1154189"/>
              </a:xfrm>
              <a:prstGeom prst="rect">
                <a:avLst/>
              </a:prstGeom>
              <a:blipFill>
                <a:blip r:embed="rId3"/>
                <a:stretch>
                  <a:fillRect l="-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92D18A4-9455-0BC9-59D9-51F1C1475495}"/>
              </a:ext>
            </a:extLst>
          </p:cNvPr>
          <p:cNvSpPr txBox="1"/>
          <p:nvPr/>
        </p:nvSpPr>
        <p:spPr>
          <a:xfrm>
            <a:off x="449989" y="2473353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E1FDE0-040E-9491-30AA-39941163BC0C}"/>
              </a:ext>
            </a:extLst>
          </p:cNvPr>
          <p:cNvSpPr txBox="1"/>
          <p:nvPr/>
        </p:nvSpPr>
        <p:spPr>
          <a:xfrm>
            <a:off x="449989" y="2948841"/>
            <a:ext cx="329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A93EC3-01A2-26C8-BA14-1449058C6B87}"/>
              </a:ext>
            </a:extLst>
          </p:cNvPr>
          <p:cNvSpPr txBox="1"/>
          <p:nvPr/>
        </p:nvSpPr>
        <p:spPr>
          <a:xfrm>
            <a:off x="449989" y="3424329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函数图象过原点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309"/>
          <p:cNvSpPr txBox="1"/>
          <p:nvPr/>
        </p:nvSpPr>
        <p:spPr>
          <a:xfrm>
            <a:off x="540000" y="1178814"/>
            <a:ext cx="9113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为何值时，函数图象过原点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轴的交点在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轴的下方；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2641810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对一次函数的性质理解不透而判断错误</a:t>
            </a:r>
          </a:p>
        </p:txBody>
      </p:sp>
      <p:sp>
        <p:nvSpPr>
          <p:cNvPr id="11320" name="yt_shape_11320"/>
          <p:cNvSpPr txBox="1"/>
          <p:nvPr/>
        </p:nvSpPr>
        <p:spPr>
          <a:xfrm>
            <a:off x="540000" y="3146120"/>
            <a:ext cx="8983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的最大值是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1" name="yt_table_113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978117"/>
              </p:ext>
            </p:extLst>
          </p:nvPr>
        </p:nvGraphicFramePr>
        <p:xfrm>
          <a:off x="540000" y="3625423"/>
          <a:ext cx="4345305" cy="950976"/>
        </p:xfrm>
        <a:graphic>
          <a:graphicData uri="http://schemas.openxmlformats.org/drawingml/2006/table">
            <a:tbl>
              <a:tblPr/>
              <a:tblGrid>
                <a:gridCol w="22529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pic>
        <p:nvPicPr>
          <p:cNvPr id="3" name="yt_shape_1698822043676" title="H_28.801733">
            <a:extLst>
              <a:ext uri="{FF2B5EF4-FFF2-40B4-BE49-F238E27FC236}">
                <a16:creationId xmlns:a16="http://schemas.microsoft.com/office/drawing/2014/main" id="{AA05CEB9-E7A3-9A03-3EE7-4E9C0DF04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34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468ED1-8FE4-AFA7-7B78-294E2C3DB004}"/>
              </a:ext>
            </a:extLst>
          </p:cNvPr>
          <p:cNvSpPr txBox="1"/>
          <p:nvPr/>
        </p:nvSpPr>
        <p:spPr>
          <a:xfrm>
            <a:off x="8533539" y="30993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4" name="yt_shape_11324"/>
          <p:cNvSpPr txBox="1"/>
          <p:nvPr/>
        </p:nvSpPr>
        <p:spPr>
          <a:xfrm>
            <a:off x="540000" y="90000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1323" name="yt_image_1132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6" name="yt_shape_11326"/>
          <p:cNvSpPr txBox="1"/>
          <p:nvPr/>
        </p:nvSpPr>
        <p:spPr>
          <a:xfrm>
            <a:off x="540119" y="1586155"/>
            <a:ext cx="1165188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宁夏自治区中考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，则在平面直角坐标系内，它的图象大致是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327" name="yt_image_11327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701" y="2708920"/>
            <a:ext cx="4776597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9" name="yt_shape_11329"/>
          <p:cNvSpPr txBox="1"/>
          <p:nvPr/>
        </p:nvSpPr>
        <p:spPr>
          <a:xfrm>
            <a:off x="540119" y="45556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30" name="yt_table_113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624431"/>
              </p:ext>
            </p:extLst>
          </p:nvPr>
        </p:nvGraphicFramePr>
        <p:xfrm>
          <a:off x="540000" y="5515038"/>
          <a:ext cx="4507230" cy="950976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F8A5B-2F5E-FBB0-AA0B-AE4FC2F073F0}"/>
              </a:ext>
            </a:extLst>
          </p:cNvPr>
          <p:cNvSpPr txBox="1"/>
          <p:nvPr/>
        </p:nvSpPr>
        <p:spPr>
          <a:xfrm>
            <a:off x="10704512" y="19888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253B39-B637-684A-E0D3-2A00AC1BCD74}"/>
              </a:ext>
            </a:extLst>
          </p:cNvPr>
          <p:cNvSpPr txBox="1"/>
          <p:nvPr/>
        </p:nvSpPr>
        <p:spPr>
          <a:xfrm>
            <a:off x="4969721" y="498428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2" name="yt_shape_11332"/>
          <p:cNvSpPr txBox="1"/>
          <p:nvPr/>
        </p:nvSpPr>
        <p:spPr>
          <a:xfrm>
            <a:off x="540119" y="2205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轴的交点在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轴的上方，且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的增大而增大，则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33" name="yt_shape_11333"/>
              <p:cNvSpPr txBox="1"/>
              <p:nvPr/>
            </p:nvSpPr>
            <p:spPr>
              <a:xfrm>
                <a:off x="540119" y="3165001"/>
                <a:ext cx="11316521" cy="1162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乐山实验中学月考卷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在平面直角坐标系中，点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是坐标原点，过点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轴交于点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33" name="yt_shape_11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65001"/>
                <a:ext cx="11316521" cy="1162178"/>
              </a:xfrm>
              <a:prstGeom prst="rect">
                <a:avLst/>
              </a:prstGeom>
              <a:blipFill>
                <a:blip r:embed="rId2"/>
                <a:stretch>
                  <a:fillRect l="-1670" t="-4188" r="-431" b="-4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35" name="yt_shape_11335"/>
              <p:cNvSpPr txBox="1"/>
              <p:nvPr/>
            </p:nvSpPr>
            <p:spPr>
              <a:xfrm>
                <a:off x="540000" y="4338660"/>
                <a:ext cx="8857105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点拨：本题有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种可能情况，由三角形面积公式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可得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335" name="yt_shape_11335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3094"/>
                <a:ext cx="8857105" cy="673774"/>
              </a:xfrm>
              <a:prstGeom prst="rect">
                <a:avLst/>
              </a:prstGeom>
              <a:blipFill>
                <a:blip r:embed="rId3"/>
                <a:stretch>
                  <a:fillRect l="-2134" r="-1170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4BD3B2-7053-1D52-6591-D78DABB5406D}"/>
              </a:ext>
            </a:extLst>
          </p:cNvPr>
          <p:cNvSpPr txBox="1"/>
          <p:nvPr/>
        </p:nvSpPr>
        <p:spPr>
          <a:xfrm>
            <a:off x="5817446" y="2634248"/>
            <a:ext cx="1619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FD9964-2D6A-AEC1-B5A7-400AB7456A12}"/>
                  </a:ext>
                </a:extLst>
              </p:cNvPr>
              <p:cNvSpPr txBox="1"/>
              <p:nvPr/>
            </p:nvSpPr>
            <p:spPr>
              <a:xfrm>
                <a:off x="8256240" y="3429000"/>
                <a:ext cx="135166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FD9964-2D6A-AEC1-B5A7-400AB7456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240" y="3429000"/>
                <a:ext cx="1351662" cy="730136"/>
              </a:xfrm>
              <a:prstGeom prst="rect">
                <a:avLst/>
              </a:prstGeom>
              <a:blipFill>
                <a:blip r:embed="rId4"/>
                <a:stretch>
                  <a:fillRect b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1937</Words>
  <Application>Microsoft Office PowerPoint</Application>
  <PresentationFormat>宽屏</PresentationFormat>
  <Paragraphs>146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2023-11-02T10:45:51Z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