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1" r:id="rId5"/>
    <p:sldId id="383" r:id="rId6"/>
    <p:sldId id="384" r:id="rId7"/>
    <p:sldId id="374" r:id="rId8"/>
    <p:sldId id="376" r:id="rId9"/>
    <p:sldId id="378" r:id="rId10"/>
    <p:sldId id="385" r:id="rId11"/>
    <p:sldId id="386" r:id="rId12"/>
    <p:sldId id="380" r:id="rId13"/>
    <p:sldId id="388" r:id="rId14"/>
    <p:sldId id="382" r:id="rId15"/>
    <p:sldId id="389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3830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bin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2" name="yt_shape_13142"/>
          <p:cNvSpPr txBox="1"/>
          <p:nvPr/>
        </p:nvSpPr>
        <p:spPr>
          <a:xfrm>
            <a:off x="540000" y="280588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141" name="yt_image_13141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4" name="yt_shape_13144"/>
          <p:cNvSpPr txBox="1"/>
          <p:nvPr/>
        </p:nvSpPr>
        <p:spPr>
          <a:xfrm>
            <a:off x="540000" y="3503467"/>
            <a:ext cx="584775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有一组邻边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的平行四边形是菱形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四条边都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A61CA9-334E-2812-B2EB-354532042630}"/>
              </a:ext>
            </a:extLst>
          </p:cNvPr>
          <p:cNvSpPr txBox="1"/>
          <p:nvPr/>
        </p:nvSpPr>
        <p:spPr>
          <a:xfrm>
            <a:off x="2507389" y="34566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F1C8DF-ACE5-9C82-110E-BF51A6F2BC39}"/>
              </a:ext>
            </a:extLst>
          </p:cNvPr>
          <p:cNvSpPr txBox="1"/>
          <p:nvPr/>
        </p:nvSpPr>
        <p:spPr>
          <a:xfrm>
            <a:off x="2202589" y="393215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255148F-29AD-A31E-13A0-A14D1CE861A5}"/>
              </a:ext>
            </a:extLst>
          </p:cNvPr>
          <p:cNvSpPr txBox="1"/>
          <p:nvPr/>
        </p:nvSpPr>
        <p:spPr>
          <a:xfrm>
            <a:off x="449989" y="2060848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5FEB24-F6AE-4D8E-ADE6-9DDF5EFA4681}"/>
              </a:ext>
            </a:extLst>
          </p:cNvPr>
          <p:cNvSpPr txBox="1"/>
          <p:nvPr/>
        </p:nvSpPr>
        <p:spPr>
          <a:xfrm>
            <a:off x="449989" y="2536336"/>
            <a:ext cx="1899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6DAF5A-2613-1BE1-316B-8164E5092122}"/>
              </a:ext>
            </a:extLst>
          </p:cNvPr>
          <p:cNvSpPr txBox="1"/>
          <p:nvPr/>
        </p:nvSpPr>
        <p:spPr>
          <a:xfrm>
            <a:off x="449989" y="3011824"/>
            <a:ext cx="333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E57081-98A1-B62E-3D9E-5F1E1DBEC5B6}"/>
              </a:ext>
            </a:extLst>
          </p:cNvPr>
          <p:cNvSpPr txBox="1"/>
          <p:nvPr/>
        </p:nvSpPr>
        <p:spPr>
          <a:xfrm>
            <a:off x="449989" y="3487312"/>
            <a:ext cx="342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DF4684-C3B4-5DC1-6D12-186093224BED}"/>
              </a:ext>
            </a:extLst>
          </p:cNvPr>
          <p:cNvSpPr txBox="1"/>
          <p:nvPr/>
        </p:nvSpPr>
        <p:spPr>
          <a:xfrm>
            <a:off x="449989" y="3962800"/>
            <a:ext cx="353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966758C-22FA-882D-676E-13EC70D4478D}"/>
                  </a:ext>
                </a:extLst>
              </p:cNvPr>
              <p:cNvSpPr txBox="1"/>
              <p:nvPr/>
            </p:nvSpPr>
            <p:spPr>
              <a:xfrm>
                <a:off x="449989" y="4050549"/>
                <a:ext cx="254577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966758C-22FA-882D-676E-13EC70D447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0549"/>
                <a:ext cx="2545779" cy="1611643"/>
              </a:xfrm>
              <a:prstGeom prst="rect">
                <a:avLst/>
              </a:prstGeom>
              <a:blipFill>
                <a:blip r:embed="rId2"/>
                <a:stretch>
                  <a:fillRect l="-3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A1931E3-7037-6BFF-A958-A1C8625A5959}"/>
              </a:ext>
            </a:extLst>
          </p:cNvPr>
          <p:cNvSpPr txBox="1"/>
          <p:nvPr/>
        </p:nvSpPr>
        <p:spPr>
          <a:xfrm>
            <a:off x="449989" y="5568580"/>
            <a:ext cx="569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3A9108-31BC-142A-3045-35559F5B644F}"/>
              </a:ext>
            </a:extLst>
          </p:cNvPr>
          <p:cNvSpPr txBox="1"/>
          <p:nvPr/>
        </p:nvSpPr>
        <p:spPr>
          <a:xfrm>
            <a:off x="449989" y="6044068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196"/>
          <p:cNvSpPr txBox="1"/>
          <p:nvPr/>
        </p:nvSpPr>
        <p:spPr>
          <a:xfrm>
            <a:off x="540120" y="736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南阳十三中月考卷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DF.</a:t>
            </a:r>
          </a:p>
        </p:txBody>
      </p:sp>
      <p:pic>
        <p:nvPicPr>
          <p:cNvPr id="12" name="yt_image_13197" title="H_121.6478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1848094"/>
            <a:ext cx="2043684" cy="154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3199"/>
          <p:cNvSpPr txBox="1"/>
          <p:nvPr/>
        </p:nvSpPr>
        <p:spPr>
          <a:xfrm>
            <a:off x="540000" y="1697480"/>
            <a:ext cx="407803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03" name="yt_shape_13203"/>
              <p:cNvSpPr txBox="1"/>
              <p:nvPr/>
            </p:nvSpPr>
            <p:spPr>
              <a:xfrm>
                <a:off x="540000" y="1378086"/>
                <a:ext cx="5495094" cy="39782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解：连结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是菱形，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AC·BD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203" name="yt_shape_132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8086"/>
                <a:ext cx="5495094" cy="3978205"/>
              </a:xfrm>
              <a:prstGeom prst="rect">
                <a:avLst/>
              </a:prstGeom>
              <a:blipFill>
                <a:blip r:embed="rId2"/>
                <a:stretch>
                  <a:fillRect l="-3441" t="-1225" r="-1887" b="-1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06" name="yt_shape_13206"/>
          <p:cNvSpPr txBox="1"/>
          <p:nvPr/>
        </p:nvSpPr>
        <p:spPr>
          <a:xfrm>
            <a:off x="5029720" y="5559443"/>
            <a:ext cx="1713546" cy="119532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白正" pitchFamily="65"/>
                <a:ea typeface="宋体" pitchFamily="65"/>
              </a:rPr>
              <a:t> </a:t>
            </a:r>
            <a:r>
              <a:rPr lang="en-US" altLang="zh-CN" sz="6500" b="0" i="0" u="none" spc="11887">
                <a:solidFill>
                  <a:srgbClr val="1EE3CF"/>
                </a:solidFill>
                <a:effectLst/>
                <a:latin typeface="白正" pitchFamily="65"/>
                <a:ea typeface="宋体" pitchFamily="65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205" name="yt_image_13205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1253442"/>
            <a:ext cx="1715643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FDA12C-AF54-4104-149C-90519B027E16}"/>
              </a:ext>
            </a:extLst>
          </p:cNvPr>
          <p:cNvSpPr txBox="1"/>
          <p:nvPr/>
        </p:nvSpPr>
        <p:spPr>
          <a:xfrm>
            <a:off x="449989" y="1331280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解：连结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2CB096-ED4C-C575-878C-670DBEFE36AD}"/>
              </a:ext>
            </a:extLst>
          </p:cNvPr>
          <p:cNvSpPr txBox="1"/>
          <p:nvPr/>
        </p:nvSpPr>
        <p:spPr>
          <a:xfrm>
            <a:off x="449989" y="1806768"/>
            <a:ext cx="465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DD746E-85F7-5BDD-07BD-77E5925A6410}"/>
                  </a:ext>
                </a:extLst>
              </p:cNvPr>
              <p:cNvSpPr txBox="1"/>
              <p:nvPr/>
            </p:nvSpPr>
            <p:spPr>
              <a:xfrm>
                <a:off x="449989" y="2282256"/>
                <a:ext cx="56220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DD746E-85F7-5BDD-07BD-77E5925A64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82256"/>
                <a:ext cx="5622036" cy="765061"/>
              </a:xfrm>
              <a:prstGeom prst="rect">
                <a:avLst/>
              </a:prstGeom>
              <a:blipFill>
                <a:blip r:embed="rId4"/>
                <a:stretch>
                  <a:fillRect l="-1735" r="-119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1C3522-3E54-4C38-77DE-4A40303EA66E}"/>
                  </a:ext>
                </a:extLst>
              </p:cNvPr>
              <p:cNvSpPr txBox="1"/>
              <p:nvPr/>
            </p:nvSpPr>
            <p:spPr>
              <a:xfrm>
                <a:off x="449989" y="2953705"/>
                <a:ext cx="15373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1C3522-3E54-4C38-77DE-4A40303EA6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705"/>
                <a:ext cx="1537399" cy="765061"/>
              </a:xfrm>
              <a:prstGeom prst="rect">
                <a:avLst/>
              </a:prstGeom>
              <a:blipFill>
                <a:blip r:embed="rId5"/>
                <a:stretch>
                  <a:fillRect l="-6349" r="-595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2E4C2B6-3492-1D07-E069-747DBF436C6F}"/>
                  </a:ext>
                </a:extLst>
              </p:cNvPr>
              <p:cNvSpPr txBox="1"/>
              <p:nvPr/>
            </p:nvSpPr>
            <p:spPr>
              <a:xfrm>
                <a:off x="449989" y="3625154"/>
                <a:ext cx="4893882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2E4C2B6-3492-1D07-E069-747DBF436C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5154"/>
                <a:ext cx="4893882" cy="631267"/>
              </a:xfrm>
              <a:prstGeom prst="rect">
                <a:avLst/>
              </a:prstGeom>
              <a:blipFill>
                <a:blip r:embed="rId6"/>
                <a:stretch>
                  <a:fillRect l="-1993" r="-1868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B4B30CF-186D-3865-6A88-91D7ADC9DCB1}"/>
              </a:ext>
            </a:extLst>
          </p:cNvPr>
          <p:cNvSpPr txBox="1"/>
          <p:nvPr/>
        </p:nvSpPr>
        <p:spPr>
          <a:xfrm>
            <a:off x="449989" y="4162809"/>
            <a:ext cx="2323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7040155-8212-0311-BEAD-F5D55BB9A818}"/>
                  </a:ext>
                </a:extLst>
              </p:cNvPr>
              <p:cNvSpPr txBox="1"/>
              <p:nvPr/>
            </p:nvSpPr>
            <p:spPr>
              <a:xfrm>
                <a:off x="449989" y="4638297"/>
                <a:ext cx="34646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▱ABCD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AC·BD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7040155-8212-0311-BEAD-F5D55BB9A8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38297"/>
                <a:ext cx="3464623" cy="726326"/>
              </a:xfrm>
              <a:prstGeom prst="rect">
                <a:avLst/>
              </a:prstGeom>
              <a:blipFill>
                <a:blip r:embed="rId7"/>
                <a:stretch>
                  <a:fillRect l="-2817" r="-228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3201"/>
          <p:cNvSpPr txBox="1"/>
          <p:nvPr/>
        </p:nvSpPr>
        <p:spPr>
          <a:xfrm>
            <a:off x="540000" y="926252"/>
            <a:ext cx="59343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" name="yt_shape_13209"/>
          <p:cNvSpPr txBox="1"/>
          <p:nvPr/>
        </p:nvSpPr>
        <p:spPr>
          <a:xfrm>
            <a:off x="540000" y="836712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208" name="yt_image_13208" title="H_50.94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1" name="yt_shape_13211"/>
          <p:cNvSpPr txBox="1"/>
          <p:nvPr/>
        </p:nvSpPr>
        <p:spPr>
          <a:xfrm>
            <a:off x="540119" y="1534295"/>
            <a:ext cx="1131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许昌市第三初级中学月考卷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上，将该矩形沿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处，过点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12" name="yt_image_13212" title="H_103.4065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2780928"/>
            <a:ext cx="1700784" cy="131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13" name="yt_image_13213" title="H_96.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01040" y="2852936"/>
            <a:ext cx="1641348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6" name="yt_shape_13216"/>
          <p:cNvSpPr txBox="1"/>
          <p:nvPr/>
        </p:nvSpPr>
        <p:spPr>
          <a:xfrm>
            <a:off x="540000" y="2511577"/>
            <a:ext cx="465191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为菱形；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EFAD19-8392-4D24-A55F-F10B56DA650C}"/>
              </a:ext>
            </a:extLst>
          </p:cNvPr>
          <p:cNvSpPr txBox="1"/>
          <p:nvPr/>
        </p:nvSpPr>
        <p:spPr>
          <a:xfrm>
            <a:off x="449989" y="2836888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证明：由折叠的性质可知：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669AEAF-25BB-9540-6693-5F87EA284222}"/>
              </a:ext>
            </a:extLst>
          </p:cNvPr>
          <p:cNvSpPr txBox="1"/>
          <p:nvPr/>
        </p:nvSpPr>
        <p:spPr>
          <a:xfrm>
            <a:off x="449989" y="3312376"/>
            <a:ext cx="428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46AA27-E5E7-017F-95A9-A462ADC300B9}"/>
              </a:ext>
            </a:extLst>
          </p:cNvPr>
          <p:cNvSpPr txBox="1"/>
          <p:nvPr/>
        </p:nvSpPr>
        <p:spPr>
          <a:xfrm>
            <a:off x="449989" y="3787864"/>
            <a:ext cx="1908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24C904E-86DE-11CB-DD78-2B51B2F6A1D3}"/>
              </a:ext>
            </a:extLst>
          </p:cNvPr>
          <p:cNvSpPr txBox="1"/>
          <p:nvPr/>
        </p:nvSpPr>
        <p:spPr>
          <a:xfrm>
            <a:off x="449989" y="426335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F2C072-8DBA-FDC4-B0E4-9D513A809C65}"/>
              </a:ext>
            </a:extLst>
          </p:cNvPr>
          <p:cNvSpPr txBox="1"/>
          <p:nvPr/>
        </p:nvSpPr>
        <p:spPr>
          <a:xfrm>
            <a:off x="449989" y="473884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20D67E7-15E5-936F-0176-C3714B546308}"/>
              </a:ext>
            </a:extLst>
          </p:cNvPr>
          <p:cNvSpPr txBox="1"/>
          <p:nvPr/>
        </p:nvSpPr>
        <p:spPr>
          <a:xfrm>
            <a:off x="449989" y="5214328"/>
            <a:ext cx="184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2E2DF30-FF7C-1F17-2DCB-4244F1BFE663}"/>
              </a:ext>
            </a:extLst>
          </p:cNvPr>
          <p:cNvSpPr txBox="1"/>
          <p:nvPr/>
        </p:nvSpPr>
        <p:spPr>
          <a:xfrm>
            <a:off x="449989" y="5689816"/>
            <a:ext cx="329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9B77D6E-59B1-311D-286F-72D9E7C980E7}"/>
              </a:ext>
            </a:extLst>
          </p:cNvPr>
          <p:cNvSpPr txBox="1"/>
          <p:nvPr/>
        </p:nvSpPr>
        <p:spPr>
          <a:xfrm>
            <a:off x="449989" y="6165304"/>
            <a:ext cx="31868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21" name="yt_shape_13221"/>
              <p:cNvSpPr txBox="1"/>
              <p:nvPr/>
            </p:nvSpPr>
            <p:spPr>
              <a:xfrm>
                <a:off x="540000" y="1607170"/>
                <a:ext cx="5932714" cy="40036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，根据折叠的性质可知：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221" name="yt_shape_13221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07170"/>
                <a:ext cx="5932714" cy="4003660"/>
              </a:xfrm>
              <a:prstGeom prst="rect">
                <a:avLst/>
              </a:prstGeom>
              <a:blipFill>
                <a:blip r:embed="rId2"/>
                <a:stretch>
                  <a:fillRect l="-3186" t="-1372" r="-2158" b="-1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E24097E-4FFA-4DB7-3741-04AC524360F1}"/>
              </a:ext>
            </a:extLst>
          </p:cNvPr>
          <p:cNvSpPr txBox="1"/>
          <p:nvPr/>
        </p:nvSpPr>
        <p:spPr>
          <a:xfrm>
            <a:off x="449989" y="1560364"/>
            <a:ext cx="605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，根据折叠的性质可知：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F9D40C-8F93-EA78-D6AE-30BD94736A39}"/>
              </a:ext>
            </a:extLst>
          </p:cNvPr>
          <p:cNvSpPr txBox="1"/>
          <p:nvPr/>
        </p:nvSpPr>
        <p:spPr>
          <a:xfrm>
            <a:off x="449989" y="2035852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19EAF0-13DA-E777-DC37-0B89F0669EEA}"/>
              </a:ext>
            </a:extLst>
          </p:cNvPr>
          <p:cNvSpPr txBox="1"/>
          <p:nvPr/>
        </p:nvSpPr>
        <p:spPr>
          <a:xfrm>
            <a:off x="449989" y="2511340"/>
            <a:ext cx="2245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3B99D8-C152-046E-7034-004AC31ADF61}"/>
              </a:ext>
            </a:extLst>
          </p:cNvPr>
          <p:cNvSpPr txBox="1"/>
          <p:nvPr/>
        </p:nvSpPr>
        <p:spPr>
          <a:xfrm>
            <a:off x="449989" y="2986828"/>
            <a:ext cx="251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9A5884-7EBC-E1AA-82F1-4F10310DC1BD}"/>
              </a:ext>
            </a:extLst>
          </p:cNvPr>
          <p:cNvSpPr txBox="1"/>
          <p:nvPr/>
        </p:nvSpPr>
        <p:spPr>
          <a:xfrm>
            <a:off x="449989" y="3462316"/>
            <a:ext cx="161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822F84-12A2-378E-95ED-591BADAB55A1}"/>
              </a:ext>
            </a:extLst>
          </p:cNvPr>
          <p:cNvSpPr txBox="1"/>
          <p:nvPr/>
        </p:nvSpPr>
        <p:spPr>
          <a:xfrm>
            <a:off x="449989" y="3937804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D2C2D5-153E-608A-D945-BEBFD0A784C9}"/>
              </a:ext>
            </a:extLst>
          </p:cNvPr>
          <p:cNvSpPr txBox="1"/>
          <p:nvPr/>
        </p:nvSpPr>
        <p:spPr>
          <a:xfrm>
            <a:off x="449989" y="4413292"/>
            <a:ext cx="373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1A340D4-D5CE-E700-F397-C447C8D2617D}"/>
                  </a:ext>
                </a:extLst>
              </p:cNvPr>
              <p:cNvSpPr txBox="1"/>
              <p:nvPr/>
            </p:nvSpPr>
            <p:spPr>
              <a:xfrm>
                <a:off x="449989" y="4888780"/>
                <a:ext cx="13047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9" name="文本框 8" descr="{'rangeId': 27, 'mathAnswerShape': 1}">
                <a:extLst>
                  <a:ext uri="{FF2B5EF4-FFF2-40B4-BE49-F238E27FC236}">
                    <a16:creationId xmlns:a16="http://schemas.microsoft.com/office/drawing/2014/main" id="{C1A340D4-D5CE-E700-F397-C447C8D261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88780"/>
                <a:ext cx="1304799" cy="730136"/>
              </a:xfrm>
              <a:prstGeom prst="rect">
                <a:avLst/>
              </a:prstGeom>
              <a:blipFill>
                <a:blip r:embed="rId3"/>
                <a:stretch>
                  <a:fillRect l="-7477" r="-747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3217">
                <a:extLst>
                  <a:ext uri="{FF2B5EF4-FFF2-40B4-BE49-F238E27FC236}">
                    <a16:creationId xmlns:a16="http://schemas.microsoft.com/office/drawing/2014/main" id="{46D542CE-838A-1880-0CAB-641E66E977D9}"/>
                  </a:ext>
                </a:extLst>
              </p:cNvPr>
              <p:cNvSpPr txBox="1"/>
              <p:nvPr/>
            </p:nvSpPr>
            <p:spPr>
              <a:xfrm>
                <a:off x="540000" y="908720"/>
                <a:ext cx="4734438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</a:endParaRPr>
              </a:p>
            </p:txBody>
          </p:sp>
        </mc:Choice>
        <mc:Fallback xmlns="">
          <p:sp>
            <p:nvSpPr>
              <p:cNvPr id="11" name="yt_shape_13217">
                <a:extLst>
                  <a:ext uri="{FF2B5EF4-FFF2-40B4-BE49-F238E27FC236}">
                    <a16:creationId xmlns:a16="http://schemas.microsoft.com/office/drawing/2014/main" id="{46D542CE-838A-1880-0CAB-641E66E977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8720"/>
                <a:ext cx="4734438" cy="642740"/>
              </a:xfrm>
              <a:prstGeom prst="rect">
                <a:avLst/>
              </a:prstGeom>
              <a:blipFill>
                <a:blip r:embed="rId4"/>
                <a:stretch>
                  <a:fillRect l="-3995" r="-283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3212" title="H_103.4065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08368" y="1301799"/>
            <a:ext cx="1700784" cy="131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4" name="yt_shape_13224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3223" name="yt_image_1322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6" name="yt_shape_13226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中点四边形是平行四边形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矩形构成的中点四边形是菱形，菱形构成的中点四边形是矩形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1030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7" name="yt_shape_13147"/>
          <p:cNvSpPr txBox="1"/>
          <p:nvPr/>
        </p:nvSpPr>
        <p:spPr>
          <a:xfrm>
            <a:off x="540000" y="904130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146" name="yt_image_1314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413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9" name="yt_shape_13149"/>
          <p:cNvSpPr txBox="1"/>
          <p:nvPr/>
        </p:nvSpPr>
        <p:spPr>
          <a:xfrm>
            <a:off x="540000" y="1607427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有一组邻边相等的平行四边形是菱形</a:t>
            </a:r>
          </a:p>
        </p:txBody>
      </p:sp>
      <p:sp>
        <p:nvSpPr>
          <p:cNvPr id="13150" name="yt_shape_13150"/>
          <p:cNvSpPr txBox="1"/>
          <p:nvPr/>
        </p:nvSpPr>
        <p:spPr>
          <a:xfrm>
            <a:off x="540000" y="2111737"/>
            <a:ext cx="108234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钦州市中考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如图，要使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为菱形，则需添加的一个条件是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4" name="yt_table_1315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770924"/>
              </p:ext>
            </p:extLst>
          </p:nvPr>
        </p:nvGraphicFramePr>
        <p:xfrm>
          <a:off x="540000" y="2591040"/>
          <a:ext cx="5947411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2033588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B.BA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grpSp>
        <p:nvGrpSpPr>
          <p:cNvPr id="13151" name="yt_shape_13151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9928" y="2591040"/>
            <a:ext cx="1669923" cy="1574433"/>
            <a:chOff x="0" y="0"/>
            <a:chExt cx="1669923" cy="1574433"/>
          </a:xfrm>
        </p:grpSpPr>
        <p:pic>
          <p:nvPicPr>
            <p:cNvPr id="3" name="yt_image_13151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9923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3" name="yt_shape_13153"/>
            <p:cNvSpPr txBox="1"/>
            <p:nvPr/>
          </p:nvSpPr>
          <p:spPr>
            <a:xfrm>
              <a:off x="301680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156" name="yt_shape_13156"/>
          <p:cNvSpPr txBox="1"/>
          <p:nvPr/>
        </p:nvSpPr>
        <p:spPr>
          <a:xfrm>
            <a:off x="540000" y="4215913"/>
            <a:ext cx="10868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0" name="yt_table_131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575337"/>
              </p:ext>
            </p:extLst>
          </p:nvPr>
        </p:nvGraphicFramePr>
        <p:xfrm>
          <a:off x="540000" y="4695216"/>
          <a:ext cx="72002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</a:tbl>
          </a:graphicData>
        </a:graphic>
      </p:graphicFrame>
      <p:grpSp>
        <p:nvGrpSpPr>
          <p:cNvPr id="13157" name="yt_shape_13157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3672" y="4695216"/>
            <a:ext cx="1976247" cy="1619010"/>
            <a:chOff x="0" y="0"/>
            <a:chExt cx="1976247" cy="1619010"/>
          </a:xfrm>
        </p:grpSpPr>
        <p:pic>
          <p:nvPicPr>
            <p:cNvPr id="2" name="yt_image_1315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76247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9" name="yt_shape_13159"/>
            <p:cNvSpPr txBox="1"/>
            <p:nvPr/>
          </p:nvSpPr>
          <p:spPr>
            <a:xfrm>
              <a:off x="454842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698822232264">
            <a:extLst>
              <a:ext uri="{FF2B5EF4-FFF2-40B4-BE49-F238E27FC236}">
                <a16:creationId xmlns:a16="http://schemas.microsoft.com/office/drawing/2014/main" id="{8ED57D1C-7A8C-1D32-22B6-7EC79F664A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9104"/>
            <a:ext cx="1355917" cy="3657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327CA7C-6163-ACDB-0D18-37A816284A0A}"/>
              </a:ext>
            </a:extLst>
          </p:cNvPr>
          <p:cNvSpPr txBox="1"/>
          <p:nvPr/>
        </p:nvSpPr>
        <p:spPr>
          <a:xfrm>
            <a:off x="10355989" y="20649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52E30D-F2A9-E574-A515-D1A9EB5471AF}"/>
              </a:ext>
            </a:extLst>
          </p:cNvPr>
          <p:cNvSpPr txBox="1"/>
          <p:nvPr/>
        </p:nvSpPr>
        <p:spPr>
          <a:xfrm>
            <a:off x="10400439" y="41691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2" name="yt_shape_13162"/>
          <p:cNvSpPr txBox="1"/>
          <p:nvPr/>
        </p:nvSpPr>
        <p:spPr>
          <a:xfrm>
            <a:off x="540119" y="10291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长春市中考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63" name="yt_image_13163" title="H_91.9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891" y="2140975"/>
            <a:ext cx="1728216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5" name="yt_shape_13165"/>
          <p:cNvSpPr txBox="1"/>
          <p:nvPr/>
        </p:nvSpPr>
        <p:spPr>
          <a:xfrm>
            <a:off x="540000" y="3359651"/>
            <a:ext cx="506491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03C722-5B1A-25CD-26D3-E92F33223A52}"/>
              </a:ext>
            </a:extLst>
          </p:cNvPr>
          <p:cNvSpPr txBox="1"/>
          <p:nvPr/>
        </p:nvSpPr>
        <p:spPr>
          <a:xfrm>
            <a:off x="449989" y="3312845"/>
            <a:ext cx="424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0BEAF8-6687-008F-886A-5D23C5E73B8E}"/>
              </a:ext>
            </a:extLst>
          </p:cNvPr>
          <p:cNvSpPr txBox="1"/>
          <p:nvPr/>
        </p:nvSpPr>
        <p:spPr>
          <a:xfrm>
            <a:off x="449989" y="3788333"/>
            <a:ext cx="411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6A1BF9-3FB5-E8F3-4531-9CB5D2E14AA3}"/>
              </a:ext>
            </a:extLst>
          </p:cNvPr>
          <p:cNvSpPr txBox="1"/>
          <p:nvPr/>
        </p:nvSpPr>
        <p:spPr>
          <a:xfrm>
            <a:off x="449989" y="4263821"/>
            <a:ext cx="519601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F3D503-DD00-1DA9-385A-307DFF39D4F3}"/>
              </a:ext>
            </a:extLst>
          </p:cNvPr>
          <p:cNvSpPr txBox="1"/>
          <p:nvPr/>
        </p:nvSpPr>
        <p:spPr>
          <a:xfrm>
            <a:off x="449989" y="4739309"/>
            <a:ext cx="436733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8DD199-F9B2-2998-974D-28206EDFD287}"/>
              </a:ext>
            </a:extLst>
          </p:cNvPr>
          <p:cNvSpPr txBox="1"/>
          <p:nvPr/>
        </p:nvSpPr>
        <p:spPr>
          <a:xfrm>
            <a:off x="449989" y="5214797"/>
            <a:ext cx="436733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BA4E37-58F2-6392-CCE7-8B5DB9FFBE90}"/>
              </a:ext>
            </a:extLst>
          </p:cNvPr>
          <p:cNvSpPr txBox="1"/>
          <p:nvPr/>
        </p:nvSpPr>
        <p:spPr>
          <a:xfrm>
            <a:off x="449989" y="5690285"/>
            <a:ext cx="320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6" name="yt_shape_13166"/>
          <p:cNvSpPr txBox="1"/>
          <p:nvPr/>
        </p:nvSpPr>
        <p:spPr>
          <a:xfrm>
            <a:off x="540000" y="1179212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四条边都相等的四边形是菱形</a:t>
            </a:r>
          </a:p>
        </p:txBody>
      </p:sp>
      <p:sp>
        <p:nvSpPr>
          <p:cNvPr id="13167" name="yt_shape_13167"/>
          <p:cNvSpPr txBox="1"/>
          <p:nvPr/>
        </p:nvSpPr>
        <p:spPr>
          <a:xfrm>
            <a:off x="540000" y="1683522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用两个边长相等的等边三角形纸片拼成的四边形一定是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8" name="yt_table_131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23243"/>
              </p:ext>
            </p:extLst>
          </p:nvPr>
        </p:nvGraphicFramePr>
        <p:xfrm>
          <a:off x="540000" y="2162825"/>
          <a:ext cx="4184968" cy="950976"/>
        </p:xfrm>
        <a:graphic>
          <a:graphicData uri="http://schemas.openxmlformats.org/drawingml/2006/table">
            <a:tbl>
              <a:tblPr/>
              <a:tblGrid>
                <a:gridCol w="2702243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</a:tbl>
          </a:graphicData>
        </a:graphic>
      </p:graphicFrame>
      <p:pic>
        <p:nvPicPr>
          <p:cNvPr id="3" name="yt_shape_1698822232332" title="H_28.801733">
            <a:extLst>
              <a:ext uri="{FF2B5EF4-FFF2-40B4-BE49-F238E27FC236}">
                <a16:creationId xmlns:a16="http://schemas.microsoft.com/office/drawing/2014/main" id="{9B3499C6-CDC9-D559-817A-EF8C223B7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2088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F92A8A-C05A-4A5F-BFB7-94B5D048C970}"/>
              </a:ext>
            </a:extLst>
          </p:cNvPr>
          <p:cNvSpPr txBox="1"/>
          <p:nvPr/>
        </p:nvSpPr>
        <p:spPr>
          <a:xfrm>
            <a:off x="8603389" y="16367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B993F87-08A3-8684-2FB8-C9AAA99B5678}"/>
              </a:ext>
            </a:extLst>
          </p:cNvPr>
          <p:cNvSpPr txBox="1"/>
          <p:nvPr/>
        </p:nvSpPr>
        <p:spPr>
          <a:xfrm>
            <a:off x="449989" y="2289392"/>
            <a:ext cx="363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5B8C3A-93CA-30A9-6DFF-36EC3EA4B93E}"/>
              </a:ext>
            </a:extLst>
          </p:cNvPr>
          <p:cNvSpPr txBox="1"/>
          <p:nvPr/>
        </p:nvSpPr>
        <p:spPr>
          <a:xfrm>
            <a:off x="449989" y="2764880"/>
            <a:ext cx="3077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74881E-7243-B097-EC63-8091D4F8C65A}"/>
              </a:ext>
            </a:extLst>
          </p:cNvPr>
          <p:cNvSpPr txBox="1"/>
          <p:nvPr/>
        </p:nvSpPr>
        <p:spPr>
          <a:xfrm>
            <a:off x="449989" y="3240368"/>
            <a:ext cx="432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S.S.S.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2276B9-3682-7506-567F-6F356BFACD79}"/>
              </a:ext>
            </a:extLst>
          </p:cNvPr>
          <p:cNvSpPr txBox="1"/>
          <p:nvPr/>
        </p:nvSpPr>
        <p:spPr>
          <a:xfrm>
            <a:off x="449989" y="3715856"/>
            <a:ext cx="2975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F44952-C8AE-7765-77D4-9476882ADBA2}"/>
              </a:ext>
            </a:extLst>
          </p:cNvPr>
          <p:cNvSpPr txBox="1"/>
          <p:nvPr/>
        </p:nvSpPr>
        <p:spPr>
          <a:xfrm>
            <a:off x="449989" y="4191344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E505E3-7F29-DD65-FF78-1C1509A54B06}"/>
              </a:ext>
            </a:extLst>
          </p:cNvPr>
          <p:cNvSpPr txBox="1"/>
          <p:nvPr/>
        </p:nvSpPr>
        <p:spPr>
          <a:xfrm>
            <a:off x="449989" y="4666832"/>
            <a:ext cx="430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5C1362-4074-86D0-EE7E-087EC6756F81}"/>
              </a:ext>
            </a:extLst>
          </p:cNvPr>
          <p:cNvSpPr txBox="1"/>
          <p:nvPr/>
        </p:nvSpPr>
        <p:spPr>
          <a:xfrm>
            <a:off x="449989" y="5142320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56BFA73-EBE3-7890-16F8-8EA75518D1F7}"/>
              </a:ext>
            </a:extLst>
          </p:cNvPr>
          <p:cNvSpPr txBox="1"/>
          <p:nvPr/>
        </p:nvSpPr>
        <p:spPr>
          <a:xfrm>
            <a:off x="449989" y="5617808"/>
            <a:ext cx="285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1954FA-5B13-C13F-EA46-F94ADF6ACA7D}"/>
              </a:ext>
            </a:extLst>
          </p:cNvPr>
          <p:cNvSpPr txBox="1"/>
          <p:nvPr/>
        </p:nvSpPr>
        <p:spPr>
          <a:xfrm>
            <a:off x="449989" y="6093296"/>
            <a:ext cx="2645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3170"/>
          <p:cNvSpPr txBox="1"/>
          <p:nvPr/>
        </p:nvSpPr>
        <p:spPr>
          <a:xfrm>
            <a:off x="540119" y="9201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DF.</a:t>
            </a:r>
          </a:p>
        </p:txBody>
      </p:sp>
      <p:pic>
        <p:nvPicPr>
          <p:cNvPr id="13" name="yt_image_13171" title="H_101.07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031957"/>
            <a:ext cx="2111121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3173"/>
          <p:cNvSpPr txBox="1"/>
          <p:nvPr/>
        </p:nvSpPr>
        <p:spPr>
          <a:xfrm>
            <a:off x="540000" y="1875605"/>
            <a:ext cx="63895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6" name="yt_shape_13176"/>
          <p:cNvSpPr txBox="1"/>
          <p:nvPr/>
        </p:nvSpPr>
        <p:spPr>
          <a:xfrm>
            <a:off x="540000" y="1714282"/>
            <a:ext cx="3250890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E0CE3A-2D0B-002D-FDBA-76105839506F}"/>
              </a:ext>
            </a:extLst>
          </p:cNvPr>
          <p:cNvSpPr txBox="1"/>
          <p:nvPr/>
        </p:nvSpPr>
        <p:spPr>
          <a:xfrm>
            <a:off x="449989" y="1667476"/>
            <a:ext cx="2704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9685C8-2CCF-657A-DD86-40861FA2BE2B}"/>
              </a:ext>
            </a:extLst>
          </p:cNvPr>
          <p:cNvSpPr txBox="1"/>
          <p:nvPr/>
        </p:nvSpPr>
        <p:spPr>
          <a:xfrm>
            <a:off x="449989" y="2142964"/>
            <a:ext cx="2975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7AE442-CABC-ADFD-DB9B-D926C28696F0}"/>
              </a:ext>
            </a:extLst>
          </p:cNvPr>
          <p:cNvSpPr txBox="1"/>
          <p:nvPr/>
        </p:nvSpPr>
        <p:spPr>
          <a:xfrm>
            <a:off x="449989" y="2618452"/>
            <a:ext cx="328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B5BE7D-0763-B529-E26E-EB5162CAA2D9}"/>
              </a:ext>
            </a:extLst>
          </p:cNvPr>
          <p:cNvSpPr txBox="1"/>
          <p:nvPr/>
        </p:nvSpPr>
        <p:spPr>
          <a:xfrm>
            <a:off x="449989" y="3093940"/>
            <a:ext cx="299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02EDDF-3F53-7B33-FC47-4F93CC1DE9F2}"/>
              </a:ext>
            </a:extLst>
          </p:cNvPr>
          <p:cNvSpPr txBox="1"/>
          <p:nvPr/>
        </p:nvSpPr>
        <p:spPr>
          <a:xfrm>
            <a:off x="449989" y="3569428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501210-A0A6-0767-9B62-C87FA3616EDC}"/>
              </a:ext>
            </a:extLst>
          </p:cNvPr>
          <p:cNvSpPr txBox="1"/>
          <p:nvPr/>
        </p:nvSpPr>
        <p:spPr>
          <a:xfrm>
            <a:off x="449989" y="4044916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412683-172A-D208-D685-C16E6A24F39B}"/>
              </a:ext>
            </a:extLst>
          </p:cNvPr>
          <p:cNvSpPr txBox="1"/>
          <p:nvPr/>
        </p:nvSpPr>
        <p:spPr>
          <a:xfrm>
            <a:off x="449989" y="4520404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EE3E83-999E-2E9E-E7DC-37DB9B6614D4}"/>
              </a:ext>
            </a:extLst>
          </p:cNvPr>
          <p:cNvSpPr txBox="1"/>
          <p:nvPr/>
        </p:nvSpPr>
        <p:spPr>
          <a:xfrm>
            <a:off x="449989" y="4995892"/>
            <a:ext cx="3237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174"/>
          <p:cNvSpPr txBox="1"/>
          <p:nvPr/>
        </p:nvSpPr>
        <p:spPr>
          <a:xfrm>
            <a:off x="540000" y="1234150"/>
            <a:ext cx="62517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，试证明四边形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2" name="yt_image_13171" title="H_101.07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031957"/>
            <a:ext cx="2111121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7" name="yt_shape_13177"/>
          <p:cNvSpPr txBox="1"/>
          <p:nvPr/>
        </p:nvSpPr>
        <p:spPr>
          <a:xfrm>
            <a:off x="540000" y="1777472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求菱形面积时，易忽略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出错</a:t>
            </a:r>
          </a:p>
        </p:txBody>
      </p:sp>
      <p:sp>
        <p:nvSpPr>
          <p:cNvPr id="13178" name="yt_shape_13178"/>
          <p:cNvSpPr txBox="1"/>
          <p:nvPr/>
        </p:nvSpPr>
        <p:spPr>
          <a:xfrm>
            <a:off x="540119" y="22817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分别是四条边的中点，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82" name="yt_shape_13182"/>
          <p:cNvSpPr txBox="1"/>
          <p:nvPr/>
        </p:nvSpPr>
        <p:spPr>
          <a:xfrm>
            <a:off x="540000" y="51178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79" name="yt_shape_13179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6708" y="3393581"/>
            <a:ext cx="2378583" cy="1673874"/>
            <a:chOff x="0" y="0"/>
            <a:chExt cx="2378583" cy="1673874"/>
          </a:xfrm>
        </p:grpSpPr>
        <p:pic>
          <p:nvPicPr>
            <p:cNvPr id="2" name="yt_image_1317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78583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81" name="yt_shape_13181"/>
            <p:cNvSpPr txBox="1"/>
            <p:nvPr/>
          </p:nvSpPr>
          <p:spPr>
            <a:xfrm>
              <a:off x="656010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32412">
            <a:extLst>
              <a:ext uri="{FF2B5EF4-FFF2-40B4-BE49-F238E27FC236}">
                <a16:creationId xmlns:a16="http://schemas.microsoft.com/office/drawing/2014/main" id="{ADCD81AB-9D86-9BDD-63B7-1690214EAB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914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B5D2FEE-829E-3C6A-C644-ADABADEE1F28}"/>
              </a:ext>
            </a:extLst>
          </p:cNvPr>
          <p:cNvSpPr txBox="1"/>
          <p:nvPr/>
        </p:nvSpPr>
        <p:spPr>
          <a:xfrm>
            <a:off x="3685433" y="271046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4" name="yt_shape_13184"/>
          <p:cNvSpPr txBox="1"/>
          <p:nvPr/>
        </p:nvSpPr>
        <p:spPr>
          <a:xfrm>
            <a:off x="540000" y="1927740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183" name="yt_image_13183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2774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6" name="yt_shape_13186"/>
          <p:cNvSpPr txBox="1"/>
          <p:nvPr/>
        </p:nvSpPr>
        <p:spPr>
          <a:xfrm>
            <a:off x="540119" y="26138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内有一点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90" name="yt_table_131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099030"/>
              </p:ext>
            </p:extLst>
          </p:nvPr>
        </p:nvGraphicFramePr>
        <p:xfrm>
          <a:off x="540000" y="3573330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grpSp>
        <p:nvGrpSpPr>
          <p:cNvPr id="13187" name="yt_shape_13187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7372" y="3573330"/>
            <a:ext cx="1842516" cy="1717308"/>
            <a:chOff x="0" y="0"/>
            <a:chExt cx="1842516" cy="1717308"/>
          </a:xfrm>
        </p:grpSpPr>
        <p:pic>
          <p:nvPicPr>
            <p:cNvPr id="2" name="yt_image_1318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2516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89" name="yt_shape_13189"/>
            <p:cNvSpPr txBox="1"/>
            <p:nvPr/>
          </p:nvSpPr>
          <p:spPr>
            <a:xfrm>
              <a:off x="387977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BE639D5-BC47-A817-0705-AE8D0284BC38}"/>
              </a:ext>
            </a:extLst>
          </p:cNvPr>
          <p:cNvSpPr txBox="1"/>
          <p:nvPr/>
        </p:nvSpPr>
        <p:spPr>
          <a:xfrm>
            <a:off x="4417271" y="304257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92" name="yt_shape_13192"/>
              <p:cNvSpPr txBox="1"/>
              <p:nvPr/>
            </p:nvSpPr>
            <p:spPr>
              <a:xfrm>
                <a:off x="540120" y="2293623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红丝带是关注艾滋病防治问题的国际性标志，将宽为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的红丝带交叉成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角重叠在一起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，则重叠四边形的面积为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192" name="yt_shape_13192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293623"/>
                <a:ext cx="11111999" cy="1122295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94" name="yt_image_13194" title="H_102.7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1954" y="3619070"/>
            <a:ext cx="728091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380594-64E2-E524-F110-DE1632EF22C0}"/>
                  </a:ext>
                </a:extLst>
              </p:cNvPr>
              <p:cNvSpPr txBox="1"/>
              <p:nvPr/>
            </p:nvSpPr>
            <p:spPr>
              <a:xfrm>
                <a:off x="6546108" y="2564904"/>
                <a:ext cx="103270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380594-64E2-E524-F110-DE1632EF2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6108" y="2564904"/>
                <a:ext cx="1032701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1645</Words>
  <Application>Microsoft Office PowerPoint</Application>
  <PresentationFormat>宽屏</PresentationFormat>
  <Paragraphs>144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2023-11-02T12:13:00Z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