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79" r:id="rId4"/>
    <p:sldId id="380" r:id="rId5"/>
    <p:sldId id="365" r:id="rId6"/>
    <p:sldId id="381" r:id="rId7"/>
    <p:sldId id="382" r:id="rId8"/>
    <p:sldId id="367" r:id="rId9"/>
    <p:sldId id="373" r:id="rId10"/>
    <p:sldId id="369" r:id="rId11"/>
    <p:sldId id="375" r:id="rId12"/>
    <p:sldId id="371" r:id="rId13"/>
    <p:sldId id="376" r:id="rId14"/>
    <p:sldId id="377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252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bin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bin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bin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bin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2.bin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83" name="yt_shape_13383"/>
          <p:cNvSpPr txBox="1"/>
          <p:nvPr/>
        </p:nvSpPr>
        <p:spPr>
          <a:xfrm>
            <a:off x="540000" y="1605328"/>
            <a:ext cx="5491888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利用菱形的性质和判定求角度</a:t>
            </a:r>
          </a:p>
        </p:txBody>
      </p:sp>
      <p:sp>
        <p:nvSpPr>
          <p:cNvPr id="13384" name="yt_shape_13384"/>
          <p:cNvSpPr txBox="1"/>
          <p:nvPr/>
        </p:nvSpPr>
        <p:spPr>
          <a:xfrm>
            <a:off x="540120" y="210963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资阳一中月考卷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的中点，且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</a:p>
        </p:txBody>
      </p:sp>
      <p:pic>
        <p:nvPicPr>
          <p:cNvPr id="13385" name="yt_image_13385" title="H_112.764885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92345" y="3221437"/>
            <a:ext cx="3607308" cy="1432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87" name="yt_shape_13387"/>
          <p:cNvSpPr txBox="1"/>
          <p:nvPr/>
        </p:nvSpPr>
        <p:spPr>
          <a:xfrm>
            <a:off x="540000" y="4704023"/>
            <a:ext cx="4852290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求证：四边形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AECF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是菱形；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的度数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shape_1698822256920" title="H_28.770866">
            <a:extLst>
              <a:ext uri="{FF2B5EF4-FFF2-40B4-BE49-F238E27FC236}">
                <a16:creationId xmlns:a16="http://schemas.microsoft.com/office/drawing/2014/main" id="{351E6936-BFC4-0E48-02A8-D4A9BA949B5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47201"/>
            <a:ext cx="1171767" cy="36539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CB9CF36-7331-F843-F3A9-EDB0433D3BA8}"/>
              </a:ext>
            </a:extLst>
          </p:cNvPr>
          <p:cNvSpPr txBox="1"/>
          <p:nvPr/>
        </p:nvSpPr>
        <p:spPr>
          <a:xfrm>
            <a:off x="449989" y="1161774"/>
            <a:ext cx="4820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是菱形，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E3C54DF-B40F-BEA6-2645-59AF83D98AFE}"/>
              </a:ext>
            </a:extLst>
          </p:cNvPr>
          <p:cNvSpPr txBox="1"/>
          <p:nvPr/>
        </p:nvSpPr>
        <p:spPr>
          <a:xfrm>
            <a:off x="449989" y="1637262"/>
            <a:ext cx="30804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8FA3572-58DC-E586-2495-9F48140E7CF7}"/>
              </a:ext>
            </a:extLst>
          </p:cNvPr>
          <p:cNvSpPr txBox="1"/>
          <p:nvPr/>
        </p:nvSpPr>
        <p:spPr>
          <a:xfrm>
            <a:off x="449989" y="2112750"/>
            <a:ext cx="67555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92C7C6B-7189-7607-54F0-7FE41607EF13}"/>
              </a:ext>
            </a:extLst>
          </p:cNvPr>
          <p:cNvSpPr txBox="1"/>
          <p:nvPr/>
        </p:nvSpPr>
        <p:spPr>
          <a:xfrm>
            <a:off x="449989" y="2588238"/>
            <a:ext cx="4745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528ECF0-C44E-ED59-8BC3-AF00D608DF1D}"/>
              </a:ext>
            </a:extLst>
          </p:cNvPr>
          <p:cNvSpPr txBox="1"/>
          <p:nvPr/>
        </p:nvSpPr>
        <p:spPr>
          <a:xfrm>
            <a:off x="449989" y="3063726"/>
            <a:ext cx="4840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58AA5D2-200A-7AA1-92A3-A12F720AB6A7}"/>
              </a:ext>
            </a:extLst>
          </p:cNvPr>
          <p:cNvSpPr txBox="1"/>
          <p:nvPr/>
        </p:nvSpPr>
        <p:spPr>
          <a:xfrm>
            <a:off x="449989" y="3539214"/>
            <a:ext cx="2982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是等边三角形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45C7BD9-8233-76B6-1D7E-9A6DA37AC1D8}"/>
              </a:ext>
            </a:extLst>
          </p:cNvPr>
          <p:cNvSpPr txBox="1"/>
          <p:nvPr/>
        </p:nvSpPr>
        <p:spPr>
          <a:xfrm>
            <a:off x="449989" y="4014702"/>
            <a:ext cx="4356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5502B4C-3A19-A2F9-9D78-7EC337E195E9}"/>
              </a:ext>
            </a:extLst>
          </p:cNvPr>
          <p:cNvSpPr txBox="1"/>
          <p:nvPr/>
        </p:nvSpPr>
        <p:spPr>
          <a:xfrm>
            <a:off x="449989" y="4490190"/>
            <a:ext cx="2224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B1D6B590-E140-E1D9-0450-A552E4B71A8C}"/>
                  </a:ext>
                </a:extLst>
              </p:cNvPr>
              <p:cNvSpPr txBox="1"/>
              <p:nvPr/>
            </p:nvSpPr>
            <p:spPr>
              <a:xfrm>
                <a:off x="449989" y="4965678"/>
                <a:ext cx="3773995" cy="63126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B1D6B590-E140-E1D9-0450-A552E4B71A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65678"/>
                <a:ext cx="3773995" cy="631267"/>
              </a:xfrm>
              <a:prstGeom prst="rect">
                <a:avLst/>
              </a:prstGeom>
              <a:blipFill>
                <a:blip r:embed="rId3"/>
                <a:stretch>
                  <a:fillRect l="-2585" r="-2262" b="-126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8E225710-6004-E7D4-25CC-60FEACB0F8DE}"/>
                  </a:ext>
                </a:extLst>
              </p:cNvPr>
              <p:cNvSpPr txBox="1"/>
              <p:nvPr/>
            </p:nvSpPr>
            <p:spPr>
              <a:xfrm>
                <a:off x="449989" y="5503333"/>
                <a:ext cx="5239702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BC·AC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8E225710-6004-E7D4-25CC-60FEACB0F8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503333"/>
                <a:ext cx="5239702" cy="726326"/>
              </a:xfrm>
              <a:prstGeom prst="rect">
                <a:avLst/>
              </a:prstGeom>
              <a:blipFill>
                <a:blip r:embed="rId4"/>
                <a:stretch>
                  <a:fillRect l="-1863" r="-1397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yt_shape_13423">
            <a:extLst>
              <a:ext uri="{FF2B5EF4-FFF2-40B4-BE49-F238E27FC236}">
                <a16:creationId xmlns:a16="http://schemas.microsoft.com/office/drawing/2014/main" id="{360AEA81-E80B-888D-6879-BE9286B59A7F}"/>
              </a:ext>
            </a:extLst>
          </p:cNvPr>
          <p:cNvSpPr txBox="1"/>
          <p:nvPr/>
        </p:nvSpPr>
        <p:spPr>
          <a:xfrm>
            <a:off x="540000" y="764704"/>
            <a:ext cx="625491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的面积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zh-CN" altLang="zh-CN" sz="100" b="0" i="0" u="none" dirty="0">
              <a:noFill/>
              <a:effectLst/>
              <a:latin typeface="白正"/>
              <a:ea typeface="宋体"/>
            </a:endParaRPr>
          </a:p>
        </p:txBody>
      </p:sp>
      <p:pic>
        <p:nvPicPr>
          <p:cNvPr id="14" name="yt_image_13420" title="H_89.82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696400" y="1256586"/>
            <a:ext cx="1841373" cy="1140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27" name="yt_shape_13427"/>
          <p:cNvSpPr txBox="1"/>
          <p:nvPr/>
        </p:nvSpPr>
        <p:spPr>
          <a:xfrm>
            <a:off x="540119" y="155679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内江东兴初中月考卷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如图，在矩形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中，对角线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的垂直平分线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，连结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428" name="yt_image_13428" title="H_106.2">
            <a:extLst>
              <a:ext uri="">
                <a16:creationId xmlns="" xmlns:a14="http://schemas.microsoft.com/office/drawing/2010/main" xmlns:mc="http://schemas.openxmlformats.org/markup-compatibility/2006" xmlns:m="http://schemas.openxmlformats.org/officeDocument/2006/math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65013" y="2668591"/>
            <a:ext cx="2061972" cy="1348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30" name="yt_shape_13430"/>
          <p:cNvSpPr txBox="1"/>
          <p:nvPr/>
        </p:nvSpPr>
        <p:spPr>
          <a:xfrm>
            <a:off x="540000" y="4067821"/>
            <a:ext cx="8611332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求证：四边形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是菱形；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，求菱形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的面积和对角线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432" name="yt_shape_13432"/>
              <p:cNvSpPr txBox="1"/>
              <p:nvPr/>
            </p:nvSpPr>
            <p:spPr>
              <a:xfrm>
                <a:off x="540000" y="1320594"/>
                <a:ext cx="5703806" cy="532229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四边形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是矩形，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𝑀𝐷𝑂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𝑁𝐵𝑂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𝐷𝑂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𝐵𝑂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𝑀𝑂𝐷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𝑁𝑂𝐵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四边形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是平行四边形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四边形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是菱形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3432" name="yt_shape_134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20594"/>
                <a:ext cx="5703806" cy="5322291"/>
              </a:xfrm>
              <a:prstGeom prst="rect">
                <a:avLst/>
              </a:prstGeom>
              <a:blipFill>
                <a:blip r:embed="rId2"/>
                <a:stretch>
                  <a:fillRect l="-3316" t="-1031" b="-26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DF35F2E-7152-C959-C135-BE9265AAB799}"/>
              </a:ext>
            </a:extLst>
          </p:cNvPr>
          <p:cNvSpPr txBox="1"/>
          <p:nvPr/>
        </p:nvSpPr>
        <p:spPr>
          <a:xfrm>
            <a:off x="449989" y="1273788"/>
            <a:ext cx="5142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是矩形，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FAA1B1C-6C15-DB5E-58CD-DE784F318C47}"/>
              </a:ext>
            </a:extLst>
          </p:cNvPr>
          <p:cNvSpPr txBox="1"/>
          <p:nvPr/>
        </p:nvSpPr>
        <p:spPr>
          <a:xfrm>
            <a:off x="449989" y="1749276"/>
            <a:ext cx="1942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BD473D9-ED69-3706-05FD-C61CA13EE337}"/>
              </a:ext>
            </a:extLst>
          </p:cNvPr>
          <p:cNvSpPr txBox="1"/>
          <p:nvPr/>
        </p:nvSpPr>
        <p:spPr>
          <a:xfrm>
            <a:off x="449989" y="2224764"/>
            <a:ext cx="3026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35F0A2E-D1AD-19C6-FABA-182166D14840}"/>
                  </a:ext>
                </a:extLst>
              </p:cNvPr>
              <p:cNvSpPr txBox="1"/>
              <p:nvPr/>
            </p:nvSpPr>
            <p:spPr>
              <a:xfrm>
                <a:off x="449989" y="2700252"/>
                <a:ext cx="5828728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NO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𝑀𝐷𝑂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𝑁𝐵𝑂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𝐷𝑂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𝐵𝑂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𝑀𝑂𝐷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𝑁𝑂𝐵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35F0A2E-D1AD-19C6-FABA-182166D148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00252"/>
                <a:ext cx="5828728" cy="1611643"/>
              </a:xfrm>
              <a:prstGeom prst="rect">
                <a:avLst/>
              </a:prstGeom>
              <a:blipFill>
                <a:blip r:embed="rId3"/>
                <a:stretch>
                  <a:fillRect l="-16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5B465366-4BA0-98DD-EC4E-C19AC4BBA952}"/>
              </a:ext>
            </a:extLst>
          </p:cNvPr>
          <p:cNvSpPr txBox="1"/>
          <p:nvPr/>
        </p:nvSpPr>
        <p:spPr>
          <a:xfrm>
            <a:off x="449989" y="4218283"/>
            <a:ext cx="4821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A0D4AD3-C151-E9A5-C1BC-A13D59FA0130}"/>
              </a:ext>
            </a:extLst>
          </p:cNvPr>
          <p:cNvSpPr txBox="1"/>
          <p:nvPr/>
        </p:nvSpPr>
        <p:spPr>
          <a:xfrm>
            <a:off x="449989" y="4693771"/>
            <a:ext cx="22803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C7918CE-6D3E-8BAC-4836-A54292E2303A}"/>
              </a:ext>
            </a:extLst>
          </p:cNvPr>
          <p:cNvSpPr txBox="1"/>
          <p:nvPr/>
        </p:nvSpPr>
        <p:spPr>
          <a:xfrm>
            <a:off x="449989" y="5169259"/>
            <a:ext cx="4185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904987B-E9B0-32EA-EAD6-4ECF3344B4B9}"/>
              </a:ext>
            </a:extLst>
          </p:cNvPr>
          <p:cNvSpPr txBox="1"/>
          <p:nvPr/>
        </p:nvSpPr>
        <p:spPr>
          <a:xfrm>
            <a:off x="449989" y="5644747"/>
            <a:ext cx="19755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112385A-EA7A-D0D8-C74F-C0F0C547C6AD}"/>
              </a:ext>
            </a:extLst>
          </p:cNvPr>
          <p:cNvSpPr txBox="1"/>
          <p:nvPr/>
        </p:nvSpPr>
        <p:spPr>
          <a:xfrm>
            <a:off x="449989" y="6120235"/>
            <a:ext cx="32709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是菱形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2" name="yt_image_13428" title="H_106.2">
            <a:extLst>
              <a:ext uri="">
                <a16:creationId xmlns="" xmlns:a14="http://schemas.microsoft.com/office/drawing/2010/main" xmlns:mc="http://schemas.openxmlformats.org/markup-compatibility/2006" xmlns:m="http://schemas.openxmlformats.org/officeDocument/2006/math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20336" y="1089399"/>
            <a:ext cx="2061972" cy="1348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yt_shape_13430"/>
          <p:cNvSpPr txBox="1"/>
          <p:nvPr/>
        </p:nvSpPr>
        <p:spPr>
          <a:xfrm>
            <a:off x="540000" y="836712"/>
            <a:ext cx="473687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求证：四边形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是菱形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白正" pitchFamily="24"/>
              <a:ea typeface="宋体" pitchFamily="2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34" name="yt_shape_13434"/>
          <p:cNvSpPr txBox="1"/>
          <p:nvPr/>
        </p:nvSpPr>
        <p:spPr>
          <a:xfrm>
            <a:off x="540000" y="1204485"/>
            <a:ext cx="4805803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四边形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是菱形，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设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，则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中，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FF46679-B5A9-A683-2CE5-2D6FDDE06BEE}"/>
              </a:ext>
            </a:extLst>
          </p:cNvPr>
          <p:cNvSpPr txBox="1"/>
          <p:nvPr/>
        </p:nvSpPr>
        <p:spPr>
          <a:xfrm>
            <a:off x="449989" y="1124744"/>
            <a:ext cx="4871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是菱形，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21664F6-382F-7553-5450-63CB26A9721E}"/>
              </a:ext>
            </a:extLst>
          </p:cNvPr>
          <p:cNvSpPr txBox="1"/>
          <p:nvPr/>
        </p:nvSpPr>
        <p:spPr>
          <a:xfrm>
            <a:off x="449989" y="1556792"/>
            <a:ext cx="1797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45BF2DA-C9F3-E54F-7D5A-B049C97DF3B8}"/>
              </a:ext>
            </a:extLst>
          </p:cNvPr>
          <p:cNvSpPr txBox="1"/>
          <p:nvPr/>
        </p:nvSpPr>
        <p:spPr>
          <a:xfrm>
            <a:off x="449989" y="1988840"/>
            <a:ext cx="4658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，则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BD996BF-93F3-7631-92E9-90DE793DE6EC}"/>
              </a:ext>
            </a:extLst>
          </p:cNvPr>
          <p:cNvSpPr txBox="1"/>
          <p:nvPr/>
        </p:nvSpPr>
        <p:spPr>
          <a:xfrm>
            <a:off x="449989" y="2420888"/>
            <a:ext cx="4939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BB085FD-E807-6F57-73DC-7B7571F03BC8}"/>
              </a:ext>
            </a:extLst>
          </p:cNvPr>
          <p:cNvSpPr txBox="1"/>
          <p:nvPr/>
        </p:nvSpPr>
        <p:spPr>
          <a:xfrm>
            <a:off x="449989" y="2852936"/>
            <a:ext cx="3193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8" name="yt_image_13428" title="H_106.2">
            <a:extLst>
              <a:ext uri="">
                <a16:creationId xmlns="" xmlns:a14="http://schemas.microsoft.com/office/drawing/2010/main" xmlns:mc="http://schemas.openxmlformats.org/markup-compatibility/2006" xmlns:m="http://schemas.openxmlformats.org/officeDocument/2006/math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76320" y="1606470"/>
            <a:ext cx="2061972" cy="1348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yt_shape_13430"/>
          <p:cNvSpPr txBox="1"/>
          <p:nvPr/>
        </p:nvSpPr>
        <p:spPr>
          <a:xfrm>
            <a:off x="540000" y="725954"/>
            <a:ext cx="861133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，求菱形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的面积和对角线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6560EB81-BAB4-2E8A-21B9-7B3E67C7FB75}"/>
                  </a:ext>
                </a:extLst>
              </p:cNvPr>
              <p:cNvSpPr txBox="1"/>
              <p:nvPr/>
            </p:nvSpPr>
            <p:spPr>
              <a:xfrm>
                <a:off x="449989" y="3284984"/>
                <a:ext cx="2980436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解得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6560EB81-BAB4-2E8A-21B9-7B3E67C7FB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84984"/>
                <a:ext cx="2980436" cy="772808"/>
              </a:xfrm>
              <a:prstGeom prst="rect">
                <a:avLst/>
              </a:prstGeom>
              <a:blipFill>
                <a:blip r:embed="rId3"/>
                <a:stretch>
                  <a:fillRect l="-3272" r="-3272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0F83BAF0-9AEE-B580-4932-35A007F8E47A}"/>
                  </a:ext>
                </a:extLst>
              </p:cNvPr>
              <p:cNvSpPr txBox="1"/>
              <p:nvPr/>
            </p:nvSpPr>
            <p:spPr>
              <a:xfrm>
                <a:off x="449989" y="3933056"/>
                <a:ext cx="5852223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菱形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N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的面积为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D·AB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0F83BAF0-9AEE-B580-4932-35A007F8E4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33056"/>
                <a:ext cx="5852223" cy="772808"/>
              </a:xfrm>
              <a:prstGeom prst="rect">
                <a:avLst/>
              </a:prstGeom>
              <a:blipFill>
                <a:blip r:embed="rId4"/>
                <a:stretch>
                  <a:fillRect l="-1667" r="-1458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75D9339D-05AB-B16F-D985-A89975ECDEE7}"/>
                  </a:ext>
                </a:extLst>
              </p:cNvPr>
              <p:cNvSpPr txBox="1"/>
              <p:nvPr/>
            </p:nvSpPr>
            <p:spPr>
              <a:xfrm>
                <a:off x="449989" y="4581128"/>
                <a:ext cx="3736975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75D9339D-05AB-B16F-D985-A89975ECDEE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81128"/>
                <a:ext cx="3736975" cy="630441"/>
              </a:xfrm>
              <a:prstGeom prst="rect">
                <a:avLst/>
              </a:prstGeom>
              <a:blipFill>
                <a:blip r:embed="rId5"/>
                <a:stretch>
                  <a:fillRect l="-2610" r="-2447" b="-12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7C726907-3B4F-9BFE-28B4-ECD3B782FE23}"/>
                  </a:ext>
                </a:extLst>
              </p:cNvPr>
              <p:cNvSpPr txBox="1"/>
              <p:nvPr/>
            </p:nvSpPr>
            <p:spPr>
              <a:xfrm>
                <a:off x="449989" y="5013176"/>
                <a:ext cx="4867973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菱形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N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的面积为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BD·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MN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7C726907-3B4F-9BFE-28B4-ECD3B782FE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013176"/>
                <a:ext cx="4867973" cy="772808"/>
              </a:xfrm>
              <a:prstGeom prst="rect">
                <a:avLst/>
              </a:prstGeom>
              <a:blipFill>
                <a:blip r:embed="rId6"/>
                <a:stretch>
                  <a:fillRect l="-2005" r="-1880" b="-31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1D4FF2A7-C3A6-1BA9-7459-06BC3ABF8963}"/>
                  </a:ext>
                </a:extLst>
              </p:cNvPr>
              <p:cNvSpPr txBox="1"/>
              <p:nvPr/>
            </p:nvSpPr>
            <p:spPr>
              <a:xfrm>
                <a:off x="449989" y="5661248"/>
                <a:ext cx="2851849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MN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1D4FF2A7-C3A6-1BA9-7459-06BC3ABF89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661248"/>
                <a:ext cx="2851849" cy="772808"/>
              </a:xfrm>
              <a:prstGeom prst="rect">
                <a:avLst/>
              </a:prstGeom>
              <a:blipFill>
                <a:blip r:embed="rId7"/>
                <a:stretch>
                  <a:fillRect l="-3419" r="-3205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文本框 15">
            <a:extLst>
              <a:ext uri="{FF2B5EF4-FFF2-40B4-BE49-F238E27FC236}">
                <a16:creationId xmlns:a16="http://schemas.microsoft.com/office/drawing/2014/main" id="{7F6FD5E6-2604-EB41-7D80-BCE3CA8D8D0B}"/>
              </a:ext>
            </a:extLst>
          </p:cNvPr>
          <p:cNvSpPr txBox="1"/>
          <p:nvPr/>
        </p:nvSpPr>
        <p:spPr>
          <a:xfrm>
            <a:off x="449989" y="6309320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7.5.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B593D753-305C-F89F-D196-442FC20EAD71}"/>
              </a:ext>
            </a:extLst>
          </p:cNvPr>
          <p:cNvSpPr txBox="1"/>
          <p:nvPr/>
        </p:nvSpPr>
        <p:spPr>
          <a:xfrm>
            <a:off x="449989" y="1055291"/>
            <a:ext cx="4456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证明：连结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32E1F0E-C599-17BD-E10D-40006FE2AEA9}"/>
              </a:ext>
            </a:extLst>
          </p:cNvPr>
          <p:cNvSpPr txBox="1"/>
          <p:nvPr/>
        </p:nvSpPr>
        <p:spPr>
          <a:xfrm>
            <a:off x="449989" y="1470857"/>
            <a:ext cx="4380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5DEA09B-405C-10C7-06BD-2A66D4302BD1}"/>
              </a:ext>
            </a:extLst>
          </p:cNvPr>
          <p:cNvSpPr txBox="1"/>
          <p:nvPr/>
        </p:nvSpPr>
        <p:spPr>
          <a:xfrm>
            <a:off x="449989" y="1902905"/>
            <a:ext cx="3170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83C37E3-49CD-84AA-0A96-224A6220BF56}"/>
              </a:ext>
            </a:extLst>
          </p:cNvPr>
          <p:cNvSpPr txBox="1"/>
          <p:nvPr/>
        </p:nvSpPr>
        <p:spPr>
          <a:xfrm>
            <a:off x="449989" y="2334953"/>
            <a:ext cx="6184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分别是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▱ABCD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的边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的中点，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602AFFD-3F32-2331-50E8-DE50673DB5AD}"/>
                  </a:ext>
                </a:extLst>
              </p:cNvPr>
              <p:cNvSpPr txBox="1"/>
              <p:nvPr/>
            </p:nvSpPr>
            <p:spPr>
              <a:xfrm>
                <a:off x="449989" y="2767001"/>
                <a:ext cx="49775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AF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602AFFD-3F32-2331-50E8-DE50673DB5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67001"/>
                <a:ext cx="4977511" cy="765061"/>
              </a:xfrm>
              <a:prstGeom prst="rect">
                <a:avLst/>
              </a:prstGeom>
              <a:blipFill>
                <a:blip r:embed="rId2"/>
                <a:stretch>
                  <a:fillRect l="-1961" r="-1348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1F800FED-9F72-EC94-B33A-4D5AEBCC8F3A}"/>
              </a:ext>
            </a:extLst>
          </p:cNvPr>
          <p:cNvSpPr txBox="1"/>
          <p:nvPr/>
        </p:nvSpPr>
        <p:spPr>
          <a:xfrm>
            <a:off x="449989" y="3487081"/>
            <a:ext cx="231470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0FB8F48-AD04-EC72-039D-D1E71BA847F3}"/>
              </a:ext>
            </a:extLst>
          </p:cNvPr>
          <p:cNvSpPr txBox="1"/>
          <p:nvPr/>
        </p:nvSpPr>
        <p:spPr>
          <a:xfrm>
            <a:off x="449989" y="3919129"/>
            <a:ext cx="1942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29E653F-E443-0B97-A0EE-23C8CE755F73}"/>
              </a:ext>
            </a:extLst>
          </p:cNvPr>
          <p:cNvSpPr txBox="1"/>
          <p:nvPr/>
        </p:nvSpPr>
        <p:spPr>
          <a:xfrm>
            <a:off x="449989" y="4351177"/>
            <a:ext cx="66158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和四边形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都是平行四边形，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E0E5BA7-FAD2-184E-2332-DC307E4EF536}"/>
              </a:ext>
            </a:extLst>
          </p:cNvPr>
          <p:cNvSpPr txBox="1"/>
          <p:nvPr/>
        </p:nvSpPr>
        <p:spPr>
          <a:xfrm>
            <a:off x="449989" y="4783225"/>
            <a:ext cx="415302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FB23CC2-054A-29D2-08D8-EDBE552D5B98}"/>
              </a:ext>
            </a:extLst>
          </p:cNvPr>
          <p:cNvSpPr txBox="1"/>
          <p:nvPr/>
        </p:nvSpPr>
        <p:spPr>
          <a:xfrm>
            <a:off x="449989" y="5215273"/>
            <a:ext cx="2758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D48C6C1-BAC9-EE14-5BF8-53DEE32F8A3F}"/>
              </a:ext>
            </a:extLst>
          </p:cNvPr>
          <p:cNvSpPr txBox="1"/>
          <p:nvPr/>
        </p:nvSpPr>
        <p:spPr>
          <a:xfrm>
            <a:off x="449989" y="5647321"/>
            <a:ext cx="4129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934A5D1-6E35-7AEB-8AB5-682A1539A76E}"/>
              </a:ext>
            </a:extLst>
          </p:cNvPr>
          <p:cNvSpPr txBox="1"/>
          <p:nvPr/>
        </p:nvSpPr>
        <p:spPr>
          <a:xfrm>
            <a:off x="449989" y="6079369"/>
            <a:ext cx="31693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是菱形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yt_shape_13387"/>
          <p:cNvSpPr txBox="1"/>
          <p:nvPr/>
        </p:nvSpPr>
        <p:spPr>
          <a:xfrm>
            <a:off x="540000" y="749245"/>
            <a:ext cx="463428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求证：四边形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AECF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是菱形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白正" pitchFamily="24"/>
              <a:ea typeface="宋体" pitchFamily="24"/>
            </a:endParaRPr>
          </a:p>
        </p:txBody>
      </p:sp>
      <p:pic>
        <p:nvPicPr>
          <p:cNvPr id="16" name="yt_image_13392" title="H_78.57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00256" y="1074165"/>
            <a:ext cx="2783205" cy="997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91" name="yt_shape_13391"/>
          <p:cNvSpPr txBox="1"/>
          <p:nvPr/>
        </p:nvSpPr>
        <p:spPr>
          <a:xfrm>
            <a:off x="540000" y="2074049"/>
            <a:ext cx="5240217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知，四边形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AECF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是菱形，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13393" name="yt_shape_13393"/>
          <p:cNvSpPr txBox="1"/>
          <p:nvPr/>
        </p:nvSpPr>
        <p:spPr>
          <a:xfrm>
            <a:off x="4495939" y="4146111"/>
            <a:ext cx="2794996" cy="91948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000" b="0" i="0" u="none" spc="-5000">
                <a:solidFill>
                  <a:srgbClr val="1EE3CF"/>
                </a:solidFill>
                <a:effectLst/>
                <a:latin typeface="白正" pitchFamily="50"/>
                <a:ea typeface="宋体" pitchFamily="50"/>
              </a:rPr>
              <a:t> </a:t>
            </a:r>
            <a:r>
              <a:rPr lang="en-US" altLang="zh-CN" sz="5000" b="0" i="0" u="none" spc="20670">
                <a:solidFill>
                  <a:srgbClr val="1EE3CF"/>
                </a:solidFill>
                <a:effectLst/>
                <a:latin typeface="白正" pitchFamily="50"/>
                <a:ea typeface="宋体" pitchFamily="50"/>
              </a:rPr>
              <a:t> 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13392" name="yt_image_13392" title="H_78.57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72264" y="1186576"/>
            <a:ext cx="2783205" cy="997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350A6D4-C2DE-ADDD-8328-2260E0FB9471}"/>
              </a:ext>
            </a:extLst>
          </p:cNvPr>
          <p:cNvSpPr txBox="1"/>
          <p:nvPr/>
        </p:nvSpPr>
        <p:spPr>
          <a:xfrm>
            <a:off x="449989" y="2027243"/>
            <a:ext cx="5369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43E6C09-7BE7-B70D-A725-47921D2D2EA7}"/>
              </a:ext>
            </a:extLst>
          </p:cNvPr>
          <p:cNvSpPr txBox="1"/>
          <p:nvPr/>
        </p:nvSpPr>
        <p:spPr>
          <a:xfrm>
            <a:off x="449989" y="2502731"/>
            <a:ext cx="22073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162A955-1FFA-FDF4-B90D-60DD91CF89EC}"/>
              </a:ext>
            </a:extLst>
          </p:cNvPr>
          <p:cNvSpPr txBox="1"/>
          <p:nvPr/>
        </p:nvSpPr>
        <p:spPr>
          <a:xfrm>
            <a:off x="449989" y="2978219"/>
            <a:ext cx="47695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知，四边形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是菱形，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4324896-CDA5-9231-E07C-D2D387268764}"/>
              </a:ext>
            </a:extLst>
          </p:cNvPr>
          <p:cNvSpPr txBox="1"/>
          <p:nvPr/>
        </p:nvSpPr>
        <p:spPr>
          <a:xfrm>
            <a:off x="449989" y="3453707"/>
            <a:ext cx="34106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3387"/>
          <p:cNvSpPr txBox="1"/>
          <p:nvPr/>
        </p:nvSpPr>
        <p:spPr>
          <a:xfrm>
            <a:off x="540000" y="1471239"/>
            <a:ext cx="485229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的度数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95" name="yt_shape_13395"/>
          <p:cNvSpPr txBox="1"/>
          <p:nvPr/>
        </p:nvSpPr>
        <p:spPr>
          <a:xfrm>
            <a:off x="540000" y="1758996"/>
            <a:ext cx="5799665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利用菱形的性质和判定求线段长</a:t>
            </a:r>
          </a:p>
        </p:txBody>
      </p:sp>
      <p:sp>
        <p:nvSpPr>
          <p:cNvPr id="13396" name="yt_shape_13396"/>
          <p:cNvSpPr txBox="1"/>
          <p:nvPr/>
        </p:nvSpPr>
        <p:spPr>
          <a:xfrm>
            <a:off x="540120" y="226330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凉山州中考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的中点，过点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的延长线于点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F.</a:t>
            </a:r>
          </a:p>
        </p:txBody>
      </p:sp>
      <p:pic>
        <p:nvPicPr>
          <p:cNvPr id="13397" name="yt_image_13397" title="H_88.56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42725" y="3375105"/>
            <a:ext cx="2106549" cy="1124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99" name="yt_shape_13399"/>
          <p:cNvSpPr txBox="1"/>
          <p:nvPr/>
        </p:nvSpPr>
        <p:spPr>
          <a:xfrm>
            <a:off x="540000" y="4550357"/>
            <a:ext cx="6987490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求证：四边形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ADBF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是菱形；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，菱形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ADBF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的面积为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shape_1698822256987" title="H_28.770866">
            <a:extLst>
              <a:ext uri="{FF2B5EF4-FFF2-40B4-BE49-F238E27FC236}">
                <a16:creationId xmlns:a16="http://schemas.microsoft.com/office/drawing/2014/main" id="{9B996E0D-ADB5-0C22-C253-204D0393973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800869"/>
            <a:ext cx="1171767" cy="36539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401" name="yt_shape_13401"/>
              <p:cNvSpPr txBox="1"/>
              <p:nvPr/>
            </p:nvSpPr>
            <p:spPr>
              <a:xfrm>
                <a:off x="540000" y="900000"/>
                <a:ext cx="6030497" cy="590783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证明：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FAE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CDE.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点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是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的中点，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FAE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A.A.S.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点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是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的中点，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四边形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ADBF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是平行四边形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是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的中点，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四边形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ADBF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是菱形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3401" name="yt_shape_13401" descr="{&quot;rangeId&quot;:18,&quot;mathAnswerShape&quot;:1,&quot;NoSplit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030497" cy="5907836"/>
              </a:xfrm>
              <a:prstGeom prst="rect">
                <a:avLst/>
              </a:prstGeom>
              <a:blipFill>
                <a:blip r:embed="rId2"/>
                <a:stretch>
                  <a:fillRect l="-3134" t="-929" r="-1618" b="-22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71362EB-52A8-C0D0-82A4-E9C40B2B6F14}"/>
              </a:ext>
            </a:extLst>
          </p:cNvPr>
          <p:cNvSpPr txBox="1"/>
          <p:nvPr/>
        </p:nvSpPr>
        <p:spPr>
          <a:xfrm>
            <a:off x="449989" y="1379841"/>
            <a:ext cx="3567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DDC35A2-D1D7-5713-7F58-44E7804D576A}"/>
              </a:ext>
            </a:extLst>
          </p:cNvPr>
          <p:cNvSpPr txBox="1"/>
          <p:nvPr/>
        </p:nvSpPr>
        <p:spPr>
          <a:xfrm>
            <a:off x="449989" y="1792839"/>
            <a:ext cx="28899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BD5FF01-C669-73C5-829F-973E563EAFF4}"/>
              </a:ext>
            </a:extLst>
          </p:cNvPr>
          <p:cNvSpPr txBox="1"/>
          <p:nvPr/>
        </p:nvSpPr>
        <p:spPr>
          <a:xfrm>
            <a:off x="449989" y="2177269"/>
            <a:ext cx="233394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CDE.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DFA64A3-EDFC-B581-5511-8CC64CC7F261}"/>
              </a:ext>
            </a:extLst>
          </p:cNvPr>
          <p:cNvSpPr txBox="1"/>
          <p:nvPr/>
        </p:nvSpPr>
        <p:spPr>
          <a:xfrm>
            <a:off x="449989" y="2605139"/>
            <a:ext cx="29407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C4ABC40-D2EE-C50B-95CF-5CB642B06DA8}"/>
              </a:ext>
            </a:extLst>
          </p:cNvPr>
          <p:cNvSpPr txBox="1"/>
          <p:nvPr/>
        </p:nvSpPr>
        <p:spPr>
          <a:xfrm>
            <a:off x="449989" y="3004441"/>
            <a:ext cx="1678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A657ADC-D8BE-1079-0645-5A77C9400C51}"/>
              </a:ext>
            </a:extLst>
          </p:cNvPr>
          <p:cNvSpPr txBox="1"/>
          <p:nvPr/>
        </p:nvSpPr>
        <p:spPr>
          <a:xfrm>
            <a:off x="449989" y="3447183"/>
            <a:ext cx="558831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FAE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A.A.S.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60C4E9D-9822-A78F-AD0E-DFC72C1FD5F2}"/>
              </a:ext>
            </a:extLst>
          </p:cNvPr>
          <p:cNvSpPr txBox="1"/>
          <p:nvPr/>
        </p:nvSpPr>
        <p:spPr>
          <a:xfrm>
            <a:off x="449989" y="3861357"/>
            <a:ext cx="4474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的中点，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33EDDA2-0E2F-C76F-3578-BD02B926059D}"/>
              </a:ext>
            </a:extLst>
          </p:cNvPr>
          <p:cNvSpPr txBox="1"/>
          <p:nvPr/>
        </p:nvSpPr>
        <p:spPr>
          <a:xfrm>
            <a:off x="449989" y="4246963"/>
            <a:ext cx="1680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FF3E2B7-B5FC-5077-638D-CD33A7554AE0}"/>
              </a:ext>
            </a:extLst>
          </p:cNvPr>
          <p:cNvSpPr txBox="1"/>
          <p:nvPr/>
        </p:nvSpPr>
        <p:spPr>
          <a:xfrm>
            <a:off x="449989" y="4624163"/>
            <a:ext cx="6152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A96375B-51C4-A307-4112-099F44BFC651}"/>
              </a:ext>
            </a:extLst>
          </p:cNvPr>
          <p:cNvSpPr txBox="1"/>
          <p:nvPr/>
        </p:nvSpPr>
        <p:spPr>
          <a:xfrm>
            <a:off x="449989" y="5024641"/>
            <a:ext cx="4604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197E3BBC-9B9F-3303-944C-D457028D785B}"/>
                  </a:ext>
                </a:extLst>
              </p:cNvPr>
              <p:cNvSpPr txBox="1"/>
              <p:nvPr/>
            </p:nvSpPr>
            <p:spPr>
              <a:xfrm>
                <a:off x="449989" y="5396551"/>
                <a:ext cx="25708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197E3BBC-9B9F-3303-944C-D457028D78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396551"/>
                <a:ext cx="2570861" cy="765061"/>
              </a:xfrm>
              <a:prstGeom prst="rect">
                <a:avLst/>
              </a:prstGeom>
              <a:blipFill>
                <a:blip r:embed="rId3"/>
                <a:stretch>
                  <a:fillRect l="-3791" r="-3081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B17E83C0-3F37-2DCF-08D2-7AB019BF1D75}"/>
              </a:ext>
            </a:extLst>
          </p:cNvPr>
          <p:cNvSpPr txBox="1"/>
          <p:nvPr/>
        </p:nvSpPr>
        <p:spPr>
          <a:xfrm>
            <a:off x="449989" y="5987799"/>
            <a:ext cx="32042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是菱形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5" name="yt_image_13397" title="H_88.56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048328" y="1257684"/>
            <a:ext cx="2106549" cy="1124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yt_shape_13399"/>
          <p:cNvSpPr txBox="1"/>
          <p:nvPr/>
        </p:nvSpPr>
        <p:spPr>
          <a:xfrm>
            <a:off x="540000" y="980728"/>
            <a:ext cx="46695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求证：四边形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ADBF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是菱形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白正" pitchFamily="24"/>
              <a:ea typeface="宋体" pitchFamily="2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403" name="yt_shape_13403"/>
              <p:cNvSpPr txBox="1"/>
              <p:nvPr/>
            </p:nvSpPr>
            <p:spPr>
              <a:xfrm>
                <a:off x="540000" y="1855410"/>
                <a:ext cx="5305940" cy="35071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四边形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ADBF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是菱形，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菱形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ADBF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点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的中点，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菱形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ADBF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AB·AC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3403" name="yt_shape_13403" descr="{&quot;rangeId&quot;:19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55410"/>
                <a:ext cx="5305940" cy="3507179"/>
              </a:xfrm>
              <a:prstGeom prst="rect">
                <a:avLst/>
              </a:prstGeom>
              <a:blipFill>
                <a:blip r:embed="rId2"/>
                <a:stretch>
                  <a:fillRect l="-3563" t="-1389" r="-230" b="-45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9C0C829-3C77-D9D9-59A5-803CD518B950}"/>
              </a:ext>
            </a:extLst>
          </p:cNvPr>
          <p:cNvSpPr txBox="1"/>
          <p:nvPr/>
        </p:nvSpPr>
        <p:spPr>
          <a:xfrm>
            <a:off x="449989" y="1808604"/>
            <a:ext cx="4804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是菱形，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CD854D4-D07C-953F-56D2-C0DC19ACB4FB}"/>
              </a:ext>
            </a:extLst>
          </p:cNvPr>
          <p:cNvSpPr txBox="1"/>
          <p:nvPr/>
        </p:nvSpPr>
        <p:spPr>
          <a:xfrm>
            <a:off x="449989" y="2284092"/>
            <a:ext cx="2899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菱形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5EF639C-37F4-BB54-76AA-379CD789FBCE}"/>
              </a:ext>
            </a:extLst>
          </p:cNvPr>
          <p:cNvSpPr txBox="1"/>
          <p:nvPr/>
        </p:nvSpPr>
        <p:spPr>
          <a:xfrm>
            <a:off x="449989" y="2759580"/>
            <a:ext cx="5333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的中点，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9780F69-E06B-971A-AE7C-A880912568CB}"/>
              </a:ext>
            </a:extLst>
          </p:cNvPr>
          <p:cNvSpPr txBox="1"/>
          <p:nvPr/>
        </p:nvSpPr>
        <p:spPr>
          <a:xfrm>
            <a:off x="449989" y="3235068"/>
            <a:ext cx="3345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菱形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1327BC7-94E3-F627-F922-099F875A96F7}"/>
                  </a:ext>
                </a:extLst>
              </p:cNvPr>
              <p:cNvSpPr txBox="1"/>
              <p:nvPr/>
            </p:nvSpPr>
            <p:spPr>
              <a:xfrm>
                <a:off x="449989" y="3710556"/>
                <a:ext cx="48266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∵∠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AB·AC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40.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6" name="文本框 5" descr="{'rangeId': 19, 'mathAnswerShape': 1}">
                <a:extLst>
                  <a:ext uri="{FF2B5EF4-FFF2-40B4-BE49-F238E27FC236}">
                    <a16:creationId xmlns:a16="http://schemas.microsoft.com/office/drawing/2014/main" id="{61327BC7-94E3-F627-F922-099F875A96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10556"/>
                <a:ext cx="4826698" cy="765061"/>
              </a:xfrm>
              <a:prstGeom prst="rect">
                <a:avLst/>
              </a:prstGeom>
              <a:blipFill>
                <a:blip r:embed="rId3"/>
                <a:stretch>
                  <a:fillRect l="-2020" r="-1389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CB5D5E20-0153-F8B7-CF57-3BBB627830AA}"/>
              </a:ext>
            </a:extLst>
          </p:cNvPr>
          <p:cNvSpPr txBox="1"/>
          <p:nvPr/>
        </p:nvSpPr>
        <p:spPr>
          <a:xfrm>
            <a:off x="449989" y="4382005"/>
            <a:ext cx="1670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EA39572-03A5-F877-7096-BD745F1DA203}"/>
              </a:ext>
            </a:extLst>
          </p:cNvPr>
          <p:cNvSpPr txBox="1"/>
          <p:nvPr/>
        </p:nvSpPr>
        <p:spPr>
          <a:xfrm>
            <a:off x="449989" y="4857493"/>
            <a:ext cx="15945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0" name="yt_image_13397" title="H_88.56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76320" y="1721736"/>
            <a:ext cx="2106549" cy="1124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yt_shape_13399"/>
          <p:cNvSpPr txBox="1"/>
          <p:nvPr/>
        </p:nvSpPr>
        <p:spPr>
          <a:xfrm>
            <a:off x="540000" y="1305321"/>
            <a:ext cx="698749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，菱形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ADBF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的面积为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05" name="yt_shape_13405"/>
          <p:cNvSpPr txBox="1"/>
          <p:nvPr/>
        </p:nvSpPr>
        <p:spPr>
          <a:xfrm>
            <a:off x="540000" y="836458"/>
            <a:ext cx="6415218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利用菱形的性质和判定解决折叠问题</a:t>
            </a:r>
          </a:p>
        </p:txBody>
      </p:sp>
      <p:sp>
        <p:nvSpPr>
          <p:cNvPr id="13406" name="yt_shape_13406"/>
          <p:cNvSpPr txBox="1"/>
          <p:nvPr/>
        </p:nvSpPr>
        <p:spPr>
          <a:xfrm>
            <a:off x="540119" y="134076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滨州市中考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如图，矩形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上，将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折叠，点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落在边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上的点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处，过点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，连结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407" name="yt_image_13407" title="H_108.36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08368" y="2452567"/>
            <a:ext cx="2004822" cy="1376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09" name="yt_shape_13409"/>
          <p:cNvSpPr txBox="1"/>
          <p:nvPr/>
        </p:nvSpPr>
        <p:spPr>
          <a:xfrm>
            <a:off x="540000" y="2300203"/>
            <a:ext cx="4634282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求证：四边形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CEF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是菱形；</a:t>
            </a:r>
          </a:p>
        </p:txBody>
      </p:sp>
      <p:pic>
        <p:nvPicPr>
          <p:cNvPr id="3" name="yt_shape_1698822257052" title="H_28.770866">
            <a:extLst>
              <a:ext uri="{FF2B5EF4-FFF2-40B4-BE49-F238E27FC236}">
                <a16:creationId xmlns:a16="http://schemas.microsoft.com/office/drawing/2014/main" id="{E8E667C5-D2D6-1057-89EC-D002A3FBA22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878331"/>
            <a:ext cx="1171767" cy="36539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CC2988B7-0653-35D6-4803-EAEDEDDE0E8D}"/>
              </a:ext>
            </a:extLst>
          </p:cNvPr>
          <p:cNvSpPr txBox="1"/>
          <p:nvPr/>
        </p:nvSpPr>
        <p:spPr>
          <a:xfrm>
            <a:off x="449989" y="2690538"/>
            <a:ext cx="5750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证明：由题意可得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D80BEB0-2E35-E63B-15E3-4921AA3C66D6}"/>
              </a:ext>
            </a:extLst>
          </p:cNvPr>
          <p:cNvSpPr txBox="1"/>
          <p:nvPr/>
        </p:nvSpPr>
        <p:spPr>
          <a:xfrm>
            <a:off x="449989" y="3068960"/>
            <a:ext cx="2855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D8BD72B-0EE6-6208-A4BA-18DE1BDFD487}"/>
              </a:ext>
            </a:extLst>
          </p:cNvPr>
          <p:cNvSpPr txBox="1"/>
          <p:nvPr/>
        </p:nvSpPr>
        <p:spPr>
          <a:xfrm>
            <a:off x="449989" y="3501008"/>
            <a:ext cx="1305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32E8BB7-039A-1EA0-ED20-8704CC8ACB61}"/>
              </a:ext>
            </a:extLst>
          </p:cNvPr>
          <p:cNvSpPr txBox="1"/>
          <p:nvPr/>
        </p:nvSpPr>
        <p:spPr>
          <a:xfrm>
            <a:off x="449989" y="3933056"/>
            <a:ext cx="4566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1661B09-65F5-5A5C-84AA-039E96188109}"/>
              </a:ext>
            </a:extLst>
          </p:cNvPr>
          <p:cNvSpPr txBox="1"/>
          <p:nvPr/>
        </p:nvSpPr>
        <p:spPr>
          <a:xfrm>
            <a:off x="449989" y="4365104"/>
            <a:ext cx="2856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FE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5505582-E106-A0AA-162A-226FE67B6647}"/>
              </a:ext>
            </a:extLst>
          </p:cNvPr>
          <p:cNvSpPr txBox="1"/>
          <p:nvPr/>
        </p:nvSpPr>
        <p:spPr>
          <a:xfrm>
            <a:off x="449989" y="4797152"/>
            <a:ext cx="3534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6BE08AA-93E0-A5C1-24BF-5AC6D8B64611}"/>
              </a:ext>
            </a:extLst>
          </p:cNvPr>
          <p:cNvSpPr txBox="1"/>
          <p:nvPr/>
        </p:nvSpPr>
        <p:spPr>
          <a:xfrm>
            <a:off x="449989" y="5229200"/>
            <a:ext cx="4083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CEF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7CC918F-501D-5D32-FD87-9E351A399E91}"/>
              </a:ext>
            </a:extLst>
          </p:cNvPr>
          <p:cNvSpPr txBox="1"/>
          <p:nvPr/>
        </p:nvSpPr>
        <p:spPr>
          <a:xfrm>
            <a:off x="449989" y="5661248"/>
            <a:ext cx="1840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E88BE88-14DA-C936-6AA7-584988E5ADD2}"/>
              </a:ext>
            </a:extLst>
          </p:cNvPr>
          <p:cNvSpPr txBox="1"/>
          <p:nvPr/>
        </p:nvSpPr>
        <p:spPr>
          <a:xfrm>
            <a:off x="449989" y="6093296"/>
            <a:ext cx="31693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CEF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是菱形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412" name="yt_shape_13412"/>
              <p:cNvSpPr txBox="1"/>
              <p:nvPr/>
            </p:nvSpPr>
            <p:spPr>
              <a:xfrm>
                <a:off x="540000" y="1238790"/>
                <a:ext cx="6704464" cy="522893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四边形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是矩形，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由折叠知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设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四边形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CEF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的面积为：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CE·DF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3412" name="yt_shape_134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238790"/>
                <a:ext cx="6704464" cy="5228932"/>
              </a:xfrm>
              <a:prstGeom prst="rect">
                <a:avLst/>
              </a:prstGeom>
              <a:blipFill>
                <a:blip r:embed="rId2"/>
                <a:stretch>
                  <a:fillRect l="-2821" t="-932" r="-1547" b="-10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3AFDF42-9608-FDB3-A032-AF21C16063EB}"/>
              </a:ext>
            </a:extLst>
          </p:cNvPr>
          <p:cNvSpPr txBox="1"/>
          <p:nvPr/>
        </p:nvSpPr>
        <p:spPr>
          <a:xfrm>
            <a:off x="449989" y="1191984"/>
            <a:ext cx="4837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是矩形，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DAE9637-809D-A642-B604-CC056DF5E2A2}"/>
              </a:ext>
            </a:extLst>
          </p:cNvPr>
          <p:cNvSpPr txBox="1"/>
          <p:nvPr/>
        </p:nvSpPr>
        <p:spPr>
          <a:xfrm>
            <a:off x="449989" y="1667472"/>
            <a:ext cx="3885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924DF52-4A88-A18A-0F29-676D0A7AB688}"/>
              </a:ext>
            </a:extLst>
          </p:cNvPr>
          <p:cNvSpPr txBox="1"/>
          <p:nvPr/>
        </p:nvSpPr>
        <p:spPr>
          <a:xfrm>
            <a:off x="449989" y="2142960"/>
            <a:ext cx="4152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由折叠知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6498BDF-8005-D357-0112-4F3E3B6C269F}"/>
                  </a:ext>
                </a:extLst>
              </p:cNvPr>
              <p:cNvSpPr txBox="1"/>
              <p:nvPr/>
            </p:nvSpPr>
            <p:spPr>
              <a:xfrm>
                <a:off x="449989" y="2618448"/>
                <a:ext cx="6819709" cy="63272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中，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6498BDF-8005-D357-0112-4F3E3B6C26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18448"/>
                <a:ext cx="6819709" cy="632727"/>
              </a:xfrm>
              <a:prstGeom prst="rect">
                <a:avLst/>
              </a:prstGeom>
              <a:blipFill>
                <a:blip r:embed="rId3"/>
                <a:stretch>
                  <a:fillRect l="-1430" r="-1072" b="-126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817B9A9C-3F08-C3C3-409B-819A89B966BB}"/>
              </a:ext>
            </a:extLst>
          </p:cNvPr>
          <p:cNvSpPr txBox="1"/>
          <p:nvPr/>
        </p:nvSpPr>
        <p:spPr>
          <a:xfrm>
            <a:off x="449989" y="3157563"/>
            <a:ext cx="14088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17AB38E-2B66-CBB6-961A-EB6E064CCDFB}"/>
              </a:ext>
            </a:extLst>
          </p:cNvPr>
          <p:cNvSpPr txBox="1"/>
          <p:nvPr/>
        </p:nvSpPr>
        <p:spPr>
          <a:xfrm>
            <a:off x="449989" y="3633051"/>
            <a:ext cx="4402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18D1159-075A-37F3-0DDA-5D4AE7D64DD0}"/>
              </a:ext>
            </a:extLst>
          </p:cNvPr>
          <p:cNvSpPr txBox="1"/>
          <p:nvPr/>
        </p:nvSpPr>
        <p:spPr>
          <a:xfrm>
            <a:off x="449989" y="4108540"/>
            <a:ext cx="2046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ECE75DB-3CB0-2F08-7F94-5A86EFE11F25}"/>
              </a:ext>
            </a:extLst>
          </p:cNvPr>
          <p:cNvSpPr txBox="1"/>
          <p:nvPr/>
        </p:nvSpPr>
        <p:spPr>
          <a:xfrm>
            <a:off x="449989" y="4584027"/>
            <a:ext cx="3193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10070B65-95F8-DDBD-38D3-24E1B8CFDBE6}"/>
                  </a:ext>
                </a:extLst>
              </p:cNvPr>
              <p:cNvSpPr txBox="1"/>
              <p:nvPr/>
            </p:nvSpPr>
            <p:spPr>
              <a:xfrm>
                <a:off x="449989" y="5059515"/>
                <a:ext cx="3047111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10070B65-95F8-DDBD-38D3-24E1B8CFDB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059515"/>
                <a:ext cx="3047111" cy="768490"/>
              </a:xfrm>
              <a:prstGeom prst="rect">
                <a:avLst/>
              </a:prstGeom>
              <a:blipFill>
                <a:blip r:embed="rId4"/>
                <a:stretch>
                  <a:fillRect l="-3200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E796EF36-CEC4-71C8-3EE0-AF24821AE015}"/>
                  </a:ext>
                </a:extLst>
              </p:cNvPr>
              <p:cNvSpPr txBox="1"/>
              <p:nvPr/>
            </p:nvSpPr>
            <p:spPr>
              <a:xfrm>
                <a:off x="449989" y="5734393"/>
                <a:ext cx="6241161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四边形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CEF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G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的面积为：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CE·DF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E796EF36-CEC4-71C8-3EE0-AF24821AE0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734393"/>
                <a:ext cx="6241161" cy="729565"/>
              </a:xfrm>
              <a:prstGeom prst="rect">
                <a:avLst/>
              </a:prstGeom>
              <a:blipFill>
                <a:blip r:embed="rId5"/>
                <a:stretch>
                  <a:fillRect l="-1563" r="-1367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yt_shape_13410">
            <a:extLst>
              <a:ext uri="{FF2B5EF4-FFF2-40B4-BE49-F238E27FC236}">
                <a16:creationId xmlns:a16="http://schemas.microsoft.com/office/drawing/2014/main" id="{85E17B10-AF7B-4C53-A1C1-2B0E50E730AD}"/>
              </a:ext>
            </a:extLst>
          </p:cNvPr>
          <p:cNvSpPr txBox="1"/>
          <p:nvPr/>
        </p:nvSpPr>
        <p:spPr>
          <a:xfrm>
            <a:off x="540000" y="836712"/>
            <a:ext cx="666208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，求四边形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CEF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的面积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zh-CN" altLang="zh-CN" sz="100" b="0" i="0" u="none" dirty="0">
              <a:noFill/>
              <a:effectLst/>
              <a:latin typeface="白正"/>
              <a:ea typeface="宋体"/>
            </a:endParaRPr>
          </a:p>
        </p:txBody>
      </p:sp>
      <p:pic>
        <p:nvPicPr>
          <p:cNvPr id="14" name="yt_image_13407" title="H_108.36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408368" y="1558639"/>
            <a:ext cx="2004822" cy="1376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8" name="yt_shape_13418"/>
          <p:cNvSpPr txBox="1"/>
          <p:nvPr/>
        </p:nvSpPr>
        <p:spPr>
          <a:xfrm>
            <a:off x="540000" y="836458"/>
            <a:ext cx="6415218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利用菱形的性质与判定解决面积问题</a:t>
            </a:r>
          </a:p>
        </p:txBody>
      </p:sp>
      <p:sp>
        <p:nvSpPr>
          <p:cNvPr id="13419" name="yt_shape_13419"/>
          <p:cNvSpPr txBox="1"/>
          <p:nvPr/>
        </p:nvSpPr>
        <p:spPr>
          <a:xfrm>
            <a:off x="540119" y="1340768"/>
            <a:ext cx="11316521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广元市中考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如图，在四边形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平分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的中点，连结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CE.</a:t>
            </a:r>
          </a:p>
        </p:txBody>
      </p:sp>
      <p:pic>
        <p:nvPicPr>
          <p:cNvPr id="13420" name="yt_image_13420" title="H_89.82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96400" y="2452567"/>
            <a:ext cx="1841373" cy="1140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22" name="yt_shape_13422"/>
          <p:cNvSpPr txBox="1"/>
          <p:nvPr/>
        </p:nvSpPr>
        <p:spPr>
          <a:xfrm>
            <a:off x="540000" y="2351819"/>
            <a:ext cx="4685578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求证：四边形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为菱形；</a:t>
            </a:r>
          </a:p>
        </p:txBody>
      </p:sp>
      <p:pic>
        <p:nvPicPr>
          <p:cNvPr id="3" name="yt_shape_1698822257120" title="H_28.770866">
            <a:extLst>
              <a:ext uri="{FF2B5EF4-FFF2-40B4-BE49-F238E27FC236}">
                <a16:creationId xmlns:a16="http://schemas.microsoft.com/office/drawing/2014/main" id="{943EDF6E-84A1-FEA5-0313-A5D0B8B467B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878331"/>
            <a:ext cx="1171767" cy="36539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888EAF2D-817A-37D6-4DF5-43017F9ABBC4}"/>
              </a:ext>
            </a:extLst>
          </p:cNvPr>
          <p:cNvSpPr txBox="1"/>
          <p:nvPr/>
        </p:nvSpPr>
        <p:spPr>
          <a:xfrm>
            <a:off x="449989" y="2708920"/>
            <a:ext cx="429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ACA6406-3C20-D0BB-5571-6298C5B8DD44}"/>
              </a:ext>
            </a:extLst>
          </p:cNvPr>
          <p:cNvSpPr txBox="1"/>
          <p:nvPr/>
        </p:nvSpPr>
        <p:spPr>
          <a:xfrm>
            <a:off x="449989" y="3140968"/>
            <a:ext cx="2694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2AE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2BE.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08F48FD-1E1F-45EF-5AD8-5E4E1DD9A137}"/>
              </a:ext>
            </a:extLst>
          </p:cNvPr>
          <p:cNvSpPr txBox="1"/>
          <p:nvPr/>
        </p:nvSpPr>
        <p:spPr>
          <a:xfrm>
            <a:off x="449989" y="3573016"/>
            <a:ext cx="3610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1039830-AFD4-78B6-0D96-91051B1F637C}"/>
              </a:ext>
            </a:extLst>
          </p:cNvPr>
          <p:cNvSpPr txBox="1"/>
          <p:nvPr/>
        </p:nvSpPr>
        <p:spPr>
          <a:xfrm>
            <a:off x="449989" y="4005064"/>
            <a:ext cx="22295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8CD83C4-90BA-90B8-39E9-AD33F7938468}"/>
              </a:ext>
            </a:extLst>
          </p:cNvPr>
          <p:cNvSpPr txBox="1"/>
          <p:nvPr/>
        </p:nvSpPr>
        <p:spPr>
          <a:xfrm>
            <a:off x="449989" y="4437112"/>
            <a:ext cx="41345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C54E9CD-A49C-5188-01D0-3E0E53F0E0D6}"/>
              </a:ext>
            </a:extLst>
          </p:cNvPr>
          <p:cNvSpPr txBox="1"/>
          <p:nvPr/>
        </p:nvSpPr>
        <p:spPr>
          <a:xfrm>
            <a:off x="449989" y="4869160"/>
            <a:ext cx="5321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EAC.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DE2CDC2-D80C-FD9D-01AA-C882F3905A4E}"/>
              </a:ext>
            </a:extLst>
          </p:cNvPr>
          <p:cNvSpPr txBox="1"/>
          <p:nvPr/>
        </p:nvSpPr>
        <p:spPr>
          <a:xfrm>
            <a:off x="449989" y="5301208"/>
            <a:ext cx="4491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EAC.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7DF1C2AE-D6BF-CB8C-99A0-A909EA60F458}"/>
              </a:ext>
            </a:extLst>
          </p:cNvPr>
          <p:cNvSpPr txBox="1"/>
          <p:nvPr/>
        </p:nvSpPr>
        <p:spPr>
          <a:xfrm>
            <a:off x="449989" y="5733256"/>
            <a:ext cx="43155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DAC.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7F066DB0-4D6C-7516-868F-ECD9E8A7791C}"/>
              </a:ext>
            </a:extLst>
          </p:cNvPr>
          <p:cNvSpPr txBox="1"/>
          <p:nvPr/>
        </p:nvSpPr>
        <p:spPr>
          <a:xfrm>
            <a:off x="449989" y="6165304"/>
            <a:ext cx="3829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平行四边形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是菱形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2236</Words>
  <Application>Microsoft Office PowerPoint</Application>
  <PresentationFormat>宽屏</PresentationFormat>
  <Paragraphs>171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8" baseType="lpstr">
      <vt:lpstr>Finished</vt:lpstr>
      <vt:lpstr>白正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46</cp:revision>
  <dcterms:created xsi:type="dcterms:W3CDTF">2023-05-05T05:33:04Z</dcterms:created>
  <dcterms:modified xsi:type="dcterms:W3CDTF">2023-11-02T12:37:01Z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