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70" r:id="rId4"/>
    <p:sldId id="371" r:id="rId5"/>
    <p:sldId id="383" r:id="rId6"/>
    <p:sldId id="374" r:id="rId7"/>
    <p:sldId id="376" r:id="rId8"/>
    <p:sldId id="378" r:id="rId9"/>
    <p:sldId id="387" r:id="rId10"/>
    <p:sldId id="388" r:id="rId11"/>
    <p:sldId id="380" r:id="rId12"/>
    <p:sldId id="384" r:id="rId13"/>
    <p:sldId id="385" r:id="rId14"/>
    <p:sldId id="382" r:id="rId15"/>
    <p:sldId id="389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7"/>
          <p:cNvSpPr/>
          <p:nvPr/>
        </p:nvSpPr>
        <p:spPr>
          <a:xfrm>
            <a:off x="173881" y="548680"/>
            <a:ext cx="11844239" cy="6144683"/>
          </a:xfrm>
          <a:prstGeom prst="roundRect">
            <a:avLst>
              <a:gd name="adj" fmla="val 4549"/>
            </a:avLst>
          </a:prstGeom>
          <a:noFill/>
          <a:ln w="9525">
            <a:solidFill>
              <a:srgbClr val="EE1D25"/>
            </a:solidFill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9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5094313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8" name="yt_shape_13438"/>
          <p:cNvSpPr txBox="1"/>
          <p:nvPr/>
        </p:nvSpPr>
        <p:spPr>
          <a:xfrm>
            <a:off x="540000" y="2565819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437" name="yt_image_13437" title="H_50.9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565819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40" name="yt_shape_13440"/>
          <p:cNvSpPr txBox="1"/>
          <p:nvPr/>
        </p:nvSpPr>
        <p:spPr>
          <a:xfrm>
            <a:off x="540119" y="3263402"/>
            <a:ext cx="11604553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正方形的四条边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都相等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，四个角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都是直角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，对角线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互相垂直平分且</a:t>
            </a:r>
            <a:r>
              <a:rPr lang="zh-CN" altLang="zh-CN" sz="2400" b="0" i="0" u="sng" dirty="0" smtClean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相等</a:t>
            </a:r>
            <a:r>
              <a:rPr lang="zh-CN" altLang="zh-CN" sz="100" b="0" i="0" spc="-100" dirty="0" smtClean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，且每一条对角线平分一组对角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有一个角是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直角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的菱形是正方形，有一组邻边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相等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的矩形是正方形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0A58CC-D63E-611B-517B-7A41D261057D}"/>
              </a:ext>
            </a:extLst>
          </p:cNvPr>
          <p:cNvSpPr txBox="1"/>
          <p:nvPr/>
        </p:nvSpPr>
        <p:spPr>
          <a:xfrm>
            <a:off x="3117108" y="3216596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都相等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D7C629B-7A20-86C5-0964-29250F0183A7}"/>
              </a:ext>
            </a:extLst>
          </p:cNvPr>
          <p:cNvSpPr txBox="1"/>
          <p:nvPr/>
        </p:nvSpPr>
        <p:spPr>
          <a:xfrm>
            <a:off x="5860308" y="3216596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都是直角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9DFDB0E-22F3-704A-863C-16F5CCCE10DC}"/>
              </a:ext>
            </a:extLst>
          </p:cNvPr>
          <p:cNvSpPr txBox="1"/>
          <p:nvPr/>
        </p:nvSpPr>
        <p:spPr>
          <a:xfrm>
            <a:off x="8760296" y="3216596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互相垂直平分且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相</a:t>
            </a:r>
            <a:r>
              <a:rPr kumimoji="0" lang="zh-CN" altLang="en-US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B5AC4B7-29C8-E5DE-021B-B49D5613CD3A}"/>
              </a:ext>
            </a:extLst>
          </p:cNvPr>
          <p:cNvSpPr txBox="1"/>
          <p:nvPr/>
        </p:nvSpPr>
        <p:spPr>
          <a:xfrm>
            <a:off x="2507508" y="416757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直角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E3DB93C-2EED-D334-7710-A7889371B497}"/>
              </a:ext>
            </a:extLst>
          </p:cNvPr>
          <p:cNvSpPr txBox="1"/>
          <p:nvPr/>
        </p:nvSpPr>
        <p:spPr>
          <a:xfrm>
            <a:off x="7689107" y="416757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02" name="yt_shape_13502"/>
              <p:cNvSpPr txBox="1"/>
              <p:nvPr/>
            </p:nvSpPr>
            <p:spPr>
              <a:xfrm>
                <a:off x="540000" y="1375321"/>
                <a:ext cx="5596084" cy="30305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BEC.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2+3+3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是菱形，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是正方形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3502" name="yt_shape_135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5321"/>
                <a:ext cx="5596084" cy="3030510"/>
              </a:xfrm>
              <a:prstGeom prst="rect">
                <a:avLst/>
              </a:prstGeom>
              <a:blipFill>
                <a:blip r:embed="rId2"/>
                <a:stretch>
                  <a:fillRect l="-3377" t="-1811" r="-1852" b="-5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98192C2-CAB3-6EDF-6374-71599AEBB33B}"/>
              </a:ext>
            </a:extLst>
          </p:cNvPr>
          <p:cNvSpPr txBox="1"/>
          <p:nvPr/>
        </p:nvSpPr>
        <p:spPr>
          <a:xfrm>
            <a:off x="449989" y="1328515"/>
            <a:ext cx="5131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BEC.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D4CEDC3-42F6-2988-7CB2-554DEABC7DAA}"/>
              </a:ext>
            </a:extLst>
          </p:cNvPr>
          <p:cNvSpPr txBox="1"/>
          <p:nvPr/>
        </p:nvSpPr>
        <p:spPr>
          <a:xfrm>
            <a:off x="449989" y="1804003"/>
            <a:ext cx="3802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5280777-7F7D-AA31-9169-5B188D90FE14}"/>
                  </a:ext>
                </a:extLst>
              </p:cNvPr>
              <p:cNvSpPr txBox="1"/>
              <p:nvPr/>
            </p:nvSpPr>
            <p:spPr>
              <a:xfrm>
                <a:off x="449989" y="2279491"/>
                <a:ext cx="408851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CBE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2+3+3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45°.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5280777-7F7D-AA31-9169-5B188D90FE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79491"/>
                <a:ext cx="4088511" cy="768490"/>
              </a:xfrm>
              <a:prstGeom prst="rect">
                <a:avLst/>
              </a:prstGeom>
              <a:blipFill>
                <a:blip r:embed="rId3"/>
                <a:stretch>
                  <a:fillRect l="-2385" r="-193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83D11CBD-6272-FB0A-971E-09FFA4C2D552}"/>
              </a:ext>
            </a:extLst>
          </p:cNvPr>
          <p:cNvSpPr txBox="1"/>
          <p:nvPr/>
        </p:nvSpPr>
        <p:spPr>
          <a:xfrm>
            <a:off x="449989" y="2954369"/>
            <a:ext cx="5722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是菱形，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DB09B86-53FB-FE1A-5B00-D2FCFC9CCC2F}"/>
              </a:ext>
            </a:extLst>
          </p:cNvPr>
          <p:cNvSpPr txBox="1"/>
          <p:nvPr/>
        </p:nvSpPr>
        <p:spPr>
          <a:xfrm>
            <a:off x="449989" y="3429858"/>
            <a:ext cx="2453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4493380-1A21-A489-4A56-EB1C9375B113}"/>
              </a:ext>
            </a:extLst>
          </p:cNvPr>
          <p:cNvSpPr txBox="1"/>
          <p:nvPr/>
        </p:nvSpPr>
        <p:spPr>
          <a:xfrm>
            <a:off x="449989" y="3905345"/>
            <a:ext cx="3542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是正方形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3500"/>
          <p:cNvSpPr txBox="1"/>
          <p:nvPr/>
        </p:nvSpPr>
        <p:spPr>
          <a:xfrm>
            <a:off x="540000" y="900000"/>
            <a:ext cx="101646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，求证：四边形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是正方形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zh-CN" altLang="zh-CN" sz="100" b="0" i="0" u="none" dirty="0">
              <a:noFill/>
              <a:effectLst/>
              <a:latin typeface="白正"/>
              <a:ea typeface="宋体"/>
            </a:endParaRPr>
          </a:p>
        </p:txBody>
      </p:sp>
      <p:pic>
        <p:nvPicPr>
          <p:cNvPr id="10" name="yt_image_13496" title="H_94.14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27941" y="1988840"/>
            <a:ext cx="1424178" cy="119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5" name="yt_shape_13505"/>
          <p:cNvSpPr txBox="1"/>
          <p:nvPr/>
        </p:nvSpPr>
        <p:spPr>
          <a:xfrm>
            <a:off x="540000" y="1435434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504" name="yt_image_13504" title="H_50.9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88496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07" name="yt_shape_13507"/>
          <p:cNvSpPr txBox="1"/>
          <p:nvPr/>
        </p:nvSpPr>
        <p:spPr>
          <a:xfrm>
            <a:off x="540119" y="1486079"/>
            <a:ext cx="11244513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核心素养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推理能力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 spc="-1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 spc="-100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 spc="-1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，过点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的直线</a:t>
            </a:r>
            <a:r>
              <a:rPr lang="en-US" altLang="zh-CN" sz="2400" b="0" i="1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边上一点，过点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作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，交直线</a:t>
            </a:r>
            <a:r>
              <a:rPr lang="en-US" altLang="zh-CN" sz="2400" b="0" i="1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，垂足为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，连结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BE.</a:t>
            </a:r>
          </a:p>
        </p:txBody>
      </p:sp>
      <p:pic>
        <p:nvPicPr>
          <p:cNvPr id="13508" name="yt_image_13508" title="H_85.9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64352" y="2649460"/>
            <a:ext cx="2057400" cy="1091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10" name="yt_shape_13510"/>
          <p:cNvSpPr txBox="1"/>
          <p:nvPr/>
        </p:nvSpPr>
        <p:spPr>
          <a:xfrm>
            <a:off x="540000" y="2420888"/>
            <a:ext cx="31466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3547A7D-0282-8423-D5B1-DB0F1DB38890}"/>
              </a:ext>
            </a:extLst>
          </p:cNvPr>
          <p:cNvSpPr txBox="1"/>
          <p:nvPr/>
        </p:nvSpPr>
        <p:spPr>
          <a:xfrm>
            <a:off x="450108" y="2831015"/>
            <a:ext cx="5595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9468130-B61B-D3D9-D3BA-824F032F7BC6}"/>
              </a:ext>
            </a:extLst>
          </p:cNvPr>
          <p:cNvSpPr txBox="1"/>
          <p:nvPr/>
        </p:nvSpPr>
        <p:spPr>
          <a:xfrm>
            <a:off x="450108" y="3306503"/>
            <a:ext cx="2453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1077A13-4589-CE39-4007-27F8479261F2}"/>
              </a:ext>
            </a:extLst>
          </p:cNvPr>
          <p:cNvSpPr txBox="1"/>
          <p:nvPr/>
        </p:nvSpPr>
        <p:spPr>
          <a:xfrm>
            <a:off x="450108" y="3781991"/>
            <a:ext cx="4212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DFB.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CDE44C7-BA55-6632-7DD0-F6AFE4C0A46E}"/>
              </a:ext>
            </a:extLst>
          </p:cNvPr>
          <p:cNvSpPr txBox="1"/>
          <p:nvPr/>
        </p:nvSpPr>
        <p:spPr>
          <a:xfrm>
            <a:off x="450108" y="4257479"/>
            <a:ext cx="22803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45762F4-5834-F3A8-BC29-53D0C2C13936}"/>
              </a:ext>
            </a:extLst>
          </p:cNvPr>
          <p:cNvSpPr txBox="1"/>
          <p:nvPr/>
        </p:nvSpPr>
        <p:spPr>
          <a:xfrm>
            <a:off x="450108" y="4732967"/>
            <a:ext cx="1924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C30EFA8-79D9-BC8E-5647-3E4969F7AE7D}"/>
              </a:ext>
            </a:extLst>
          </p:cNvPr>
          <p:cNvSpPr txBox="1"/>
          <p:nvPr/>
        </p:nvSpPr>
        <p:spPr>
          <a:xfrm>
            <a:off x="450108" y="5208455"/>
            <a:ext cx="4134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637710A-2EFA-27E4-56F1-23E5939CAC11}"/>
              </a:ext>
            </a:extLst>
          </p:cNvPr>
          <p:cNvSpPr txBox="1"/>
          <p:nvPr/>
        </p:nvSpPr>
        <p:spPr>
          <a:xfrm>
            <a:off x="450108" y="5683943"/>
            <a:ext cx="16961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yt_shape_13510"/>
          <p:cNvSpPr txBox="1"/>
          <p:nvPr/>
        </p:nvSpPr>
        <p:spPr>
          <a:xfrm>
            <a:off x="540000" y="1052736"/>
            <a:ext cx="99354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中点时，四边形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是什么特殊四边形？说明你的理由；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E95B5AC-6575-A39F-A80E-A16E9B0520F7}"/>
              </a:ext>
            </a:extLst>
          </p:cNvPr>
          <p:cNvSpPr txBox="1"/>
          <p:nvPr/>
        </p:nvSpPr>
        <p:spPr>
          <a:xfrm>
            <a:off x="449989" y="1490572"/>
            <a:ext cx="579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5402B6C-614C-7C45-9C93-C0979F09E774}"/>
              </a:ext>
            </a:extLst>
          </p:cNvPr>
          <p:cNvSpPr txBox="1"/>
          <p:nvPr/>
        </p:nvSpPr>
        <p:spPr>
          <a:xfrm>
            <a:off x="449989" y="1966060"/>
            <a:ext cx="3899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中点，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15E6D96-2562-D3DC-6BF5-39F4E4E0B8BD}"/>
              </a:ext>
            </a:extLst>
          </p:cNvPr>
          <p:cNvSpPr txBox="1"/>
          <p:nvPr/>
        </p:nvSpPr>
        <p:spPr>
          <a:xfrm>
            <a:off x="449989" y="2441548"/>
            <a:ext cx="4794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FFDB5AB-CDC5-B106-7390-052DC9ACBD67}"/>
              </a:ext>
            </a:extLst>
          </p:cNvPr>
          <p:cNvSpPr txBox="1"/>
          <p:nvPr/>
        </p:nvSpPr>
        <p:spPr>
          <a:xfrm>
            <a:off x="449989" y="2917036"/>
            <a:ext cx="6149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C34DEDE-97D8-A71B-E418-1D47DF2C46C4}"/>
              </a:ext>
            </a:extLst>
          </p:cNvPr>
          <p:cNvSpPr txBox="1"/>
          <p:nvPr/>
        </p:nvSpPr>
        <p:spPr>
          <a:xfrm>
            <a:off x="449989" y="3392524"/>
            <a:ext cx="6079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中点，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88BB850-42D4-CA17-F8FA-6ED77181CE0D}"/>
              </a:ext>
            </a:extLst>
          </p:cNvPr>
          <p:cNvSpPr txBox="1"/>
          <p:nvPr/>
        </p:nvSpPr>
        <p:spPr>
          <a:xfrm>
            <a:off x="449989" y="3868012"/>
            <a:ext cx="3202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是菱形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7" name="yt_image_13508" title="H_85.9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4352" y="1939109"/>
            <a:ext cx="2057400" cy="1091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D93CC42-6F0C-7E69-9E0A-91FA639CEA4C}"/>
              </a:ext>
            </a:extLst>
          </p:cNvPr>
          <p:cNvSpPr txBox="1"/>
          <p:nvPr/>
        </p:nvSpPr>
        <p:spPr>
          <a:xfrm>
            <a:off x="449989" y="1877657"/>
            <a:ext cx="82699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是正方形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44F194D-CE05-481D-0AF8-FE02E813F91D}"/>
              </a:ext>
            </a:extLst>
          </p:cNvPr>
          <p:cNvSpPr txBox="1"/>
          <p:nvPr/>
        </p:nvSpPr>
        <p:spPr>
          <a:xfrm>
            <a:off x="449989" y="2353145"/>
            <a:ext cx="6890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8CAC9C0-FE41-27B0-256F-E86DAB7108F7}"/>
              </a:ext>
            </a:extLst>
          </p:cNvPr>
          <p:cNvSpPr txBox="1"/>
          <p:nvPr/>
        </p:nvSpPr>
        <p:spPr>
          <a:xfrm>
            <a:off x="449989" y="2828633"/>
            <a:ext cx="5398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中点，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568BFFE-8AF5-1FEF-2B79-BF868C41A931}"/>
              </a:ext>
            </a:extLst>
          </p:cNvPr>
          <p:cNvSpPr txBox="1"/>
          <p:nvPr/>
        </p:nvSpPr>
        <p:spPr>
          <a:xfrm>
            <a:off x="449989" y="3304121"/>
            <a:ext cx="2224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3279992-4119-A331-B124-553314882C38}"/>
              </a:ext>
            </a:extLst>
          </p:cNvPr>
          <p:cNvSpPr txBox="1"/>
          <p:nvPr/>
        </p:nvSpPr>
        <p:spPr>
          <a:xfrm>
            <a:off x="449989" y="3779609"/>
            <a:ext cx="343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是菱形，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A7218F8-051C-E356-37FD-C761B80DF177}"/>
              </a:ext>
            </a:extLst>
          </p:cNvPr>
          <p:cNvSpPr txBox="1"/>
          <p:nvPr/>
        </p:nvSpPr>
        <p:spPr>
          <a:xfrm>
            <a:off x="449989" y="4255097"/>
            <a:ext cx="3507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是正方形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yt_shape_13512">
            <a:extLst>
              <a:ext uri="{FF2B5EF4-FFF2-40B4-BE49-F238E27FC236}">
                <a16:creationId xmlns:a16="http://schemas.microsoft.com/office/drawing/2014/main" id="{E647726E-FDD0-0DA1-DB2F-E60BDDBBDACA}"/>
              </a:ext>
            </a:extLst>
          </p:cNvPr>
          <p:cNvSpPr txBox="1"/>
          <p:nvPr/>
        </p:nvSpPr>
        <p:spPr>
          <a:xfrm>
            <a:off x="540119" y="9807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中点，则当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的大小满足什么条件时，四边形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是正方形？请说明你的理由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zh-CN" altLang="zh-CN" sz="100" b="0" i="0" u="none" dirty="0">
              <a:noFill/>
              <a:effectLst/>
              <a:latin typeface="白正"/>
              <a:ea typeface="宋体"/>
            </a:endParaRPr>
          </a:p>
        </p:txBody>
      </p:sp>
      <p:pic>
        <p:nvPicPr>
          <p:cNvPr id="16" name="yt_image_13508" title="H_85.9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4352" y="1833379"/>
            <a:ext cx="2057400" cy="1091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" name="yt_shape_13517"/>
          <p:cNvSpPr txBox="1"/>
          <p:nvPr/>
        </p:nvSpPr>
        <p:spPr>
          <a:xfrm>
            <a:off x="540000" y="2649329"/>
            <a:ext cx="1274260" cy="29418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白正" pitchFamily="16"/>
                <a:ea typeface="宋体" pitchFamily="16"/>
              </a:rPr>
              <a:t> </a:t>
            </a:r>
          </a:p>
        </p:txBody>
      </p:sp>
      <p:pic>
        <p:nvPicPr>
          <p:cNvPr id="13516" name="yt_image_13516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726160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19" name="yt_shape_13519"/>
          <p:cNvSpPr txBox="1"/>
          <p:nvPr/>
        </p:nvSpPr>
        <p:spPr>
          <a:xfrm>
            <a:off x="3868861" y="3100328"/>
            <a:ext cx="4454278" cy="1468342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正方形的判定方法：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菱形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一个直角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正方形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矩形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一组邻边相等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正方形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F94A87-590B-1D75-9681-85BD32918BA2}"/>
              </a:ext>
            </a:extLst>
          </p:cNvPr>
          <p:cNvSpPr txBox="1"/>
          <p:nvPr/>
        </p:nvSpPr>
        <p:spPr>
          <a:xfrm>
            <a:off x="0" y="79467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</a:rPr>
              <a:t>课件使用说明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D8EE0A1C-7F66-B500-0ACD-246CD80A40B9}"/>
              </a:ext>
            </a:extLst>
          </p:cNvPr>
          <p:cNvSpPr txBox="1"/>
          <p:nvPr/>
        </p:nvSpPr>
        <p:spPr>
          <a:xfrm>
            <a:off x="558139" y="1731714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课件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使用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制作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请使用相应软件打开并使用。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本课件文本框内容可编辑，单击文本框即可进行修改和编辑。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本课件理科公式均采用微软公式制作，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如果您是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Office2007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2021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月份以前的版本，会</a:t>
            </a:r>
            <a:r>
              <a:rPr lang="zh-CN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出现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包含公式及数字无法编辑的情况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，请您升级软件享受更优质体验。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由于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软件原因，少量电脑可能存在理科公式无动画的问题，请您安装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Office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或以上版本即可解决该问题。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92652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3" name="yt_shape_13443"/>
          <p:cNvSpPr txBox="1"/>
          <p:nvPr/>
        </p:nvSpPr>
        <p:spPr>
          <a:xfrm>
            <a:off x="540000" y="998008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442" name="yt_image_13442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98008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45" name="yt_shape_13445"/>
          <p:cNvSpPr txBox="1"/>
          <p:nvPr/>
        </p:nvSpPr>
        <p:spPr>
          <a:xfrm>
            <a:off x="540000" y="1701305"/>
            <a:ext cx="352340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正方形的性质</a:t>
            </a:r>
          </a:p>
        </p:txBody>
      </p:sp>
      <p:sp>
        <p:nvSpPr>
          <p:cNvPr id="13446" name="yt_shape_13446"/>
          <p:cNvSpPr txBox="1"/>
          <p:nvPr/>
        </p:nvSpPr>
        <p:spPr>
          <a:xfrm>
            <a:off x="540000" y="2205615"/>
            <a:ext cx="65915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矩形、菱形、正方形都具有的性质是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47" name="yt_table_1344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5440551"/>
              </p:ext>
            </p:extLst>
          </p:nvPr>
        </p:nvGraphicFramePr>
        <p:xfrm>
          <a:off x="540000" y="2684918"/>
          <a:ext cx="6928168" cy="950976"/>
        </p:xfrm>
        <a:graphic>
          <a:graphicData uri="http://schemas.openxmlformats.org/drawingml/2006/table">
            <a:tbl>
              <a:tblPr/>
              <a:tblGrid>
                <a:gridCol w="3921443">
                  <a:extLst>
                    <a:ext uri="{9D8B030D-6E8A-4147-A177-3AD203B41FA5}">
                      <a16:colId xmlns:a16="http://schemas.microsoft.com/office/drawing/2014/main" val="10466"/>
                    </a:ext>
                  </a:extLst>
                </a:gridCol>
                <a:gridCol w="3006725">
                  <a:extLst>
                    <a:ext uri="{9D8B030D-6E8A-4147-A177-3AD203B41FA5}">
                      <a16:colId xmlns:a16="http://schemas.microsoft.com/office/drawing/2014/main" val="104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对角线相等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对角线互相平分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对角线互相垂直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对角线平分对角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3"/>
                  </a:ext>
                </a:extLst>
              </a:tr>
            </a:tbl>
          </a:graphicData>
        </a:graphic>
      </p:graphicFrame>
      <p:sp>
        <p:nvSpPr>
          <p:cNvPr id="13449" name="yt_shape_13449"/>
          <p:cNvSpPr txBox="1"/>
          <p:nvPr/>
        </p:nvSpPr>
        <p:spPr>
          <a:xfrm>
            <a:off x="540119" y="3686472"/>
            <a:ext cx="11964593" cy="4801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如图，已知正方形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的两条对角线相交于点</a:t>
            </a:r>
            <a:r>
              <a:rPr lang="en-US" altLang="zh-CN" sz="2400" b="0" i="1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，那么此图中等腰直角三角形有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 spc="-100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spc="-100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endParaRPr lang="zh-CN" altLang="zh-CN" sz="2400" b="0" i="0" u="none" spc="-100" dirty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</p:txBody>
      </p:sp>
      <p:graphicFrame>
        <p:nvGraphicFramePr>
          <p:cNvPr id="13453" name="yt_table_13453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1762967"/>
              </p:ext>
            </p:extLst>
          </p:nvPr>
        </p:nvGraphicFramePr>
        <p:xfrm>
          <a:off x="540000" y="4293096"/>
          <a:ext cx="5404168" cy="950976"/>
        </p:xfrm>
        <a:graphic>
          <a:graphicData uri="http://schemas.openxmlformats.org/drawingml/2006/table">
            <a:tbl>
              <a:tblPr/>
              <a:tblGrid>
                <a:gridCol w="3921443">
                  <a:extLst>
                    <a:ext uri="{9D8B030D-6E8A-4147-A177-3AD203B41FA5}">
                      <a16:colId xmlns:a16="http://schemas.microsoft.com/office/drawing/2014/main" val="10468"/>
                    </a:ext>
                  </a:extLst>
                </a:gridCol>
                <a:gridCol w="1482725">
                  <a:extLst>
                    <a:ext uri="{9D8B030D-6E8A-4147-A177-3AD203B41FA5}">
                      <a16:colId xmlns:a16="http://schemas.microsoft.com/office/drawing/2014/main" val="104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B.6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5"/>
                  </a:ext>
                </a:extLst>
              </a:tr>
            </a:tbl>
          </a:graphicData>
        </a:graphic>
      </p:graphicFrame>
      <p:grpSp>
        <p:nvGrpSpPr>
          <p:cNvPr id="13450" name="yt_shape_13450_skip" title="H_123.9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15334" y="4365104"/>
            <a:ext cx="1434465" cy="1574433"/>
            <a:chOff x="0" y="0"/>
            <a:chExt cx="1434465" cy="1574433"/>
          </a:xfrm>
        </p:grpSpPr>
        <p:pic>
          <p:nvPicPr>
            <p:cNvPr id="2" name="yt_image_13450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34465" cy="11784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52" name="yt_shape_13452"/>
            <p:cNvSpPr txBox="1"/>
            <p:nvPr/>
          </p:nvSpPr>
          <p:spPr>
            <a:xfrm>
              <a:off x="183951" y="121443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264325">
            <a:extLst>
              <a:ext uri="{FF2B5EF4-FFF2-40B4-BE49-F238E27FC236}">
                <a16:creationId xmlns:a16="http://schemas.microsoft.com/office/drawing/2014/main" id="{7F183AC0-4D6E-1280-72C4-02A30BBB4E1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42982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C3F63B0-E792-20A4-EE2B-C7D77C575B73}"/>
              </a:ext>
            </a:extLst>
          </p:cNvPr>
          <p:cNvSpPr txBox="1"/>
          <p:nvPr/>
        </p:nvSpPr>
        <p:spPr>
          <a:xfrm>
            <a:off x="6164989" y="215880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EFB2BCB-A542-77F4-BAA0-8F691239DEBC}"/>
              </a:ext>
            </a:extLst>
          </p:cNvPr>
          <p:cNvSpPr txBox="1"/>
          <p:nvPr/>
        </p:nvSpPr>
        <p:spPr>
          <a:xfrm>
            <a:off x="11458156" y="35730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5" name="yt_shape_13455"/>
          <p:cNvSpPr txBox="1"/>
          <p:nvPr/>
        </p:nvSpPr>
        <p:spPr>
          <a:xfrm>
            <a:off x="540119" y="18182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成都市青羊实验联合中学单元卷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如图，在正方形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中，等边三角形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的顶点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分别在边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75°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459" name="yt_shape_13459"/>
          <p:cNvSpPr txBox="1"/>
          <p:nvPr/>
        </p:nvSpPr>
        <p:spPr>
          <a:xfrm>
            <a:off x="540000" y="507712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456" name="yt_shape_13456" title="H_165.1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23890" y="2930019"/>
            <a:ext cx="1744218" cy="2096784"/>
            <a:chOff x="0" y="0"/>
            <a:chExt cx="1744218" cy="2096784"/>
          </a:xfrm>
        </p:grpSpPr>
        <p:pic>
          <p:nvPicPr>
            <p:cNvPr id="2" name="yt_image_13456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44218" cy="17007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58" name="yt_shape_13458"/>
            <p:cNvSpPr txBox="1"/>
            <p:nvPr/>
          </p:nvSpPr>
          <p:spPr>
            <a:xfrm>
              <a:off x="338828" y="173678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DD2CACA-BE81-6907-7F99-59126BB3ADB9}"/>
              </a:ext>
            </a:extLst>
          </p:cNvPr>
          <p:cNvSpPr txBox="1"/>
          <p:nvPr/>
        </p:nvSpPr>
        <p:spPr>
          <a:xfrm>
            <a:off x="6512771" y="2246902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60" name="yt_shape_13460"/>
          <p:cNvSpPr txBox="1"/>
          <p:nvPr/>
        </p:nvSpPr>
        <p:spPr>
          <a:xfrm>
            <a:off x="540000" y="2161678"/>
            <a:ext cx="352340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正方形的判定</a:t>
            </a:r>
          </a:p>
        </p:txBody>
      </p:sp>
      <p:sp>
        <p:nvSpPr>
          <p:cNvPr id="13461" name="yt_shape_13461"/>
          <p:cNvSpPr txBox="1"/>
          <p:nvPr/>
        </p:nvSpPr>
        <p:spPr>
          <a:xfrm>
            <a:off x="540120" y="266598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的对角线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，设有下列条件：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互相平分；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正方形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，则下列推理成立的是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62" name="yt_table_1346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0470042"/>
              </p:ext>
            </p:extLst>
          </p:nvPr>
        </p:nvGraphicFramePr>
        <p:xfrm>
          <a:off x="540000" y="4105554"/>
          <a:ext cx="5202556" cy="950976"/>
        </p:xfrm>
        <a:graphic>
          <a:graphicData uri="http://schemas.openxmlformats.org/drawingml/2006/table">
            <a:tbl>
              <a:tblPr/>
              <a:tblGrid>
                <a:gridCol w="3067368">
                  <a:extLst>
                    <a:ext uri="{9D8B030D-6E8A-4147-A177-3AD203B41FA5}">
                      <a16:colId xmlns:a16="http://schemas.microsoft.com/office/drawing/2014/main" val="10470"/>
                    </a:ext>
                  </a:extLst>
                </a:gridCol>
                <a:gridCol w="2135188">
                  <a:extLst>
                    <a:ext uri="{9D8B030D-6E8A-4147-A177-3AD203B41FA5}">
                      <a16:colId xmlns:a16="http://schemas.microsoft.com/office/drawing/2014/main" val="104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①④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Cambria Math" pitchFamily="24"/>
                          <a:ea typeface="Cambria Math" pitchFamily="24"/>
                        </a:rPr>
                        <a:t>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②④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Cambria Math" pitchFamily="24"/>
                          <a:ea typeface="Cambria Math" pitchFamily="24"/>
                        </a:rPr>
                        <a:t>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Cambria Math" pitchFamily="24"/>
                          <a:ea typeface="Cambria Math" pitchFamily="24"/>
                        </a:rPr>
                        <a:t>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①③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Cambria Math" pitchFamily="24"/>
                          <a:ea typeface="Cambria Math" pitchFamily="24"/>
                        </a:rPr>
                        <a:t>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7"/>
                  </a:ext>
                </a:extLst>
              </a:tr>
            </a:tbl>
          </a:graphicData>
        </a:graphic>
      </p:graphicFrame>
      <p:pic>
        <p:nvPicPr>
          <p:cNvPr id="3" name="yt_shape_1698822264388" title="H_28.801733">
            <a:extLst>
              <a:ext uri="{FF2B5EF4-FFF2-40B4-BE49-F238E27FC236}">
                <a16:creationId xmlns:a16="http://schemas.microsoft.com/office/drawing/2014/main" id="{B5877EC8-508A-207C-C5E2-0E943B1D33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0335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20DD903-92E7-AC07-576A-1E622CD398A9}"/>
              </a:ext>
            </a:extLst>
          </p:cNvPr>
          <p:cNvSpPr txBox="1"/>
          <p:nvPr/>
        </p:nvSpPr>
        <p:spPr>
          <a:xfrm>
            <a:off x="3802909" y="357015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67" name="yt_shape_13467"/>
          <p:cNvSpPr txBox="1"/>
          <p:nvPr/>
        </p:nvSpPr>
        <p:spPr>
          <a:xfrm>
            <a:off x="540000" y="1234150"/>
            <a:ext cx="5881418" cy="47496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是矩形，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是等边三角形，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易得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A.A.S.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矩形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是正方形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DA2CDC1-FB8F-88FF-D99A-2299DE7AE24D}"/>
              </a:ext>
            </a:extLst>
          </p:cNvPr>
          <p:cNvSpPr txBox="1"/>
          <p:nvPr/>
        </p:nvSpPr>
        <p:spPr>
          <a:xfrm>
            <a:off x="449989" y="1871985"/>
            <a:ext cx="4380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是矩形，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A006CC2-7475-867A-86EB-DD251DE56FB3}"/>
              </a:ext>
            </a:extLst>
          </p:cNvPr>
          <p:cNvSpPr txBox="1"/>
          <p:nvPr/>
        </p:nvSpPr>
        <p:spPr>
          <a:xfrm>
            <a:off x="449989" y="2347473"/>
            <a:ext cx="3672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9ABAFC4-514B-8E27-B42B-DA1A029ED009}"/>
              </a:ext>
            </a:extLst>
          </p:cNvPr>
          <p:cNvSpPr txBox="1"/>
          <p:nvPr/>
        </p:nvSpPr>
        <p:spPr>
          <a:xfrm>
            <a:off x="449989" y="2822961"/>
            <a:ext cx="3499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2F86BAE-6496-5F81-A8E0-37926ECC40C1}"/>
              </a:ext>
            </a:extLst>
          </p:cNvPr>
          <p:cNvSpPr txBox="1"/>
          <p:nvPr/>
        </p:nvSpPr>
        <p:spPr>
          <a:xfrm>
            <a:off x="449989" y="3298449"/>
            <a:ext cx="4994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9439C34-C6C1-8F67-273D-D75609BEE402}"/>
              </a:ext>
            </a:extLst>
          </p:cNvPr>
          <p:cNvSpPr txBox="1"/>
          <p:nvPr/>
        </p:nvSpPr>
        <p:spPr>
          <a:xfrm>
            <a:off x="449989" y="3773937"/>
            <a:ext cx="2385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3DCBF2E-98E4-C54C-2A24-27CCE863BD33}"/>
              </a:ext>
            </a:extLst>
          </p:cNvPr>
          <p:cNvSpPr txBox="1"/>
          <p:nvPr/>
        </p:nvSpPr>
        <p:spPr>
          <a:xfrm>
            <a:off x="449989" y="4249425"/>
            <a:ext cx="4163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易得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699661B-ECEA-8493-63C0-6A81CA89EA66}"/>
              </a:ext>
            </a:extLst>
          </p:cNvPr>
          <p:cNvSpPr txBox="1"/>
          <p:nvPr/>
        </p:nvSpPr>
        <p:spPr>
          <a:xfrm>
            <a:off x="449989" y="4724913"/>
            <a:ext cx="600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D691BFF-F914-9F18-A4A5-85213E0B8C01}"/>
              </a:ext>
            </a:extLst>
          </p:cNvPr>
          <p:cNvSpPr txBox="1"/>
          <p:nvPr/>
        </p:nvSpPr>
        <p:spPr>
          <a:xfrm>
            <a:off x="449989" y="5200401"/>
            <a:ext cx="4374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A.A.S.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665DB72-02A7-51AA-E2F6-780296BC43A7}"/>
              </a:ext>
            </a:extLst>
          </p:cNvPr>
          <p:cNvSpPr txBox="1"/>
          <p:nvPr/>
        </p:nvSpPr>
        <p:spPr>
          <a:xfrm>
            <a:off x="449989" y="5675889"/>
            <a:ext cx="1959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2AE9A8B-7DFF-BB0F-F41C-B932632B7F71}"/>
              </a:ext>
            </a:extLst>
          </p:cNvPr>
          <p:cNvSpPr txBox="1"/>
          <p:nvPr/>
        </p:nvSpPr>
        <p:spPr>
          <a:xfrm>
            <a:off x="449989" y="6151377"/>
            <a:ext cx="3237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矩形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是正方形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yt_shape_13464"/>
          <p:cNvSpPr txBox="1"/>
          <p:nvPr/>
        </p:nvSpPr>
        <p:spPr>
          <a:xfrm>
            <a:off x="540120" y="9807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如图，等边三角形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的顶点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是正方形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" name="yt_image_13465" title="H_100.6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28448" y="2092527"/>
            <a:ext cx="1402461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68" name="yt_shape_13468"/>
          <p:cNvSpPr txBox="1"/>
          <p:nvPr/>
        </p:nvSpPr>
        <p:spPr>
          <a:xfrm>
            <a:off x="540000" y="1135128"/>
            <a:ext cx="629339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将特殊四边形的判定相混淆而致错</a:t>
            </a:r>
          </a:p>
        </p:txBody>
      </p:sp>
      <p:sp>
        <p:nvSpPr>
          <p:cNvPr id="13469" name="yt_shape_13469"/>
          <p:cNvSpPr txBox="1"/>
          <p:nvPr/>
        </p:nvSpPr>
        <p:spPr>
          <a:xfrm>
            <a:off x="540000" y="1639438"/>
            <a:ext cx="915635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如图，一个四边形顺次添加下列条件中的三个条件便得到正方形：</a:t>
            </a:r>
          </a:p>
        </p:txBody>
      </p:sp>
      <p:pic>
        <p:nvPicPr>
          <p:cNvPr id="13470" name="yt_image_13470" title="H_67.32">
            <a:extLst>
              <a:ext uri="">
                <a16:creationId xmlns="" xmlns:a16="http://schemas.microsoft.com/office/drawing/2014/main" xmlns:p14="http://schemas.microsoft.com/office/powerpoint/2010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95253" y="2277966"/>
            <a:ext cx="2801493" cy="854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72" name="yt_shape_13472"/>
          <p:cNvSpPr txBox="1"/>
          <p:nvPr/>
        </p:nvSpPr>
        <p:spPr>
          <a:xfrm>
            <a:off x="540000" y="3183529"/>
            <a:ext cx="10427535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两组对边分别相等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一组对边平行且相等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一组邻边相等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一个角是直角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顺次添加的条件：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a→c→d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b→d→c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a→b→c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77" name="yt_table_1347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4589587"/>
              </p:ext>
            </p:extLst>
          </p:nvPr>
        </p:nvGraphicFramePr>
        <p:xfrm>
          <a:off x="540000" y="5607488"/>
          <a:ext cx="90290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472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473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474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4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仅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仅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8"/>
                  </a:ext>
                </a:extLst>
              </a:tr>
            </a:tbl>
          </a:graphicData>
        </a:graphic>
      </p:graphicFrame>
      <p:pic>
        <p:nvPicPr>
          <p:cNvPr id="3" name="yt_shape_1698822264459" title="H_28.801733">
            <a:extLst>
              <a:ext uri="{FF2B5EF4-FFF2-40B4-BE49-F238E27FC236}">
                <a16:creationId xmlns:a16="http://schemas.microsoft.com/office/drawing/2014/main" id="{423A8361-9F8D-2313-9207-138EAE72A3F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7680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97AD5DF-69D6-90EF-EA81-0599F8447CA3}"/>
              </a:ext>
            </a:extLst>
          </p:cNvPr>
          <p:cNvSpPr txBox="1"/>
          <p:nvPr/>
        </p:nvSpPr>
        <p:spPr>
          <a:xfrm>
            <a:off x="9963876" y="503867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0" name="yt_shape_13480"/>
          <p:cNvSpPr txBox="1"/>
          <p:nvPr/>
        </p:nvSpPr>
        <p:spPr>
          <a:xfrm>
            <a:off x="540000" y="1842605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479" name="yt_image_13479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42605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82" name="yt_shape_13482"/>
          <p:cNvSpPr txBox="1"/>
          <p:nvPr/>
        </p:nvSpPr>
        <p:spPr>
          <a:xfrm>
            <a:off x="540119" y="25287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毕节市中考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如图，正方形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，将正方形折叠，使顶点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落在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边上的点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处，折痕为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，则线段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86" name="yt_table_1348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6181464"/>
              </p:ext>
            </p:extLst>
          </p:nvPr>
        </p:nvGraphicFramePr>
        <p:xfrm>
          <a:off x="540000" y="3488195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476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477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478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4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9"/>
                  </a:ext>
                </a:extLst>
              </a:tr>
            </a:tbl>
          </a:graphicData>
        </a:graphic>
      </p:graphicFrame>
      <p:grpSp>
        <p:nvGrpSpPr>
          <p:cNvPr id="13483" name="yt_shape_13483_skip" title="H_148.6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00498" y="3488195"/>
            <a:ext cx="1649349" cy="1887615"/>
            <a:chOff x="0" y="0"/>
            <a:chExt cx="1649349" cy="1887615"/>
          </a:xfrm>
        </p:grpSpPr>
        <p:pic>
          <p:nvPicPr>
            <p:cNvPr id="2" name="yt_image_13483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49349" cy="14916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85" name="yt_shape_13485"/>
            <p:cNvSpPr txBox="1"/>
            <p:nvPr/>
          </p:nvSpPr>
          <p:spPr>
            <a:xfrm>
              <a:off x="291393" y="152761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E5AC0A6-7BDE-4290-5571-A426798AF482}"/>
              </a:ext>
            </a:extLst>
          </p:cNvPr>
          <p:cNvSpPr txBox="1"/>
          <p:nvPr/>
        </p:nvSpPr>
        <p:spPr>
          <a:xfrm>
            <a:off x="9594107" y="295744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88" name="yt_shape_13488"/>
              <p:cNvSpPr txBox="1"/>
              <p:nvPr/>
            </p:nvSpPr>
            <p:spPr>
              <a:xfrm>
                <a:off x="540119" y="1506266"/>
                <a:ext cx="11111999" cy="142692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如图，点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是正方形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的对角线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上一点，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于点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于点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，连结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给出下列五个结论：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一定是等腰三角形；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EC.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其中不正确结论的序号是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488" name="yt_shape_13488" descr="{&quot;rangeId&quot;:14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06266"/>
                <a:ext cx="11111999" cy="1426929"/>
              </a:xfrm>
              <a:prstGeom prst="rect">
                <a:avLst/>
              </a:prstGeom>
              <a:blipFill>
                <a:blip r:embed="rId2"/>
                <a:stretch>
                  <a:fillRect l="-1701" t="-3419" r="-768" b="-12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493" name="yt_shape_13493"/>
          <p:cNvSpPr txBox="1"/>
          <p:nvPr/>
        </p:nvSpPr>
        <p:spPr>
          <a:xfrm>
            <a:off x="540000" y="490977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490" name="yt_shape_13490" title="H_135.6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83339" y="3136347"/>
            <a:ext cx="1425321" cy="1723023"/>
            <a:chOff x="0" y="0"/>
            <a:chExt cx="1425321" cy="1723023"/>
          </a:xfrm>
        </p:grpSpPr>
        <p:pic>
          <p:nvPicPr>
            <p:cNvPr id="2" name="yt_image_13490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25321" cy="1327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92" name="yt_shape_13492"/>
            <p:cNvSpPr txBox="1"/>
            <p:nvPr/>
          </p:nvSpPr>
          <p:spPr>
            <a:xfrm>
              <a:off x="179379" y="136302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494" name="yt_shape_13494"/>
          <p:cNvSpPr txBox="1"/>
          <p:nvPr/>
        </p:nvSpPr>
        <p:spPr>
          <a:xfrm>
            <a:off x="540000" y="5283218"/>
            <a:ext cx="73433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点拨：连结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，延长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63EA567-B250-2B67-6663-413C82F72B07}"/>
              </a:ext>
            </a:extLst>
          </p:cNvPr>
          <p:cNvSpPr txBox="1"/>
          <p:nvPr/>
        </p:nvSpPr>
        <p:spPr>
          <a:xfrm>
            <a:off x="8632210" y="2410436"/>
            <a:ext cx="789686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EDC44E2-288C-693A-018B-A286F4F4F03A}"/>
                  </a:ext>
                </a:extLst>
              </p:cNvPr>
              <p:cNvSpPr txBox="1"/>
              <p:nvPr/>
            </p:nvSpPr>
            <p:spPr>
              <a:xfrm>
                <a:off x="449989" y="1772816"/>
                <a:ext cx="651611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证明：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𝐸𝐴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EDC44E2-288C-693A-018B-A286F4F4F0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772816"/>
                <a:ext cx="6516116" cy="1611643"/>
              </a:xfrm>
              <a:prstGeom prst="rect">
                <a:avLst/>
              </a:prstGeom>
              <a:blipFill>
                <a:blip r:embed="rId2"/>
                <a:stretch>
                  <a:fillRect l="-14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28ED127-696F-7038-88A9-445183701C17}"/>
              </a:ext>
            </a:extLst>
          </p:cNvPr>
          <p:cNvSpPr txBox="1"/>
          <p:nvPr/>
        </p:nvSpPr>
        <p:spPr>
          <a:xfrm>
            <a:off x="449989" y="3171962"/>
            <a:ext cx="4288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S.S.S.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520A994-6868-3DB0-7F3A-70872CEA7621}"/>
              </a:ext>
            </a:extLst>
          </p:cNvPr>
          <p:cNvSpPr txBox="1"/>
          <p:nvPr/>
        </p:nvSpPr>
        <p:spPr>
          <a:xfrm>
            <a:off x="449989" y="3538225"/>
            <a:ext cx="2712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36B57F-808E-993A-FD0F-3689AF2491E3}"/>
              </a:ext>
            </a:extLst>
          </p:cNvPr>
          <p:cNvSpPr txBox="1"/>
          <p:nvPr/>
        </p:nvSpPr>
        <p:spPr>
          <a:xfrm>
            <a:off x="449989" y="3873300"/>
            <a:ext cx="4720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E29CB6C-714E-9785-4063-7AE34E980B2D}"/>
              </a:ext>
            </a:extLst>
          </p:cNvPr>
          <p:cNvSpPr txBox="1"/>
          <p:nvPr/>
        </p:nvSpPr>
        <p:spPr>
          <a:xfrm>
            <a:off x="449989" y="4224690"/>
            <a:ext cx="4456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B472C91-DB60-8AC0-5574-C24AEEADD468}"/>
              </a:ext>
            </a:extLst>
          </p:cNvPr>
          <p:cNvSpPr txBox="1"/>
          <p:nvPr/>
        </p:nvSpPr>
        <p:spPr>
          <a:xfrm>
            <a:off x="449989" y="4604649"/>
            <a:ext cx="3721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C0A22B1-9F9D-FA23-65BA-C15D020EE8DB}"/>
              </a:ext>
            </a:extLst>
          </p:cNvPr>
          <p:cNvSpPr txBox="1"/>
          <p:nvPr/>
        </p:nvSpPr>
        <p:spPr>
          <a:xfrm>
            <a:off x="449989" y="4960587"/>
            <a:ext cx="4152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A9D9D3A-D54F-EB0C-6434-A00951431346}"/>
              </a:ext>
            </a:extLst>
          </p:cNvPr>
          <p:cNvSpPr txBox="1"/>
          <p:nvPr/>
        </p:nvSpPr>
        <p:spPr>
          <a:xfrm>
            <a:off x="449989" y="5325674"/>
            <a:ext cx="1959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8CD8731-6579-6872-0BE5-B455A88917F7}"/>
              </a:ext>
            </a:extLst>
          </p:cNvPr>
          <p:cNvSpPr txBox="1"/>
          <p:nvPr/>
        </p:nvSpPr>
        <p:spPr>
          <a:xfrm>
            <a:off x="449989" y="5719329"/>
            <a:ext cx="3237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是菱形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yt_shape_13495"/>
          <p:cNvSpPr txBox="1"/>
          <p:nvPr/>
        </p:nvSpPr>
        <p:spPr>
          <a:xfrm>
            <a:off x="540120" y="86802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上海市中考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是对角线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上一点，且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EC.</a:t>
            </a:r>
          </a:p>
        </p:txBody>
      </p:sp>
      <p:pic>
        <p:nvPicPr>
          <p:cNvPr id="13" name="yt_image_13496" title="H_94.14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27941" y="1979824"/>
            <a:ext cx="1424178" cy="119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yt_shape_13498"/>
          <p:cNvSpPr txBox="1"/>
          <p:nvPr/>
        </p:nvSpPr>
        <p:spPr>
          <a:xfrm>
            <a:off x="540000" y="1749922"/>
            <a:ext cx="470321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是菱形；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1570</Words>
  <Application>Microsoft Office PowerPoint</Application>
  <PresentationFormat>宽屏</PresentationFormat>
  <Paragraphs>135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Finished</vt:lpstr>
      <vt:lpstr>白正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46</cp:revision>
  <dcterms:created xsi:type="dcterms:W3CDTF">2023-05-05T05:33:04Z</dcterms:created>
  <dcterms:modified xsi:type="dcterms:W3CDTF">2023-11-02T12:17:48Z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