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8" r:id="rId5"/>
    <p:sldId id="383" r:id="rId6"/>
    <p:sldId id="371" r:id="rId7"/>
    <p:sldId id="379" r:id="rId8"/>
    <p:sldId id="372" r:id="rId9"/>
    <p:sldId id="374" r:id="rId10"/>
    <p:sldId id="375" r:id="rId11"/>
    <p:sldId id="380" r:id="rId12"/>
    <p:sldId id="376" r:id="rId13"/>
    <p:sldId id="381" r:id="rId14"/>
    <p:sldId id="382" r:id="rId15"/>
    <p:sldId id="378" r:id="rId16"/>
    <p:sldId id="384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04521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bin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4" name="yt_shape_12844"/>
          <p:cNvSpPr txBox="1"/>
          <p:nvPr/>
        </p:nvSpPr>
        <p:spPr>
          <a:xfrm>
            <a:off x="540000" y="280588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843" name="yt_image_12843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6" name="yt_shape_12846"/>
          <p:cNvSpPr txBox="1"/>
          <p:nvPr/>
        </p:nvSpPr>
        <p:spPr>
          <a:xfrm>
            <a:off x="540119" y="35034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的平行四边形是矩形；有三个角是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的四边形是矩形；对角线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的平行四边形是矩形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757288-C802-21DA-5EFB-24ECEF65C697}"/>
              </a:ext>
            </a:extLst>
          </p:cNvPr>
          <p:cNvSpPr txBox="1"/>
          <p:nvPr/>
        </p:nvSpPr>
        <p:spPr>
          <a:xfrm>
            <a:off x="2278908" y="34566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481FF5-720F-6A49-C130-49D98008C542}"/>
              </a:ext>
            </a:extLst>
          </p:cNvPr>
          <p:cNvSpPr txBox="1"/>
          <p:nvPr/>
        </p:nvSpPr>
        <p:spPr>
          <a:xfrm>
            <a:off x="8070107" y="34566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323E7F-0FAA-9464-3FB1-0F7AC58F2674}"/>
              </a:ext>
            </a:extLst>
          </p:cNvPr>
          <p:cNvSpPr txBox="1"/>
          <p:nvPr/>
        </p:nvSpPr>
        <p:spPr>
          <a:xfrm>
            <a:off x="1669308" y="393215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6" name="yt_shape_12896"/>
          <p:cNvSpPr txBox="1"/>
          <p:nvPr/>
        </p:nvSpPr>
        <p:spPr>
          <a:xfrm>
            <a:off x="540119" y="18220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如图，将一张长方形纸片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两点重合，点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pic>
        <p:nvPicPr>
          <p:cNvPr id="12897" name="yt_image_12897" title="H_118.3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028" y="2933825"/>
            <a:ext cx="1829943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9" name="yt_shape_12899"/>
          <p:cNvSpPr txBox="1"/>
          <p:nvPr/>
        </p:nvSpPr>
        <p:spPr>
          <a:xfrm>
            <a:off x="540000" y="4487326"/>
            <a:ext cx="473687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是等腰三角形；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34FB4C-C9B2-7432-CF49-FD7F91A6D9A6}"/>
              </a:ext>
            </a:extLst>
          </p:cNvPr>
          <p:cNvSpPr txBox="1"/>
          <p:nvPr/>
        </p:nvSpPr>
        <p:spPr>
          <a:xfrm>
            <a:off x="449989" y="1528896"/>
            <a:ext cx="10240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证明：由折叠性质可知，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，由矩形性质可得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838160-7CB8-86CE-6CCA-F4A1887572A6}"/>
              </a:ext>
            </a:extLst>
          </p:cNvPr>
          <p:cNvSpPr txBox="1"/>
          <p:nvPr/>
        </p:nvSpPr>
        <p:spPr>
          <a:xfrm>
            <a:off x="449989" y="1995804"/>
            <a:ext cx="2839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94536B-1795-E1F5-3629-B8C59D2D9362}"/>
              </a:ext>
            </a:extLst>
          </p:cNvPr>
          <p:cNvSpPr txBox="1"/>
          <p:nvPr/>
        </p:nvSpPr>
        <p:spPr>
          <a:xfrm>
            <a:off x="449989" y="2420888"/>
            <a:ext cx="262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07F89C-EBC5-6352-6294-BC7FAE0FED21}"/>
              </a:ext>
            </a:extLst>
          </p:cNvPr>
          <p:cNvSpPr txBox="1"/>
          <p:nvPr/>
        </p:nvSpPr>
        <p:spPr>
          <a:xfrm>
            <a:off x="449989" y="2852936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为等腰三角形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A68E7C-F114-F661-FEEA-93BC11DA724F}"/>
              </a:ext>
            </a:extLst>
          </p:cNvPr>
          <p:cNvSpPr txBox="1"/>
          <p:nvPr/>
        </p:nvSpPr>
        <p:spPr>
          <a:xfrm>
            <a:off x="449989" y="3284984"/>
            <a:ext cx="663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解：由折叠可得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4FC715-C7DE-2327-FF33-85083EDFFEDD}"/>
              </a:ext>
            </a:extLst>
          </p:cNvPr>
          <p:cNvSpPr txBox="1"/>
          <p:nvPr/>
        </p:nvSpPr>
        <p:spPr>
          <a:xfrm>
            <a:off x="449989" y="3717032"/>
            <a:ext cx="348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9BC267-3514-3A80-1049-B69A4130C9CA}"/>
              </a:ext>
            </a:extLst>
          </p:cNvPr>
          <p:cNvSpPr txBox="1"/>
          <p:nvPr/>
        </p:nvSpPr>
        <p:spPr>
          <a:xfrm>
            <a:off x="449989" y="4149080"/>
            <a:ext cx="5315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758D40F-C8A7-A2D5-5212-D09E66650A19}"/>
              </a:ext>
            </a:extLst>
          </p:cNvPr>
          <p:cNvSpPr txBox="1"/>
          <p:nvPr/>
        </p:nvSpPr>
        <p:spPr>
          <a:xfrm>
            <a:off x="449989" y="4581128"/>
            <a:ext cx="503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835E6CF-80A8-2C27-38B5-12401A40401E}"/>
              </a:ext>
            </a:extLst>
          </p:cNvPr>
          <p:cNvSpPr txBox="1"/>
          <p:nvPr/>
        </p:nvSpPr>
        <p:spPr>
          <a:xfrm>
            <a:off x="449989" y="5013176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3C7AAE3-21A4-796F-E934-C4252B51EF08}"/>
              </a:ext>
            </a:extLst>
          </p:cNvPr>
          <p:cNvSpPr txBox="1"/>
          <p:nvPr/>
        </p:nvSpPr>
        <p:spPr>
          <a:xfrm>
            <a:off x="449989" y="5445224"/>
            <a:ext cx="372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0F625C8-BD37-A6FE-2D37-5949614375F8}"/>
              </a:ext>
            </a:extLst>
          </p:cNvPr>
          <p:cNvSpPr txBox="1"/>
          <p:nvPr/>
        </p:nvSpPr>
        <p:spPr>
          <a:xfrm>
            <a:off x="449989" y="5877272"/>
            <a:ext cx="5171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yt_shape_12899"/>
          <p:cNvSpPr txBox="1"/>
          <p:nvPr/>
        </p:nvSpPr>
        <p:spPr>
          <a:xfrm>
            <a:off x="540000" y="692696"/>
            <a:ext cx="473687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是等腰三角形；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5" name="yt_image_12897" title="H_118.3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266494"/>
            <a:ext cx="1829943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4" name="yt_shape_12904"/>
          <p:cNvSpPr txBox="1"/>
          <p:nvPr/>
        </p:nvSpPr>
        <p:spPr>
          <a:xfrm>
            <a:off x="540000" y="1348586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903" name="yt_image_12903" title="H_50.9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4858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6" name="yt_shape_12906"/>
          <p:cNvSpPr txBox="1"/>
          <p:nvPr/>
        </p:nvSpPr>
        <p:spPr>
          <a:xfrm>
            <a:off x="540120" y="20461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上一个动点，过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，交三角形的外角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平分线于点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</a:p>
        </p:txBody>
      </p:sp>
      <p:pic>
        <p:nvPicPr>
          <p:cNvPr id="12907" name="yt_image_12907" title="H_100.1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4419" y="3157968"/>
            <a:ext cx="2423160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9" name="yt_shape_12909"/>
          <p:cNvSpPr txBox="1"/>
          <p:nvPr/>
        </p:nvSpPr>
        <p:spPr>
          <a:xfrm>
            <a:off x="540000" y="4480634"/>
            <a:ext cx="1028647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上运动到什么位置时，四边形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是矩形？并说明理由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2" name="yt_shape_12912"/>
          <p:cNvSpPr txBox="1"/>
          <p:nvPr/>
        </p:nvSpPr>
        <p:spPr>
          <a:xfrm>
            <a:off x="540000" y="2194414"/>
            <a:ext cx="774731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的平分线，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C5E1BE-B8F2-6C5B-20A0-99B23CEAB5A1}"/>
              </a:ext>
            </a:extLst>
          </p:cNvPr>
          <p:cNvSpPr txBox="1"/>
          <p:nvPr/>
        </p:nvSpPr>
        <p:spPr>
          <a:xfrm>
            <a:off x="449989" y="2147608"/>
            <a:ext cx="7852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DE1CCE-DF98-9343-1F5C-4DCBC451A0A3}"/>
              </a:ext>
            </a:extLst>
          </p:cNvPr>
          <p:cNvSpPr txBox="1"/>
          <p:nvPr/>
        </p:nvSpPr>
        <p:spPr>
          <a:xfrm>
            <a:off x="449989" y="2623096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CED7D4-0E8E-404B-3E0C-2522B36E5201}"/>
              </a:ext>
            </a:extLst>
          </p:cNvPr>
          <p:cNvSpPr txBox="1"/>
          <p:nvPr/>
        </p:nvSpPr>
        <p:spPr>
          <a:xfrm>
            <a:off x="449989" y="3098584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9045E6-E0AF-D935-B714-91020831C2C6}"/>
              </a:ext>
            </a:extLst>
          </p:cNvPr>
          <p:cNvSpPr txBox="1"/>
          <p:nvPr/>
        </p:nvSpPr>
        <p:spPr>
          <a:xfrm>
            <a:off x="449989" y="357407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F74D3E-59C6-1B20-3B3F-C2583649FF86}"/>
              </a:ext>
            </a:extLst>
          </p:cNvPr>
          <p:cNvSpPr txBox="1"/>
          <p:nvPr/>
        </p:nvSpPr>
        <p:spPr>
          <a:xfrm>
            <a:off x="449989" y="404956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853017-9402-07C2-86C6-EB8A62325ADF}"/>
              </a:ext>
            </a:extLst>
          </p:cNvPr>
          <p:cNvSpPr txBox="1"/>
          <p:nvPr/>
        </p:nvSpPr>
        <p:spPr>
          <a:xfrm>
            <a:off x="449989" y="4525048"/>
            <a:ext cx="480707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909"/>
          <p:cNvSpPr txBox="1"/>
          <p:nvPr/>
        </p:nvSpPr>
        <p:spPr>
          <a:xfrm>
            <a:off x="540000" y="1598280"/>
            <a:ext cx="31130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pic>
        <p:nvPicPr>
          <p:cNvPr id="10" name="yt_image_12907" title="H_100.1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8921" y="1826425"/>
            <a:ext cx="2423160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913">
                <a:extLst>
                  <a:ext uri="{FF2B5EF4-FFF2-40B4-BE49-F238E27FC236}">
                    <a16:creationId xmlns:a16="http://schemas.microsoft.com/office/drawing/2014/main" id="{D1D4A51D-10B6-7DAF-A1FB-D790A0FEAF6B}"/>
                  </a:ext>
                </a:extLst>
              </p:cNvPr>
              <p:cNvSpPr txBox="1"/>
              <p:nvPr/>
            </p:nvSpPr>
            <p:spPr>
              <a:xfrm>
                <a:off x="540000" y="1964393"/>
                <a:ext cx="9791142" cy="40492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6.5.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解：当点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上运动到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中点时，四边形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是矩形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理由：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的中点时，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是矩形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913">
                <a:extLst>
                  <a:ext uri="{FF2B5EF4-FFF2-40B4-BE49-F238E27FC236}">
                    <a16:creationId xmlns:a16="http://schemas.microsoft.com/office/drawing/2014/main" id="{D1D4A51D-10B6-7DAF-A1FB-D790A0FEAF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4393"/>
                <a:ext cx="9791142" cy="4049250"/>
              </a:xfrm>
              <a:prstGeom prst="rect">
                <a:avLst/>
              </a:prstGeom>
              <a:blipFill>
                <a:blip r:embed="rId2"/>
                <a:stretch>
                  <a:fillRect l="-1930" t="-1205" r="-623" b="-3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D816548-D9A5-EF49-276F-7059230F0DFD}"/>
              </a:ext>
            </a:extLst>
          </p:cNvPr>
          <p:cNvSpPr txBox="1"/>
          <p:nvPr/>
        </p:nvSpPr>
        <p:spPr>
          <a:xfrm>
            <a:off x="449989" y="1917587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0F2A82-DDC0-2D30-5412-2404988F0252}"/>
              </a:ext>
            </a:extLst>
          </p:cNvPr>
          <p:cNvSpPr txBox="1"/>
          <p:nvPr/>
        </p:nvSpPr>
        <p:spPr>
          <a:xfrm>
            <a:off x="449989" y="2393075"/>
            <a:ext cx="403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15C521-CDD7-F8EB-61A3-BC264E50C4B0}"/>
                  </a:ext>
                </a:extLst>
              </p:cNvPr>
              <p:cNvSpPr txBox="1"/>
              <p:nvPr/>
            </p:nvSpPr>
            <p:spPr>
              <a:xfrm>
                <a:off x="449989" y="2868563"/>
                <a:ext cx="586651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15C521-CDD7-F8EB-61A3-BC264E50C4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8563"/>
                <a:ext cx="5866511" cy="630441"/>
              </a:xfrm>
              <a:prstGeom prst="rect">
                <a:avLst/>
              </a:prstGeom>
              <a:blipFill>
                <a:blip r:embed="rId3"/>
                <a:stretch>
                  <a:fillRect l="-1663" r="-1559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3CBCDC8-AE1B-A800-5C2D-C94CE6190475}"/>
                  </a:ext>
                </a:extLst>
              </p:cNvPr>
              <p:cNvSpPr txBox="1"/>
              <p:nvPr/>
            </p:nvSpPr>
            <p:spPr>
              <a:xfrm>
                <a:off x="449989" y="3405392"/>
                <a:ext cx="5204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3CBCDC8-AE1B-A800-5C2D-C94CE6190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5392"/>
                <a:ext cx="5204523" cy="765061"/>
              </a:xfrm>
              <a:prstGeom prst="rect">
                <a:avLst/>
              </a:prstGeom>
              <a:blipFill>
                <a:blip r:embed="rId4"/>
                <a:stretch>
                  <a:fillRect l="-1874" r="-163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7232DB5-3EEB-F391-A147-65033C2DF70E}"/>
              </a:ext>
            </a:extLst>
          </p:cNvPr>
          <p:cNvSpPr txBox="1"/>
          <p:nvPr/>
        </p:nvSpPr>
        <p:spPr>
          <a:xfrm>
            <a:off x="449989" y="4076841"/>
            <a:ext cx="9876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上运动到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中点时，四边形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01773A-0BF3-95D1-67D4-8C1D37E3622C}"/>
              </a:ext>
            </a:extLst>
          </p:cNvPr>
          <p:cNvSpPr txBox="1"/>
          <p:nvPr/>
        </p:nvSpPr>
        <p:spPr>
          <a:xfrm>
            <a:off x="449989" y="4552329"/>
            <a:ext cx="4204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7677FC-1361-E606-AE8F-56103C176491}"/>
              </a:ext>
            </a:extLst>
          </p:cNvPr>
          <p:cNvSpPr txBox="1"/>
          <p:nvPr/>
        </p:nvSpPr>
        <p:spPr>
          <a:xfrm>
            <a:off x="449989" y="5027817"/>
            <a:ext cx="609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0F1C69-8D84-3086-2AA0-24C1567A7AF7}"/>
              </a:ext>
            </a:extLst>
          </p:cNvPr>
          <p:cNvSpPr txBox="1"/>
          <p:nvPr/>
        </p:nvSpPr>
        <p:spPr>
          <a:xfrm>
            <a:off x="449989" y="5503305"/>
            <a:ext cx="5679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909"/>
          <p:cNvSpPr txBox="1"/>
          <p:nvPr/>
        </p:nvSpPr>
        <p:spPr>
          <a:xfrm>
            <a:off x="540000" y="904342"/>
            <a:ext cx="10286470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上运动到什么位置时，四边形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是矩形？并说明理由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2907" title="H_100.1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88288" y="2084833"/>
            <a:ext cx="2423160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7" name="yt_shape_12917"/>
          <p:cNvSpPr txBox="1"/>
          <p:nvPr/>
        </p:nvSpPr>
        <p:spPr>
          <a:xfrm>
            <a:off x="540000" y="3171314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2916" name="yt_image_1291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248145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9" name="yt_shape_12919"/>
          <p:cNvSpPr txBox="1"/>
          <p:nvPr/>
        </p:nvSpPr>
        <p:spPr>
          <a:xfrm>
            <a:off x="1748656" y="3622313"/>
            <a:ext cx="86946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掌握矩形的性质和判定方法：要根据题目已知条件灵活运用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F4246D3D-9EFE-924B-63FC-46B3065AF1C6}"/>
              </a:ext>
            </a:extLst>
          </p:cNvPr>
          <p:cNvSpPr/>
          <p:nvPr/>
        </p:nvSpPr>
        <p:spPr>
          <a:xfrm>
            <a:off x="1790700" y="3685813"/>
            <a:ext cx="86106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1777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8" name="yt_shape_12848"/>
          <p:cNvSpPr txBox="1"/>
          <p:nvPr/>
        </p:nvSpPr>
        <p:spPr>
          <a:xfrm>
            <a:off x="540000" y="1892256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847" name="yt_image_12847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92256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0" name="yt_shape_12850"/>
          <p:cNvSpPr txBox="1"/>
          <p:nvPr/>
        </p:nvSpPr>
        <p:spPr>
          <a:xfrm>
            <a:off x="540000" y="2595553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矩形性质与判定的应用</a:t>
            </a:r>
          </a:p>
        </p:txBody>
      </p:sp>
      <p:sp>
        <p:nvSpPr>
          <p:cNvPr id="12851" name="yt_shape_12851"/>
          <p:cNvSpPr txBox="1"/>
          <p:nvPr/>
        </p:nvSpPr>
        <p:spPr>
          <a:xfrm>
            <a:off x="540119" y="30998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MS Gothic" pitchFamily="24"/>
                <a:ea typeface="MS Gothic" pitchFamily="24"/>
              </a:rPr>
              <a:t>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是等边三角形，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，则这个四边形的面积为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53" name="yt_table_12853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9813733"/>
                  </p:ext>
                </p:extLst>
              </p:nvPr>
            </p:nvGraphicFramePr>
            <p:xfrm>
              <a:off x="540000" y="4059298"/>
              <a:ext cx="5088510" cy="1040638"/>
            </p:xfrm>
            <a:graphic>
              <a:graphicData uri="http://schemas.openxmlformats.org/drawingml/2006/table">
                <a:tbl>
                  <a:tblPr/>
                  <a:tblGrid>
                    <a:gridCol w="3086545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B.200cm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C.100cm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2853" name="yt_table_12853_skip" descr="{&quot;rangeId&quot;:3,&quot;type&quot;:&quot;Option&quot;,&quot;drawing&quot;:[&quot;yt_image_12852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9813733"/>
                  </p:ext>
                </p:extLst>
              </p:nvPr>
            </p:nvGraphicFramePr>
            <p:xfrm>
              <a:off x="540000" y="3067042"/>
              <a:ext cx="5088510" cy="922148"/>
            </p:xfrm>
            <a:graphic>
              <a:graphicData uri="http://schemas.openxmlformats.org/drawingml/2006/table">
                <a:tbl>
                  <a:tblPr/>
                  <a:tblGrid>
                    <a:gridCol w="3086545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632" r="-64892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B.200cm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C.100cm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4103" t="-102632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852" name="yt_image_12852_skip" title="H_99.72">
            <a:extLst>
              <a:ext uri="">
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50836" y="4059298"/>
            <a:ext cx="2199132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198768" title="H_28.801733">
            <a:extLst>
              <a:ext uri="{FF2B5EF4-FFF2-40B4-BE49-F238E27FC236}">
                <a16:creationId xmlns:a16="http://schemas.microsoft.com/office/drawing/2014/main" id="{191CA1C9-5142-A2B9-4A85-99A9C7D79E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3723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BB5E53-F840-28A6-9454-D5E0BF89B3C7}"/>
              </a:ext>
            </a:extLst>
          </p:cNvPr>
          <p:cNvSpPr txBox="1"/>
          <p:nvPr/>
        </p:nvSpPr>
        <p:spPr>
          <a:xfrm>
            <a:off x="5088783" y="35285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4" name="yt_shape_12854"/>
          <p:cNvSpPr txBox="1"/>
          <p:nvPr/>
        </p:nvSpPr>
        <p:spPr>
          <a:xfrm>
            <a:off x="540119" y="9455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如图，已知在四边形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58" name="yt_table_1285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439575"/>
              </p:ext>
            </p:extLst>
          </p:nvPr>
        </p:nvGraphicFramePr>
        <p:xfrm>
          <a:off x="540000" y="1904959"/>
          <a:ext cx="7719379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p:grpSp>
        <p:nvGrpSpPr>
          <p:cNvPr id="12855" name="yt_shape_12855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03927" y="1904959"/>
            <a:ext cx="1645920" cy="1723023"/>
            <a:chOff x="0" y="0"/>
            <a:chExt cx="1645920" cy="1723023"/>
          </a:xfrm>
        </p:grpSpPr>
        <p:pic>
          <p:nvPicPr>
            <p:cNvPr id="3" name="yt_image_1285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5920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7" name="yt_shape_12857"/>
            <p:cNvSpPr txBox="1"/>
            <p:nvPr/>
          </p:nvSpPr>
          <p:spPr>
            <a:xfrm>
              <a:off x="289679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860" name="yt_shape_12860"/>
          <p:cNvSpPr txBox="1"/>
          <p:nvPr/>
        </p:nvSpPr>
        <p:spPr>
          <a:xfrm>
            <a:off x="540119" y="36783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绕点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为矩形时，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64" name="yt_table_1286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127135"/>
              </p:ext>
            </p:extLst>
          </p:nvPr>
        </p:nvGraphicFramePr>
        <p:xfrm>
          <a:off x="540000" y="4637825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</a:tbl>
          </a:graphicData>
        </a:graphic>
      </p:graphicFrame>
      <p:grpSp>
        <p:nvGrpSpPr>
          <p:cNvPr id="12861" name="yt_shape_12861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0743" y="4637825"/>
            <a:ext cx="1239012" cy="1635012"/>
            <a:chOff x="0" y="0"/>
            <a:chExt cx="1239012" cy="1635012"/>
          </a:xfrm>
        </p:grpSpPr>
        <p:pic>
          <p:nvPicPr>
            <p:cNvPr id="2" name="yt_image_1286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39012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63" name="yt_shape_12863"/>
            <p:cNvSpPr txBox="1"/>
            <p:nvPr/>
          </p:nvSpPr>
          <p:spPr>
            <a:xfrm>
              <a:off x="86225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68A09F4-B58F-5C87-1A95-917056A6AEF0}"/>
              </a:ext>
            </a:extLst>
          </p:cNvPr>
          <p:cNvSpPr txBox="1"/>
          <p:nvPr/>
        </p:nvSpPr>
        <p:spPr>
          <a:xfrm>
            <a:off x="9421071" y="137420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AE60A3-F708-12CF-693A-52CB08EE2A9E}"/>
              </a:ext>
            </a:extLst>
          </p:cNvPr>
          <p:cNvSpPr txBox="1"/>
          <p:nvPr/>
        </p:nvSpPr>
        <p:spPr>
          <a:xfrm>
            <a:off x="7411296" y="41070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6" name="yt_shape_12866"/>
          <p:cNvSpPr txBox="1"/>
          <p:nvPr/>
        </p:nvSpPr>
        <p:spPr>
          <a:xfrm>
            <a:off x="540120" y="15648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从下列图中选择四个拼图板，可拼成一个矩形，正确的选择方案为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只填写拼图板的代码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67" name="yt_image_12867" title="H_43.5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1150" y="2676696"/>
            <a:ext cx="4449699" cy="55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9" name="yt_shape_12869"/>
          <p:cNvSpPr txBox="1"/>
          <p:nvPr/>
        </p:nvSpPr>
        <p:spPr>
          <a:xfrm>
            <a:off x="540119" y="32805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是斜边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上任意一点，作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CFE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70" name="yt_image_12870" title="H_99.2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0207" y="4392373"/>
            <a:ext cx="1251585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9748BC-333B-8575-9DF9-AF4B078BBECC}"/>
              </a:ext>
            </a:extLst>
          </p:cNvPr>
          <p:cNvSpPr txBox="1"/>
          <p:nvPr/>
        </p:nvSpPr>
        <p:spPr>
          <a:xfrm>
            <a:off x="9822708" y="151809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FA6F9D-D8B9-9611-5941-39A718F47052}"/>
              </a:ext>
            </a:extLst>
          </p:cNvPr>
          <p:cNvSpPr txBox="1"/>
          <p:nvPr/>
        </p:nvSpPr>
        <p:spPr>
          <a:xfrm>
            <a:off x="8393957" y="370925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45AF21C-610C-034E-0641-D4A8DADDADDA}"/>
              </a:ext>
            </a:extLst>
          </p:cNvPr>
          <p:cNvSpPr txBox="1"/>
          <p:nvPr/>
        </p:nvSpPr>
        <p:spPr>
          <a:xfrm>
            <a:off x="449989" y="1563525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A8D734-9ABB-CFC3-525F-6C4180E29374}"/>
              </a:ext>
            </a:extLst>
          </p:cNvPr>
          <p:cNvSpPr txBox="1"/>
          <p:nvPr/>
        </p:nvSpPr>
        <p:spPr>
          <a:xfrm>
            <a:off x="449989" y="1981877"/>
            <a:ext cx="483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20A138-9D8F-BB1B-19D3-C52DB7F92048}"/>
              </a:ext>
            </a:extLst>
          </p:cNvPr>
          <p:cNvSpPr txBox="1"/>
          <p:nvPr/>
        </p:nvSpPr>
        <p:spPr>
          <a:xfrm>
            <a:off x="449989" y="2406961"/>
            <a:ext cx="341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63966F-E38C-C1C2-1631-1CD055D96B33}"/>
              </a:ext>
            </a:extLst>
          </p:cNvPr>
          <p:cNvSpPr txBox="1"/>
          <p:nvPr/>
        </p:nvSpPr>
        <p:spPr>
          <a:xfrm>
            <a:off x="449989" y="2845973"/>
            <a:ext cx="321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F55D16C-0CD3-7917-B5FC-0FD8D599EEDA}"/>
                  </a:ext>
                </a:extLst>
              </p:cNvPr>
              <p:cNvSpPr txBox="1"/>
              <p:nvPr/>
            </p:nvSpPr>
            <p:spPr>
              <a:xfrm>
                <a:off x="449989" y="2911017"/>
                <a:ext cx="67193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A.A.S.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F55D16C-0CD3-7917-B5FC-0FD8D599E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1017"/>
                <a:ext cx="6719316" cy="1611643"/>
              </a:xfrm>
              <a:prstGeom prst="rect">
                <a:avLst/>
              </a:prstGeom>
              <a:blipFill>
                <a:blip r:embed="rId2"/>
                <a:stretch>
                  <a:fillRect r="-1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26708C8-71AC-0990-7803-1A226FE60003}"/>
              </a:ext>
            </a:extLst>
          </p:cNvPr>
          <p:cNvSpPr txBox="1"/>
          <p:nvPr/>
        </p:nvSpPr>
        <p:spPr>
          <a:xfrm>
            <a:off x="449989" y="4495193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586D05-CFC4-683B-5CBB-2468DCCFE52F}"/>
              </a:ext>
            </a:extLst>
          </p:cNvPr>
          <p:cNvSpPr txBox="1"/>
          <p:nvPr/>
        </p:nvSpPr>
        <p:spPr>
          <a:xfrm>
            <a:off x="449989" y="4927241"/>
            <a:ext cx="438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563906E-F74F-9F68-A439-0D305D8CE4FE}"/>
              </a:ext>
            </a:extLst>
          </p:cNvPr>
          <p:cNvSpPr txBox="1"/>
          <p:nvPr/>
        </p:nvSpPr>
        <p:spPr>
          <a:xfrm>
            <a:off x="449989" y="5359289"/>
            <a:ext cx="370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58F01B-D8CC-D9DD-FAEB-61598BA7187D}"/>
              </a:ext>
            </a:extLst>
          </p:cNvPr>
          <p:cNvSpPr txBox="1"/>
          <p:nvPr/>
        </p:nvSpPr>
        <p:spPr>
          <a:xfrm>
            <a:off x="449989" y="5791337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64AA2B5-35F5-8957-BC18-7465F70F2489}"/>
              </a:ext>
            </a:extLst>
          </p:cNvPr>
          <p:cNvSpPr txBox="1"/>
          <p:nvPr/>
        </p:nvSpPr>
        <p:spPr>
          <a:xfrm>
            <a:off x="449989" y="6223385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2872"/>
          <p:cNvSpPr txBox="1"/>
          <p:nvPr/>
        </p:nvSpPr>
        <p:spPr>
          <a:xfrm>
            <a:off x="540119" y="7714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，试判断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的形状，并说明理由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" name="yt_image_12873" title="H_97.56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1941538"/>
            <a:ext cx="2004822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8" name="yt_shape_12878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南充市第五中学月考卷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边的中点，以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为边作等边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ADE.</a:t>
            </a:r>
          </a:p>
        </p:txBody>
      </p:sp>
      <p:pic>
        <p:nvPicPr>
          <p:cNvPr id="12879" name="yt_image_12879" title="H_98.9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011799"/>
            <a:ext cx="1700784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1" name="yt_shape_12881"/>
          <p:cNvSpPr txBox="1"/>
          <p:nvPr/>
        </p:nvSpPr>
        <p:spPr>
          <a:xfrm>
            <a:off x="540000" y="1950315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02362F-587D-E9F9-63A3-4E36F17280FC}"/>
              </a:ext>
            </a:extLst>
          </p:cNvPr>
          <p:cNvSpPr txBox="1"/>
          <p:nvPr/>
        </p:nvSpPr>
        <p:spPr>
          <a:xfrm>
            <a:off x="449989" y="2420888"/>
            <a:ext cx="4007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解：在等边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1F8AB6-9B9B-DF61-913F-C006443B5A3F}"/>
              </a:ext>
            </a:extLst>
          </p:cNvPr>
          <p:cNvSpPr txBox="1"/>
          <p:nvPr/>
        </p:nvSpPr>
        <p:spPr>
          <a:xfrm>
            <a:off x="449989" y="2896376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D57647-69DA-C685-A2B5-FB44754580F4}"/>
              </a:ext>
            </a:extLst>
          </p:cNvPr>
          <p:cNvSpPr txBox="1"/>
          <p:nvPr/>
        </p:nvSpPr>
        <p:spPr>
          <a:xfrm>
            <a:off x="449989" y="3371864"/>
            <a:ext cx="224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70EAF4-8AB7-DFF1-A39D-015ED035E37A}"/>
              </a:ext>
            </a:extLst>
          </p:cNvPr>
          <p:cNvSpPr txBox="1"/>
          <p:nvPr/>
        </p:nvSpPr>
        <p:spPr>
          <a:xfrm>
            <a:off x="449989" y="3847352"/>
            <a:ext cx="275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4C99EF-BC43-E81D-F201-A1A7DFD493C0}"/>
              </a:ext>
            </a:extLst>
          </p:cNvPr>
          <p:cNvSpPr txBox="1"/>
          <p:nvPr/>
        </p:nvSpPr>
        <p:spPr>
          <a:xfrm>
            <a:off x="449989" y="4322840"/>
            <a:ext cx="2207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4" name="yt_shape_12884"/>
          <p:cNvSpPr txBox="1"/>
          <p:nvPr/>
        </p:nvSpPr>
        <p:spPr>
          <a:xfrm>
            <a:off x="540000" y="1234150"/>
            <a:ext cx="5883021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证明：在等边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边的中点，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边的中点，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6F0018-6149-C7FD-62C8-6BA87FBCC5BB}"/>
              </a:ext>
            </a:extLst>
          </p:cNvPr>
          <p:cNvSpPr txBox="1"/>
          <p:nvPr/>
        </p:nvSpPr>
        <p:spPr>
          <a:xfrm>
            <a:off x="449989" y="1187344"/>
            <a:ext cx="431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证明：在等边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154423-19EA-21CA-9AA6-AA2FD6D44013}"/>
              </a:ext>
            </a:extLst>
          </p:cNvPr>
          <p:cNvSpPr txBox="1"/>
          <p:nvPr/>
        </p:nvSpPr>
        <p:spPr>
          <a:xfrm>
            <a:off x="449989" y="1662832"/>
            <a:ext cx="536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边的中点，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边的中点，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F0351A-ACFA-1918-557A-3DEC0AECE9FF}"/>
              </a:ext>
            </a:extLst>
          </p:cNvPr>
          <p:cNvSpPr txBox="1"/>
          <p:nvPr/>
        </p:nvSpPr>
        <p:spPr>
          <a:xfrm>
            <a:off x="449989" y="2138320"/>
            <a:ext cx="35928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3ECD17-BFDA-C182-2B8E-4A1C1E9749BE}"/>
              </a:ext>
            </a:extLst>
          </p:cNvPr>
          <p:cNvSpPr txBox="1"/>
          <p:nvPr/>
        </p:nvSpPr>
        <p:spPr>
          <a:xfrm>
            <a:off x="449989" y="2613808"/>
            <a:ext cx="394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4694DA-68DA-F4CE-C409-5EC329D238EA}"/>
              </a:ext>
            </a:extLst>
          </p:cNvPr>
          <p:cNvSpPr txBox="1"/>
          <p:nvPr/>
        </p:nvSpPr>
        <p:spPr>
          <a:xfrm>
            <a:off x="449989" y="3089296"/>
            <a:ext cx="350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682F7B-E459-83C3-D085-D3647D12AD55}"/>
              </a:ext>
            </a:extLst>
          </p:cNvPr>
          <p:cNvSpPr txBox="1"/>
          <p:nvPr/>
        </p:nvSpPr>
        <p:spPr>
          <a:xfrm>
            <a:off x="449989" y="3564784"/>
            <a:ext cx="386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D54942-B664-AA1E-033F-A74D2C263BD1}"/>
              </a:ext>
            </a:extLst>
          </p:cNvPr>
          <p:cNvSpPr txBox="1"/>
          <p:nvPr/>
        </p:nvSpPr>
        <p:spPr>
          <a:xfrm>
            <a:off x="449989" y="4040272"/>
            <a:ext cx="54295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EB82B4-A81A-1FFB-9160-5D80A0335C16}"/>
              </a:ext>
            </a:extLst>
          </p:cNvPr>
          <p:cNvSpPr txBox="1"/>
          <p:nvPr/>
        </p:nvSpPr>
        <p:spPr>
          <a:xfrm>
            <a:off x="449989" y="4515760"/>
            <a:ext cx="600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ED769C8-3ACF-87D1-EB21-B6DBA5050238}"/>
              </a:ext>
            </a:extLst>
          </p:cNvPr>
          <p:cNvSpPr txBox="1"/>
          <p:nvPr/>
        </p:nvSpPr>
        <p:spPr>
          <a:xfrm>
            <a:off x="449989" y="4991248"/>
            <a:ext cx="270224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C0A50D-0761-67D8-C322-218E2BC208FC}"/>
              </a:ext>
            </a:extLst>
          </p:cNvPr>
          <p:cNvSpPr txBox="1"/>
          <p:nvPr/>
        </p:nvSpPr>
        <p:spPr>
          <a:xfrm>
            <a:off x="449989" y="5466736"/>
            <a:ext cx="316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879" title="H_98.9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1363842"/>
            <a:ext cx="1700784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2881"/>
          <p:cNvSpPr txBox="1"/>
          <p:nvPr/>
        </p:nvSpPr>
        <p:spPr>
          <a:xfrm>
            <a:off x="540000" y="768237"/>
            <a:ext cx="88501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，试证明四边形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6" name="yt_shape_12886"/>
          <p:cNvSpPr txBox="1"/>
          <p:nvPr/>
        </p:nvSpPr>
        <p:spPr>
          <a:xfrm>
            <a:off x="540000" y="900000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885" name="yt_image_12885" title="H_50.0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8" name="yt_shape_12888"/>
          <p:cNvSpPr txBox="1"/>
          <p:nvPr/>
        </p:nvSpPr>
        <p:spPr>
          <a:xfrm>
            <a:off x="540120" y="15353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出发，沿路线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B→C→D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做匀速运动，那么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889" name="yt_image_12889" title="H_70.8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9927" y="2647166"/>
            <a:ext cx="1152144" cy="89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91" name="yt_image_12891" title="H_231.9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4649" y="3749660"/>
            <a:ext cx="3322701" cy="294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F5E982-4C37-AD18-323D-5D03D628FDAA}"/>
              </a:ext>
            </a:extLst>
          </p:cNvPr>
          <p:cNvSpPr txBox="1"/>
          <p:nvPr/>
        </p:nvSpPr>
        <p:spPr>
          <a:xfrm>
            <a:off x="10659321" y="196404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3" name="yt_shape_12893"/>
          <p:cNvSpPr txBox="1"/>
          <p:nvPr/>
        </p:nvSpPr>
        <p:spPr>
          <a:xfrm>
            <a:off x="540120" y="2496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94" name="yt_image_12894" title="H_87.6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9907" y="3608258"/>
            <a:ext cx="1472184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DCBC2C-397D-2A76-4DC9-613B1CE7CC1F}"/>
              </a:ext>
            </a:extLst>
          </p:cNvPr>
          <p:cNvSpPr txBox="1"/>
          <p:nvPr/>
        </p:nvSpPr>
        <p:spPr>
          <a:xfrm>
            <a:off x="5631709" y="29251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1899</Words>
  <Application>Microsoft Office PowerPoint</Application>
  <PresentationFormat>宽屏</PresentationFormat>
  <Paragraphs>134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Finished</vt:lpstr>
      <vt:lpstr>MS Gothic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48</cp:revision>
  <dcterms:created xsi:type="dcterms:W3CDTF">2023-05-05T05:33:04Z</dcterms:created>
  <dcterms:modified xsi:type="dcterms:W3CDTF">2023-11-02T11:56:09Z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