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2" r:id="rId5"/>
    <p:sldId id="374" r:id="rId6"/>
    <p:sldId id="375" r:id="rId7"/>
    <p:sldId id="377" r:id="rId8"/>
    <p:sldId id="381" r:id="rId9"/>
    <p:sldId id="383" r:id="rId10"/>
    <p:sldId id="384" r:id="rId11"/>
    <p:sldId id="386" r:id="rId12"/>
    <p:sldId id="389" r:id="rId13"/>
    <p:sldId id="387" r:id="rId14"/>
    <p:sldId id="390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702" y="10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23273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0.png"/><Relationship Id="rId7" Type="http://schemas.openxmlformats.org/officeDocument/2006/relationships/image" Target="../media/image45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17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5" name="yt_shape_10185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84" name="yt_image_1018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7" name="yt_shape_10187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分式乘分式，用分子的积作为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积的分子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，分母的积作为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积的分母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如果得到的不是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最简分式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，应该通过约分进行化简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分式除以分式，把除式的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分子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颠倒位置后，与被除式相乘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分式的乘方，就是把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分子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分母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分别乘方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F1886D-F01F-959C-32AF-2C53D5C827C9}"/>
              </a:ext>
            </a:extLst>
          </p:cNvPr>
          <p:cNvSpPr txBox="1"/>
          <p:nvPr/>
        </p:nvSpPr>
        <p:spPr>
          <a:xfrm>
            <a:off x="4945908" y="297653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积的分子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354C5-D270-4449-5496-A0C8816FF2DF}"/>
              </a:ext>
            </a:extLst>
          </p:cNvPr>
          <p:cNvSpPr txBox="1"/>
          <p:nvPr/>
        </p:nvSpPr>
        <p:spPr>
          <a:xfrm>
            <a:off x="8908307" y="297653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积的分母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DC3614-8254-8CF4-D596-252B7B31EF3E}"/>
              </a:ext>
            </a:extLst>
          </p:cNvPr>
          <p:cNvSpPr txBox="1"/>
          <p:nvPr/>
        </p:nvSpPr>
        <p:spPr>
          <a:xfrm>
            <a:off x="1974108" y="3452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最简分式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FD610C-26FB-9028-9A96-9028C63B2421}"/>
              </a:ext>
            </a:extLst>
          </p:cNvPr>
          <p:cNvSpPr txBox="1"/>
          <p:nvPr/>
        </p:nvSpPr>
        <p:spPr>
          <a:xfrm>
            <a:off x="4336308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6D13BB-603D-548B-972C-674355486160}"/>
              </a:ext>
            </a:extLst>
          </p:cNvPr>
          <p:cNvSpPr txBox="1"/>
          <p:nvPr/>
        </p:nvSpPr>
        <p:spPr>
          <a:xfrm>
            <a:off x="5860308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842EB3-6890-4F7E-EC9B-A8F28142A7B8}"/>
              </a:ext>
            </a:extLst>
          </p:cNvPr>
          <p:cNvSpPr txBox="1"/>
          <p:nvPr/>
        </p:nvSpPr>
        <p:spPr>
          <a:xfrm>
            <a:off x="3726708" y="44029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2B4D9B-21FB-26CE-1CCF-62102871020F}"/>
              </a:ext>
            </a:extLst>
          </p:cNvPr>
          <p:cNvSpPr txBox="1"/>
          <p:nvPr/>
        </p:nvSpPr>
        <p:spPr>
          <a:xfrm>
            <a:off x="5250708" y="44029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8" name="yt_shape_10248"/>
              <p:cNvSpPr txBox="1"/>
              <p:nvPr/>
            </p:nvSpPr>
            <p:spPr>
              <a:xfrm>
                <a:off x="540119" y="985726"/>
                <a:ext cx="11111999" cy="3442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有一道题：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，再选择一个你喜欢的数作为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的值，求代数式的值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小倩同学的解答过程是：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作业发下来后，小倩发现老师在求值的结果上画了个大问号，她百思不得其解，你能帮小倩同学找到问题出在哪里吗？</a:t>
                </a:r>
              </a:p>
            </p:txBody>
          </p:sp>
        </mc:Choice>
        <mc:Fallback xmlns="">
          <p:sp>
            <p:nvSpPr>
              <p:cNvPr id="10248" name="yt_shape_10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5726"/>
                <a:ext cx="11111999" cy="3442033"/>
              </a:xfrm>
              <a:prstGeom prst="rect">
                <a:avLst/>
              </a:prstGeom>
              <a:blipFill>
                <a:blip r:embed="rId2"/>
                <a:stretch>
                  <a:fillRect l="-1701" r="-823" b="-4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256"/>
          <p:cNvSpPr txBox="1"/>
          <p:nvPr/>
        </p:nvSpPr>
        <p:spPr>
          <a:xfrm>
            <a:off x="540119" y="448368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解：化简的过程没问题，只是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不能取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，因为分母不能为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时，原式就没有意义了，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故小倩同学的结果是错误的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这里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也不能取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CC31CC-DB17-5564-3742-AC5B39FF8C3C}"/>
              </a:ext>
            </a:extLst>
          </p:cNvPr>
          <p:cNvSpPr txBox="1"/>
          <p:nvPr/>
        </p:nvSpPr>
        <p:spPr>
          <a:xfrm>
            <a:off x="450108" y="4436881"/>
            <a:ext cx="11270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解：化简的过程没问题，只是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不能取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，因为分母不能为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时，原式就没有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BFBAB8-0B94-5506-D70A-9DF8BED557A2}"/>
              </a:ext>
            </a:extLst>
          </p:cNvPr>
          <p:cNvSpPr txBox="1"/>
          <p:nvPr/>
        </p:nvSpPr>
        <p:spPr>
          <a:xfrm>
            <a:off x="450108" y="491236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意义了，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C5BEFD-3301-9133-B7CB-37987FCCC8B6}"/>
              </a:ext>
            </a:extLst>
          </p:cNvPr>
          <p:cNvSpPr txBox="1"/>
          <p:nvPr/>
        </p:nvSpPr>
        <p:spPr>
          <a:xfrm>
            <a:off x="450108" y="5387858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故小倩同学的结果是错误的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F76533-76BA-472E-1872-28935D11C50F}"/>
              </a:ext>
            </a:extLst>
          </p:cNvPr>
          <p:cNvSpPr txBox="1"/>
          <p:nvPr/>
        </p:nvSpPr>
        <p:spPr>
          <a:xfrm>
            <a:off x="450108" y="5863345"/>
            <a:ext cx="313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也不能取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61" name="yt_shape_10261"/>
              <p:cNvSpPr txBox="1"/>
              <p:nvPr/>
            </p:nvSpPr>
            <p:spPr>
              <a:xfrm>
                <a:off x="540000" y="2030391"/>
                <a:ext cx="8694688" cy="4206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阅读下面的解题过程：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该题的解法叫作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倒数法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，请你利用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倒数法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解下面的题目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61" name="yt_shape_10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0391"/>
                <a:ext cx="8694688" cy="4206921"/>
              </a:xfrm>
              <a:prstGeom prst="rect">
                <a:avLst/>
              </a:prstGeom>
              <a:blipFill>
                <a:blip r:embed="rId2"/>
                <a:stretch>
                  <a:fillRect l="-2174" t="-2609" r="-1192" b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0257" title="H_29.7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431" y="1075994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260"/>
          <p:cNvSpPr txBox="1"/>
          <p:nvPr/>
        </p:nvSpPr>
        <p:spPr>
          <a:xfrm>
            <a:off x="5018782" y="1450999"/>
            <a:ext cx="21544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利用倒数法求值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000" y="1785070"/>
                <a:ext cx="6608860" cy="3647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75" name="yt_shape_10275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5070"/>
                <a:ext cx="6608860" cy="3647858"/>
              </a:xfrm>
              <a:prstGeom prst="rect">
                <a:avLst/>
              </a:prstGeom>
              <a:blipFill>
                <a:blip r:embed="rId2"/>
                <a:stretch>
                  <a:fillRect l="-2860" r="-1937" b="-1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01991C-0CAE-37E7-DF16-C6FD2E543C1C}"/>
                  </a:ext>
                </a:extLst>
              </p:cNvPr>
              <p:cNvSpPr txBox="1"/>
              <p:nvPr/>
            </p:nvSpPr>
            <p:spPr>
              <a:xfrm>
                <a:off x="449989" y="1738264"/>
                <a:ext cx="370916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8601991C-0CAE-37E7-DF16-C6FD2E543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38264"/>
                <a:ext cx="3709162" cy="768046"/>
              </a:xfrm>
              <a:prstGeom prst="rect">
                <a:avLst/>
              </a:prstGeom>
              <a:blipFill>
                <a:blip r:embed="rId3"/>
                <a:stretch>
                  <a:fillRect l="-2632" r="-26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8F11C3D-38D4-1633-BB5D-F6845004CCE8}"/>
                  </a:ext>
                </a:extLst>
              </p:cNvPr>
              <p:cNvSpPr txBox="1"/>
              <p:nvPr/>
            </p:nvSpPr>
            <p:spPr>
              <a:xfrm>
                <a:off x="449989" y="2412698"/>
                <a:ext cx="4327906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88F11C3D-38D4-1633-BB5D-F6845004C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2698"/>
                <a:ext cx="4327906" cy="835228"/>
              </a:xfrm>
              <a:prstGeom prst="rect">
                <a:avLst/>
              </a:prstGeom>
              <a:blipFill>
                <a:blip r:embed="rId4"/>
                <a:stretch>
                  <a:fillRect l="-2254" r="-2254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56D71C-15C1-1C59-FA6B-9F779FCBC539}"/>
                  </a:ext>
                </a:extLst>
              </p:cNvPr>
              <p:cNvSpPr txBox="1"/>
              <p:nvPr/>
            </p:nvSpPr>
            <p:spPr>
              <a:xfrm>
                <a:off x="449989" y="3154314"/>
                <a:ext cx="1595756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E056D71C-15C1-1C59-FA6B-9F779FCBC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4314"/>
                <a:ext cx="1595756" cy="767665"/>
              </a:xfrm>
              <a:prstGeom prst="rect">
                <a:avLst/>
              </a:prstGeom>
              <a:blipFill>
                <a:blip r:embed="rId5"/>
                <a:stretch>
                  <a:fillRect l="-6107" r="-61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F25CAE-35BB-C34E-58D9-9D46669872DD}"/>
                  </a:ext>
                </a:extLst>
              </p:cNvPr>
              <p:cNvSpPr txBox="1"/>
              <p:nvPr/>
            </p:nvSpPr>
            <p:spPr>
              <a:xfrm>
                <a:off x="449989" y="3828367"/>
                <a:ext cx="6725031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8BF25CAE-35BB-C34E-58D9-9D4666987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8367"/>
                <a:ext cx="6725031" cy="899109"/>
              </a:xfrm>
              <a:prstGeom prst="rect">
                <a:avLst/>
              </a:prstGeom>
              <a:blipFill>
                <a:blip r:embed="rId6"/>
                <a:stretch>
                  <a:fillRect l="-1451" r="-154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92F4BD-AAC6-C493-42A0-A41D68BC40D9}"/>
                  </a:ext>
                </a:extLst>
              </p:cNvPr>
              <p:cNvSpPr txBox="1"/>
              <p:nvPr/>
            </p:nvSpPr>
            <p:spPr>
              <a:xfrm>
                <a:off x="449989" y="4633864"/>
                <a:ext cx="2239963" cy="8105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D392F4BD-AAC6-C493-42A0-A41D68BC4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3864"/>
                <a:ext cx="2239963" cy="810591"/>
              </a:xfrm>
              <a:prstGeom prst="rect">
                <a:avLst/>
              </a:prstGeom>
              <a:blipFill>
                <a:blip r:embed="rId7"/>
                <a:stretch>
                  <a:fillRect l="-4360" r="-4360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43447" y="984956"/>
                <a:ext cx="4662815" cy="683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hangingPunct="0"/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447" y="984956"/>
                <a:ext cx="4662815" cy="683329"/>
              </a:xfrm>
              <a:prstGeom prst="rect">
                <a:avLst/>
              </a:prstGeom>
              <a:blipFill>
                <a:blip r:embed="rId8"/>
                <a:stretch>
                  <a:fillRect l="-2092" r="-1046" b="-5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7" name="yt_shape_10277"/>
              <p:cNvSpPr txBox="1"/>
              <p:nvPr/>
            </p:nvSpPr>
            <p:spPr>
              <a:xfrm>
                <a:off x="540000" y="1425389"/>
                <a:ext cx="9441046" cy="4367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针对训练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的倒数为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77" name="yt_shape_10277" descr="{&quot;rangeId&quot;:1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5389"/>
                <a:ext cx="9441046" cy="4367221"/>
              </a:xfrm>
              <a:prstGeom prst="rect">
                <a:avLst/>
              </a:prstGeom>
              <a:blipFill>
                <a:blip r:embed="rId2"/>
                <a:stretch>
                  <a:fillRect l="-2003" t="-1257" r="-1034" b="-1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9E14F4-BF5B-E0E2-5C3C-32F88518FA38}"/>
                  </a:ext>
                </a:extLst>
              </p:cNvPr>
              <p:cNvSpPr txBox="1"/>
              <p:nvPr/>
            </p:nvSpPr>
            <p:spPr>
              <a:xfrm>
                <a:off x="449989" y="2614928"/>
                <a:ext cx="9529826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2E9E14F4-BF5B-E0E2-5C3C-32F88518F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4928"/>
                <a:ext cx="9529826" cy="876694"/>
              </a:xfrm>
              <a:prstGeom prst="rect">
                <a:avLst/>
              </a:prstGeom>
              <a:blipFill>
                <a:blip r:embed="rId3"/>
                <a:stretch>
                  <a:fillRect l="-1024" r="-1024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E78E61-AB66-F57E-9391-6BD5FB9E2463}"/>
                  </a:ext>
                </a:extLst>
              </p:cNvPr>
              <p:cNvSpPr txBox="1"/>
              <p:nvPr/>
            </p:nvSpPr>
            <p:spPr>
              <a:xfrm>
                <a:off x="449989" y="3398010"/>
                <a:ext cx="4852289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的倒数为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9, 'pageBreak': True}">
                <a:extLst>
                  <a:ext uri="{FF2B5EF4-FFF2-40B4-BE49-F238E27FC236}">
                    <a16:creationId xmlns:a16="http://schemas.microsoft.com/office/drawing/2014/main" id="{E8E78E61-AB66-F57E-9391-6BD5FB9E2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8010"/>
                <a:ext cx="4852289" cy="876694"/>
              </a:xfrm>
              <a:prstGeom prst="rect">
                <a:avLst/>
              </a:prstGeom>
              <a:blipFill>
                <a:blip r:embed="rId4"/>
                <a:stretch>
                  <a:fillRect l="-2010" r="-1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B7290D-1AC3-DC0D-8564-3D2C2CC34D93}"/>
                  </a:ext>
                </a:extLst>
              </p:cNvPr>
              <p:cNvSpPr txBox="1"/>
              <p:nvPr/>
            </p:nvSpPr>
            <p:spPr>
              <a:xfrm>
                <a:off x="449989" y="4181092"/>
                <a:ext cx="5632831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pageBreak': True}">
                <a:extLst>
                  <a:ext uri="{FF2B5EF4-FFF2-40B4-BE49-F238E27FC236}">
                    <a16:creationId xmlns:a16="http://schemas.microsoft.com/office/drawing/2014/main" id="{DCB7290D-1AC3-DC0D-8564-3D2C2CC34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092"/>
                <a:ext cx="5632831" cy="899110"/>
              </a:xfrm>
              <a:prstGeom prst="rect">
                <a:avLst/>
              </a:prstGeom>
              <a:blipFill>
                <a:blip r:embed="rId5"/>
                <a:stretch>
                  <a:fillRect r="-1732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150617-6E27-581B-6CF8-AB54A8E07E44}"/>
                  </a:ext>
                </a:extLst>
              </p:cNvPr>
              <p:cNvSpPr txBox="1"/>
              <p:nvPr/>
            </p:nvSpPr>
            <p:spPr>
              <a:xfrm>
                <a:off x="449989" y="4986590"/>
                <a:ext cx="2239963" cy="8105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pageBreak': True}">
                <a:extLst>
                  <a:ext uri="{FF2B5EF4-FFF2-40B4-BE49-F238E27FC236}">
                    <a16:creationId xmlns:a16="http://schemas.microsoft.com/office/drawing/2014/main" id="{F4150617-6E27-581B-6CF8-AB54A8E07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6590"/>
                <a:ext cx="2239963" cy="810590"/>
              </a:xfrm>
              <a:prstGeom prst="rect">
                <a:avLst/>
              </a:prstGeom>
              <a:blipFill>
                <a:blip r:embed="rId6"/>
                <a:stretch>
                  <a:fillRect l="-4360" r="-4360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41603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138704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90" name="yt_image_10190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8704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3" name="yt_shape_10193"/>
          <p:cNvSpPr txBox="1"/>
          <p:nvPr/>
        </p:nvSpPr>
        <p:spPr>
          <a:xfrm>
            <a:off x="540000" y="2090337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分式的乘除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94" name="yt_shape_10194"/>
              <p:cNvSpPr txBox="1"/>
              <p:nvPr/>
            </p:nvSpPr>
            <p:spPr>
              <a:xfrm>
                <a:off x="540000" y="2594647"/>
                <a:ext cx="402488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94" name="yt_shape_1019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4647"/>
                <a:ext cx="4024884" cy="651653"/>
              </a:xfrm>
              <a:prstGeom prst="rect">
                <a:avLst/>
              </a:prstGeom>
              <a:blipFill>
                <a:blip r:embed="rId3"/>
                <a:stretch>
                  <a:fillRect l="-4697" r="-3636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96" name="yt_table_10196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9759335"/>
                  </p:ext>
                </p:extLst>
              </p:nvPr>
            </p:nvGraphicFramePr>
            <p:xfrm>
              <a:off x="540000" y="3297088"/>
              <a:ext cx="7104763" cy="684848"/>
            </p:xfrm>
            <a:graphic>
              <a:graphicData uri="http://schemas.openxmlformats.org/drawingml/2006/table">
                <a:tbl>
                  <a:tblPr/>
                  <a:tblGrid>
                    <a:gridCol w="2206054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1940878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𝑎𝑏𝑐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196" name="yt_table_10196" descr="{&quot;rangeId&quot;:4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9759335"/>
                  </p:ext>
                </p:extLst>
              </p:nvPr>
            </p:nvGraphicFramePr>
            <p:xfrm>
              <a:off x="540000" y="2810048"/>
              <a:ext cx="7104763" cy="645351"/>
            </p:xfrm>
            <a:graphic>
              <a:graphicData uri="http://schemas.openxmlformats.org/drawingml/2006/table">
                <a:tbl>
                  <a:tblPr/>
                  <a:tblGrid>
                    <a:gridCol w="2206054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1940878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237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3480" r="-15235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5506" r="-5379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7" name="yt_shape_10197"/>
              <p:cNvSpPr txBox="1"/>
              <p:nvPr/>
            </p:nvSpPr>
            <p:spPr>
              <a:xfrm>
                <a:off x="540000" y="3993084"/>
                <a:ext cx="4721229" cy="1837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化简：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97" name="yt_shape_10197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3084"/>
                <a:ext cx="4721229" cy="1837875"/>
              </a:xfrm>
              <a:prstGeom prst="rect">
                <a:avLst/>
              </a:prstGeom>
              <a:blipFill>
                <a:blip r:embed="rId5"/>
                <a:stretch>
                  <a:fillRect l="-4005" t="-2649" r="-2972" b="-3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29091" title="H_28.801733">
            <a:extLst>
              <a:ext uri="{FF2B5EF4-FFF2-40B4-BE49-F238E27FC236}">
                <a16:creationId xmlns:a16="http://schemas.microsoft.com/office/drawing/2014/main" id="{6E67C1DD-73BD-2FA5-C00C-C620DE87BD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201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4F7B3D-ED30-67ED-E947-47D04208E8FA}"/>
              </a:ext>
            </a:extLst>
          </p:cNvPr>
          <p:cNvSpPr txBox="1"/>
          <p:nvPr/>
        </p:nvSpPr>
        <p:spPr>
          <a:xfrm>
            <a:off x="3623148" y="2547841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200650-60CF-F0E1-8ADA-9FE5C8CE03EF}"/>
                  </a:ext>
                </a:extLst>
              </p:cNvPr>
              <p:cNvSpPr txBox="1"/>
              <p:nvPr/>
            </p:nvSpPr>
            <p:spPr>
              <a:xfrm>
                <a:off x="3330984" y="4421766"/>
                <a:ext cx="91313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5B200650-60CF-F0E1-8ADA-9FE5C8CE0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984" y="4421766"/>
                <a:ext cx="913131" cy="767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9C8625B-FA31-203F-4760-57748B2A3DB2}"/>
              </a:ext>
            </a:extLst>
          </p:cNvPr>
          <p:cNvCxnSpPr/>
          <p:nvPr/>
        </p:nvCxnSpPr>
        <p:spPr>
          <a:xfrm>
            <a:off x="3116195" y="5161675"/>
            <a:ext cx="10379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D2C990D0-71E2-38A1-34E7-A16463EA36BA}"/>
              </a:ext>
            </a:extLst>
          </p:cNvPr>
          <p:cNvSpPr txBox="1"/>
          <p:nvPr/>
        </p:nvSpPr>
        <p:spPr>
          <a:xfrm>
            <a:off x="3761895" y="5095819"/>
            <a:ext cx="1467549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2" name="yt_shape_10202"/>
              <p:cNvSpPr txBox="1"/>
              <p:nvPr/>
            </p:nvSpPr>
            <p:spPr>
              <a:xfrm>
                <a:off x="540000" y="1156694"/>
                <a:ext cx="3762568" cy="4904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𝑐𝑑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𝑎𝑑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02" name="yt_shape_10202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56694"/>
                <a:ext cx="3762568" cy="4904612"/>
              </a:xfrm>
              <a:prstGeom prst="rect">
                <a:avLst/>
              </a:prstGeom>
              <a:blipFill>
                <a:blip r:embed="rId2"/>
                <a:stretch>
                  <a:fillRect l="-5024" t="-1119" b="-1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4923B0-A6C4-EAB7-EA57-1E0183908436}"/>
                  </a:ext>
                </a:extLst>
              </p:cNvPr>
              <p:cNvSpPr txBox="1"/>
              <p:nvPr/>
            </p:nvSpPr>
            <p:spPr>
              <a:xfrm>
                <a:off x="449989" y="2326993"/>
                <a:ext cx="2740596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124923B0-A6C4-EAB7-EA57-1E0183908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6993"/>
                <a:ext cx="2740596" cy="835228"/>
              </a:xfrm>
              <a:prstGeom prst="rect">
                <a:avLst/>
              </a:prstGeom>
              <a:blipFill>
                <a:blip r:embed="rId3"/>
                <a:stretch>
                  <a:fillRect l="-3563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867D63-DF8A-F953-FCE4-74D084A0183D}"/>
                  </a:ext>
                </a:extLst>
              </p:cNvPr>
              <p:cNvSpPr txBox="1"/>
              <p:nvPr/>
            </p:nvSpPr>
            <p:spPr>
              <a:xfrm>
                <a:off x="449989" y="3068609"/>
                <a:ext cx="979297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𝑎𝑑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65867D63-DF8A-F953-FCE4-74D084A01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8609"/>
                <a:ext cx="979297" cy="778841"/>
              </a:xfrm>
              <a:prstGeom prst="rect">
                <a:avLst/>
              </a:prstGeom>
              <a:blipFill>
                <a:blip r:embed="rId4"/>
                <a:stretch>
                  <a:fillRect l="-10000" r="-10625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56AC8A-97C2-DB1B-9BDA-3D1830247CBE}"/>
                  </a:ext>
                </a:extLst>
              </p:cNvPr>
              <p:cNvSpPr txBox="1"/>
              <p:nvPr/>
            </p:nvSpPr>
            <p:spPr>
              <a:xfrm>
                <a:off x="449989" y="4495454"/>
                <a:ext cx="390626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2656AC8A-97C2-DB1B-9BDA-3D1830247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5454"/>
                <a:ext cx="3906266" cy="930034"/>
              </a:xfrm>
              <a:prstGeom prst="rect">
                <a:avLst/>
              </a:prstGeom>
              <a:blipFill>
                <a:blip r:embed="rId5"/>
                <a:stretch>
                  <a:fillRect l="-2496" b="-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395B84-2E9E-F191-3711-73AAC5E4C124}"/>
                  </a:ext>
                </a:extLst>
              </p:cNvPr>
              <p:cNvSpPr txBox="1"/>
              <p:nvPr/>
            </p:nvSpPr>
            <p:spPr>
              <a:xfrm>
                <a:off x="449989" y="5331876"/>
                <a:ext cx="996697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6, 'hasSerialNum': 1}">
                <a:extLst>
                  <a:ext uri="{FF2B5EF4-FFF2-40B4-BE49-F238E27FC236}">
                    <a16:creationId xmlns:a16="http://schemas.microsoft.com/office/drawing/2014/main" id="{B0395B84-2E9E-F191-3711-73AAC5E4C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1876"/>
                <a:ext cx="996697" cy="728803"/>
              </a:xfrm>
              <a:prstGeom prst="rect">
                <a:avLst/>
              </a:prstGeom>
              <a:blipFill>
                <a:blip r:embed="rId6"/>
                <a:stretch>
                  <a:fillRect l="-9816" r="-981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1" name="yt_shape_10211"/>
          <p:cNvSpPr txBox="1"/>
          <p:nvPr/>
        </p:nvSpPr>
        <p:spPr>
          <a:xfrm>
            <a:off x="540000" y="2713624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分式的乘方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12" name="yt_shape_10212"/>
              <p:cNvSpPr txBox="1"/>
              <p:nvPr/>
            </p:nvSpPr>
            <p:spPr>
              <a:xfrm>
                <a:off x="540000" y="3217934"/>
                <a:ext cx="5482398" cy="12864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12" name="yt_shape_10212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7934"/>
                <a:ext cx="5482398" cy="1286442"/>
              </a:xfrm>
              <a:prstGeom prst="rect">
                <a:avLst/>
              </a:prstGeom>
              <a:blipFill>
                <a:blip r:embed="rId2"/>
                <a:stretch>
                  <a:fillRect l="-3448" t="-4265" r="-2447" b="-6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29156" title="H_28.801733">
            <a:extLst>
              <a:ext uri="{FF2B5EF4-FFF2-40B4-BE49-F238E27FC236}">
                <a16:creationId xmlns:a16="http://schemas.microsoft.com/office/drawing/2014/main" id="{75E0F8CB-2DCD-426B-95C1-534DC38747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5530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334DE6-76A5-D0BD-DBA2-D64F9AC4AA5E}"/>
                  </a:ext>
                </a:extLst>
              </p:cNvPr>
              <p:cNvSpPr txBox="1"/>
              <p:nvPr/>
            </p:nvSpPr>
            <p:spPr>
              <a:xfrm>
                <a:off x="2038759" y="3646616"/>
                <a:ext cx="1450785" cy="892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E7334DE6-76A5-D0BD-DBA2-D64F9AC4AA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759" y="3646616"/>
                <a:ext cx="1450785" cy="892125"/>
              </a:xfrm>
              <a:prstGeom prst="rect">
                <a:avLst/>
              </a:prstGeom>
              <a:blipFill>
                <a:blip r:embed="rId4"/>
                <a:stretch>
                  <a:fillRect l="-6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A4855A2-1C1D-7C51-24A3-44A99A793432}"/>
              </a:ext>
            </a:extLst>
          </p:cNvPr>
          <p:cNvCxnSpPr/>
          <p:nvPr/>
        </p:nvCxnSpPr>
        <p:spPr>
          <a:xfrm>
            <a:off x="1823970" y="4510985"/>
            <a:ext cx="157556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8B7329-B681-51E7-B330-38FA6541493B}"/>
                  </a:ext>
                </a:extLst>
              </p:cNvPr>
              <p:cNvSpPr txBox="1"/>
              <p:nvPr/>
            </p:nvSpPr>
            <p:spPr>
              <a:xfrm>
                <a:off x="5101110" y="3646616"/>
                <a:ext cx="882142" cy="892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718B7329-B681-51E7-B330-38FA65414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110" y="3646616"/>
                <a:ext cx="882142" cy="8921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BEC2C30-B534-8115-3EBE-5E8A3EA36194}"/>
              </a:ext>
            </a:extLst>
          </p:cNvPr>
          <p:cNvCxnSpPr/>
          <p:nvPr/>
        </p:nvCxnSpPr>
        <p:spPr>
          <a:xfrm>
            <a:off x="4886321" y="4510985"/>
            <a:ext cx="100692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5" name="yt_shape_10215"/>
              <p:cNvSpPr txBox="1"/>
              <p:nvPr/>
            </p:nvSpPr>
            <p:spPr>
              <a:xfrm>
                <a:off x="540000" y="933652"/>
                <a:ext cx="3998915" cy="53506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15" name="yt_shape_1021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33652"/>
                <a:ext cx="3998915" cy="5350696"/>
              </a:xfrm>
              <a:prstGeom prst="rect">
                <a:avLst/>
              </a:prstGeom>
              <a:blipFill>
                <a:blip r:embed="rId2"/>
                <a:stretch>
                  <a:fillRect l="-4726" t="-911" r="-3811" b="-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999D24-8F60-5775-8E53-44188AAB5588}"/>
                  </a:ext>
                </a:extLst>
              </p:cNvPr>
              <p:cNvSpPr txBox="1"/>
              <p:nvPr/>
            </p:nvSpPr>
            <p:spPr>
              <a:xfrm>
                <a:off x="449989" y="2167832"/>
                <a:ext cx="2647823" cy="888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F2999D24-8F60-5775-8E53-44188AAB5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7832"/>
                <a:ext cx="2647823" cy="888314"/>
              </a:xfrm>
              <a:prstGeom prst="rect">
                <a:avLst/>
              </a:prstGeom>
              <a:blipFill>
                <a:blip r:embed="rId3"/>
                <a:stretch>
                  <a:fillRect l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463ABA-9453-86A4-9838-9D6D5AEBDBD1}"/>
                  </a:ext>
                </a:extLst>
              </p:cNvPr>
              <p:cNvSpPr txBox="1"/>
              <p:nvPr/>
            </p:nvSpPr>
            <p:spPr>
              <a:xfrm>
                <a:off x="449989" y="2962534"/>
                <a:ext cx="1126681" cy="8864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E7463ABA-9453-86A4-9838-9D6D5AEBD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2534"/>
                <a:ext cx="1126681" cy="886410"/>
              </a:xfrm>
              <a:prstGeom prst="rect">
                <a:avLst/>
              </a:prstGeom>
              <a:blipFill>
                <a:blip r:embed="rId4"/>
                <a:stretch>
                  <a:fillRect l="-8649" r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D6DA97-5152-6E7D-0110-B00384DF7CE7}"/>
                  </a:ext>
                </a:extLst>
              </p:cNvPr>
              <p:cNvSpPr txBox="1"/>
              <p:nvPr/>
            </p:nvSpPr>
            <p:spPr>
              <a:xfrm>
                <a:off x="449989" y="4644014"/>
                <a:ext cx="3289936" cy="888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34D6DA97-5152-6E7D-0110-B00384DF7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4014"/>
                <a:ext cx="3289936" cy="888315"/>
              </a:xfrm>
              <a:prstGeom prst="rect">
                <a:avLst/>
              </a:prstGeom>
              <a:blipFill>
                <a:blip r:embed="rId5"/>
                <a:stretch>
                  <a:fillRect l="-2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A29B41-4FA8-E7CF-0552-6627E9BBF8DD}"/>
                  </a:ext>
                </a:extLst>
              </p:cNvPr>
              <p:cNvSpPr txBox="1"/>
              <p:nvPr/>
            </p:nvSpPr>
            <p:spPr>
              <a:xfrm>
                <a:off x="449989" y="5438717"/>
                <a:ext cx="1134555" cy="840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58A29B41-4FA8-E7CF-0552-6627E9BBF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8717"/>
                <a:ext cx="1134555" cy="840689"/>
              </a:xfrm>
              <a:prstGeom prst="rect">
                <a:avLst/>
              </a:prstGeom>
              <a:blipFill>
                <a:blip r:embed="rId6"/>
                <a:stretch>
                  <a:fillRect l="-8602" r="-8602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4" name="yt_shape_10224"/>
          <p:cNvSpPr txBox="1"/>
          <p:nvPr/>
        </p:nvSpPr>
        <p:spPr>
          <a:xfrm>
            <a:off x="540000" y="2978760"/>
            <a:ext cx="844782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分式乘除混合运算时，未按从左到右的顺序而致错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5" name="yt_shape_10225"/>
              <p:cNvSpPr txBox="1"/>
              <p:nvPr/>
            </p:nvSpPr>
            <p:spPr>
              <a:xfrm>
                <a:off x="540000" y="3483070"/>
                <a:ext cx="3932808" cy="7561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25" name="yt_shape_1022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3070"/>
                <a:ext cx="3932808" cy="756169"/>
              </a:xfrm>
              <a:prstGeom prst="rect">
                <a:avLst/>
              </a:prstGeom>
              <a:blipFill>
                <a:blip r:embed="rId2"/>
                <a:stretch>
                  <a:fillRect l="-4806" r="-372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29220" title="H_28.801733">
            <a:extLst>
              <a:ext uri="{FF2B5EF4-FFF2-40B4-BE49-F238E27FC236}">
                <a16:creationId xmlns:a16="http://schemas.microsoft.com/office/drawing/2014/main" id="{03B81EB4-2ECB-A579-4588-0A2C4DD7C7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2043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EB70F3-212D-B567-6E7F-355A7A445C5D}"/>
                  </a:ext>
                </a:extLst>
              </p:cNvPr>
              <p:cNvSpPr txBox="1"/>
              <p:nvPr/>
            </p:nvSpPr>
            <p:spPr>
              <a:xfrm>
                <a:off x="3437918" y="3436264"/>
                <a:ext cx="1010730" cy="8424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BCEB70F3-212D-B567-6E7F-355A7A445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7918" y="3436264"/>
                <a:ext cx="1010730" cy="8424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BCC70CD-D87F-FFD8-8804-77761DFDC72D}"/>
              </a:ext>
            </a:extLst>
          </p:cNvPr>
          <p:cNvCxnSpPr/>
          <p:nvPr/>
        </p:nvCxnSpPr>
        <p:spPr>
          <a:xfrm>
            <a:off x="3223129" y="4250976"/>
            <a:ext cx="11355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8" name="yt_shape_10228"/>
          <p:cNvSpPr txBox="1"/>
          <p:nvPr/>
        </p:nvSpPr>
        <p:spPr>
          <a:xfrm>
            <a:off x="540000" y="128685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227" name="yt_image_10227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685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30" name="yt_shape_10230"/>
              <p:cNvSpPr txBox="1"/>
              <p:nvPr/>
            </p:nvSpPr>
            <p:spPr>
              <a:xfrm>
                <a:off x="540000" y="1973005"/>
                <a:ext cx="5789662" cy="806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30" name="yt_shape_1023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3005"/>
                <a:ext cx="5789662" cy="806311"/>
              </a:xfrm>
              <a:prstGeom prst="rect">
                <a:avLst/>
              </a:prstGeom>
              <a:blipFill>
                <a:blip r:embed="rId3"/>
                <a:stretch>
                  <a:fillRect l="-3267" r="-2318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2" name="yt_table_10232" title="H_101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665296"/>
                  </p:ext>
                </p:extLst>
              </p:nvPr>
            </p:nvGraphicFramePr>
            <p:xfrm>
              <a:off x="540000" y="2830104"/>
              <a:ext cx="4371531" cy="1369696"/>
            </p:xfrm>
            <a:graphic>
              <a:graphicData uri="http://schemas.openxmlformats.org/drawingml/2006/table">
                <a:tbl>
                  <a:tblPr/>
                  <a:tblGrid>
                    <a:gridCol w="2701862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669669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32" name="yt_table_10232" descr="{&quot;rangeId&quot;:13,&quot;type&quot;:&quot;Option&quot;}" title="H_101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665296"/>
                  </p:ext>
                </p:extLst>
              </p:nvPr>
            </p:nvGraphicFramePr>
            <p:xfrm>
              <a:off x="540000" y="2443254"/>
              <a:ext cx="4371531" cy="1290702"/>
            </p:xfrm>
            <a:graphic>
              <a:graphicData uri="http://schemas.openxmlformats.org/drawingml/2006/table">
                <a:tbl>
                  <a:tblPr/>
                  <a:tblGrid>
                    <a:gridCol w="2701862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669669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1712" b="-1140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044" b="-1140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43" r="-617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044" t="-100943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33" name="yt_shape_10233"/>
              <p:cNvSpPr txBox="1"/>
              <p:nvPr/>
            </p:nvSpPr>
            <p:spPr>
              <a:xfrm>
                <a:off x="540119" y="4171309"/>
                <a:ext cx="11111999" cy="12728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达州一中月考卷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233" name="yt_shape_102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71309"/>
                <a:ext cx="11111999" cy="1272849"/>
              </a:xfrm>
              <a:prstGeom prst="rect">
                <a:avLst/>
              </a:prstGeom>
              <a:blipFill>
                <a:blip r:embed="rId5"/>
                <a:stretch>
                  <a:fillRect l="-1701" b="-14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8C6E5B-ADBF-FB65-B21A-7307E237A010}"/>
              </a:ext>
            </a:extLst>
          </p:cNvPr>
          <p:cNvSpPr txBox="1"/>
          <p:nvPr/>
        </p:nvSpPr>
        <p:spPr>
          <a:xfrm>
            <a:off x="5370858" y="1926199"/>
            <a:ext cx="383286" cy="89212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464AA0-AFF2-F694-6B41-BCE95EB0B8BC}"/>
              </a:ext>
            </a:extLst>
          </p:cNvPr>
          <p:cNvSpPr txBox="1"/>
          <p:nvPr/>
        </p:nvSpPr>
        <p:spPr>
          <a:xfrm>
            <a:off x="1059708" y="49606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6" name="yt_shape_10236"/>
              <p:cNvSpPr txBox="1"/>
              <p:nvPr/>
            </p:nvSpPr>
            <p:spPr>
              <a:xfrm>
                <a:off x="540000" y="1174262"/>
                <a:ext cx="6765185" cy="4869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𝑥𝑦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36" name="yt_shape_10236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4262"/>
                <a:ext cx="6765185" cy="4869475"/>
              </a:xfrm>
              <a:prstGeom prst="rect">
                <a:avLst/>
              </a:prstGeom>
              <a:blipFill>
                <a:blip r:embed="rId2"/>
                <a:stretch>
                  <a:fillRect l="-2795" b="-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6AF7FF-0681-B9C2-1B06-C6E0C6864A09}"/>
                  </a:ext>
                </a:extLst>
              </p:cNvPr>
              <p:cNvSpPr txBox="1"/>
              <p:nvPr/>
            </p:nvSpPr>
            <p:spPr>
              <a:xfrm>
                <a:off x="449989" y="1922159"/>
                <a:ext cx="4389945" cy="888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5C6AF7FF-0681-B9C2-1B06-C6E0C6864A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22159"/>
                <a:ext cx="4389945" cy="888314"/>
              </a:xfrm>
              <a:prstGeom prst="rect">
                <a:avLst/>
              </a:prstGeom>
              <a:blipFill>
                <a:blip r:embed="rId3"/>
                <a:stretch>
                  <a:fillRect l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A823A6-B9F4-B967-6DF3-A2D5C05155E7}"/>
                  </a:ext>
                </a:extLst>
              </p:cNvPr>
              <p:cNvSpPr txBox="1"/>
              <p:nvPr/>
            </p:nvSpPr>
            <p:spPr>
              <a:xfrm>
                <a:off x="449989" y="2716861"/>
                <a:ext cx="1317815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4}">
                <a:extLst>
                  <a:ext uri="{FF2B5EF4-FFF2-40B4-BE49-F238E27FC236}">
                    <a16:creationId xmlns:a16="http://schemas.microsoft.com/office/drawing/2014/main" id="{49A823A6-B9F4-B967-6DF3-A2D5C0515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6861"/>
                <a:ext cx="1317815" cy="835229"/>
              </a:xfrm>
              <a:prstGeom prst="rect">
                <a:avLst/>
              </a:prstGeom>
              <a:blipFill>
                <a:blip r:embed="rId4"/>
                <a:stretch>
                  <a:fillRect l="-7407" r="-7407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4B60B2-2FCF-6D23-D220-ACDFB2673D08}"/>
                  </a:ext>
                </a:extLst>
              </p:cNvPr>
              <p:cNvSpPr txBox="1"/>
              <p:nvPr/>
            </p:nvSpPr>
            <p:spPr>
              <a:xfrm>
                <a:off x="449989" y="4411930"/>
                <a:ext cx="6879844" cy="9421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F04B60B2-2FCF-6D23-D220-ACDFB2673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1930"/>
                <a:ext cx="6879844" cy="942163"/>
              </a:xfrm>
              <a:prstGeom prst="rect">
                <a:avLst/>
              </a:prstGeom>
              <a:blipFill>
                <a:blip r:embed="rId5"/>
                <a:stretch>
                  <a:fillRect l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E41D93-C4F2-19DF-EECE-6991873EE11F}"/>
                  </a:ext>
                </a:extLst>
              </p:cNvPr>
              <p:cNvSpPr txBox="1"/>
              <p:nvPr/>
            </p:nvSpPr>
            <p:spPr>
              <a:xfrm>
                <a:off x="449989" y="5260481"/>
                <a:ext cx="1007428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71E41D93-C4F2-19DF-EECE-6991873EE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0481"/>
                <a:ext cx="1007428" cy="782968"/>
              </a:xfrm>
              <a:prstGeom prst="rect">
                <a:avLst/>
              </a:prstGeom>
              <a:blipFill>
                <a:blip r:embed="rId6"/>
                <a:stretch>
                  <a:fillRect l="-9697" r="-9697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233"/>
          <p:cNvSpPr txBox="1"/>
          <p:nvPr/>
        </p:nvSpPr>
        <p:spPr>
          <a:xfrm>
            <a:off x="731704" y="752384"/>
            <a:ext cx="1451425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4" name="yt_shape_10244"/>
              <p:cNvSpPr txBox="1"/>
              <p:nvPr/>
            </p:nvSpPr>
            <p:spPr>
              <a:xfrm>
                <a:off x="540119" y="1500890"/>
                <a:ext cx="11111999" cy="42162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资阳一中月考卷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中选取的一个合适的数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要使分式有意义，则分母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所以选取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44" name="yt_shape_10244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0890"/>
                <a:ext cx="11111999" cy="4216219"/>
              </a:xfrm>
              <a:prstGeom prst="rect">
                <a:avLst/>
              </a:prstGeom>
              <a:blipFill>
                <a:blip r:embed="rId2"/>
                <a:stretch>
                  <a:fillRect l="-1701" b="-1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25DB02-2652-4192-F97C-768E701F4F0D}"/>
                  </a:ext>
                </a:extLst>
              </p:cNvPr>
              <p:cNvSpPr txBox="1"/>
              <p:nvPr/>
            </p:nvSpPr>
            <p:spPr>
              <a:xfrm>
                <a:off x="450108" y="2604577"/>
                <a:ext cx="5915851" cy="858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8025DB02-2652-4192-F97C-768E701F4F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4577"/>
                <a:ext cx="5915851" cy="858533"/>
              </a:xfrm>
              <a:prstGeom prst="rect">
                <a:avLst/>
              </a:prstGeom>
              <a:blipFill>
                <a:blip r:embed="rId3"/>
                <a:stretch>
                  <a:fillRect l="-1649" r="-1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961D48-1A3A-7556-BBE4-AFEF1E69A54E}"/>
                  </a:ext>
                </a:extLst>
              </p:cNvPr>
              <p:cNvSpPr txBox="1"/>
              <p:nvPr/>
            </p:nvSpPr>
            <p:spPr>
              <a:xfrm>
                <a:off x="450108" y="3369498"/>
                <a:ext cx="98933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C7961D48-1A3A-7556-BBE4-AFEF1E69A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69498"/>
                <a:ext cx="989331" cy="767665"/>
              </a:xfrm>
              <a:prstGeom prst="rect">
                <a:avLst/>
              </a:prstGeom>
              <a:blipFill>
                <a:blip r:embed="rId4"/>
                <a:stretch>
                  <a:fillRect l="-9877" r="-98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336F15E-01B7-EEFB-7B75-7EB7B818D54E}"/>
              </a:ext>
            </a:extLst>
          </p:cNvPr>
          <p:cNvSpPr txBox="1"/>
          <p:nvPr/>
        </p:nvSpPr>
        <p:spPr>
          <a:xfrm>
            <a:off x="450108" y="4043551"/>
            <a:ext cx="805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要使分式有意义，则分母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CA5641-D112-ED5B-2F5D-C6105C541066}"/>
              </a:ext>
            </a:extLst>
          </p:cNvPr>
          <p:cNvSpPr txBox="1"/>
          <p:nvPr/>
        </p:nvSpPr>
        <p:spPr>
          <a:xfrm>
            <a:off x="450108" y="4519039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所以选取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C9D702-BC15-6BF4-6CE6-F74740BD1CB1}"/>
                  </a:ext>
                </a:extLst>
              </p:cNvPr>
              <p:cNvSpPr txBox="1"/>
              <p:nvPr/>
            </p:nvSpPr>
            <p:spPr>
              <a:xfrm>
                <a:off x="450108" y="4994527"/>
                <a:ext cx="49108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54C9D702-BC15-6BF4-6CE6-F74740BD1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94527"/>
                <a:ext cx="4910836" cy="728612"/>
              </a:xfrm>
              <a:prstGeom prst="rect">
                <a:avLst/>
              </a:prstGeom>
              <a:blipFill>
                <a:blip r:embed="rId5"/>
                <a:stretch>
                  <a:fillRect l="-1988" r="-198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3375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