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0" r:id="rId6"/>
    <p:sldId id="373" r:id="rId7"/>
    <p:sldId id="374" r:id="rId8"/>
    <p:sldId id="381" r:id="rId9"/>
    <p:sldId id="375" r:id="rId10"/>
    <p:sldId id="376" r:id="rId11"/>
    <p:sldId id="378" r:id="rId12"/>
    <p:sldId id="384" r:id="rId13"/>
    <p:sldId id="385" r:id="rId14"/>
    <p:sldId id="38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15140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bin"/><Relationship Id="rId3" Type="http://schemas.openxmlformats.org/officeDocument/2006/relationships/image" Target="../media/image24.png"/><Relationship Id="rId7" Type="http://schemas.openxmlformats.org/officeDocument/2006/relationships/image" Target="../media/image22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000" y="189511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63" name="yt_image_13063" title="H_51.3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511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6" name="yt_shape_13066"/>
          <p:cNvSpPr txBox="1"/>
          <p:nvPr/>
        </p:nvSpPr>
        <p:spPr>
          <a:xfrm>
            <a:off x="540000" y="2598411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利用菱形的性质进行相关的计算与证明</a:t>
            </a:r>
          </a:p>
        </p:txBody>
      </p:sp>
      <p:sp>
        <p:nvSpPr>
          <p:cNvPr id="13067" name="yt_shape_13067"/>
          <p:cNvSpPr txBox="1"/>
          <p:nvPr/>
        </p:nvSpPr>
        <p:spPr>
          <a:xfrm>
            <a:off x="540119" y="31027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69" name="yt_table_13069_skip" title="H_151.51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9406406"/>
                  </p:ext>
                </p:extLst>
              </p:nvPr>
            </p:nvGraphicFramePr>
            <p:xfrm>
              <a:off x="540000" y="4062156"/>
              <a:ext cx="1033463" cy="2105660"/>
            </p:xfrm>
            <a:graphic>
              <a:graphicData uri="http://schemas.openxmlformats.org/drawingml/2006/table">
                <a:tbl>
                  <a:tblPr/>
                  <a:tblGrid>
                    <a:gridCol w="10334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3069" name="yt_table_13069_skip" descr="{&quot;rangeId&quot;:2,&quot;type&quot;:&quot;Option&quot;,&quot;drawing&quot;:[&quot;yt_image_13068&quot;]}" title="H_151.51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9406406"/>
                  </p:ext>
                </p:extLst>
              </p:nvPr>
            </p:nvGraphicFramePr>
            <p:xfrm>
              <a:off x="540000" y="3067042"/>
              <a:ext cx="1033463" cy="1924179"/>
            </p:xfrm>
            <a:graphic>
              <a:graphicData uri="http://schemas.openxmlformats.org/drawingml/2006/table">
                <a:tbl>
                  <a:tblPr/>
                  <a:tblGrid>
                    <a:gridCol w="1033463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0476" b="-1638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068" name="yt_image_13068_skip" title="H_99.27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5346" y="4062156"/>
            <a:ext cx="1554480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225156" title="H_28.801733">
            <a:extLst>
              <a:ext uri="{FF2B5EF4-FFF2-40B4-BE49-F238E27FC236}">
                <a16:creationId xmlns:a16="http://schemas.microsoft.com/office/drawing/2014/main" id="{5A607B58-8D50-D969-5A47-DC32BCBDCF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400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1C038B-E687-F0D9-3674-4362D35480DD}"/>
              </a:ext>
            </a:extLst>
          </p:cNvPr>
          <p:cNvSpPr txBox="1"/>
          <p:nvPr/>
        </p:nvSpPr>
        <p:spPr>
          <a:xfrm>
            <a:off x="7358907" y="35314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3" name="yt_shape_13123"/>
          <p:cNvSpPr txBox="1"/>
          <p:nvPr/>
        </p:nvSpPr>
        <p:spPr>
          <a:xfrm>
            <a:off x="540119" y="188244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针对训练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相交所成的较小角的度数是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25" name="yt_image_13125" title="H_108.8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3299" y="3953673"/>
            <a:ext cx="2065401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ABC32C-7DC3-9909-5E56-762E58F9AFE3}"/>
              </a:ext>
            </a:extLst>
          </p:cNvPr>
          <p:cNvSpPr txBox="1"/>
          <p:nvPr/>
        </p:nvSpPr>
        <p:spPr>
          <a:xfrm>
            <a:off x="7085857" y="2786610"/>
            <a:ext cx="156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2EFE9C-0557-CE57-9B93-8C2FE79B8CF6}"/>
              </a:ext>
            </a:extLst>
          </p:cNvPr>
          <p:cNvSpPr txBox="1"/>
          <p:nvPr/>
        </p:nvSpPr>
        <p:spPr>
          <a:xfrm>
            <a:off x="4107708" y="3262098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540119" y="987270"/>
            <a:ext cx="1165188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变式训练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已知在菱形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120°.E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分别为射线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3129" name="yt_image_13129" title="H_173.4408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1329"/>
          <a:stretch/>
        </p:blipFill>
        <p:spPr bwMode="auto">
          <a:xfrm>
            <a:off x="9480376" y="2530706"/>
            <a:ext cx="2196000" cy="183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1" name="yt_shape_13131"/>
          <p:cNvSpPr txBox="1"/>
          <p:nvPr/>
        </p:nvSpPr>
        <p:spPr>
          <a:xfrm>
            <a:off x="540119" y="188876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上任一点，探究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之间的数量关系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BA602A-9F14-366C-3F7E-37F9B6739066}"/>
              </a:ext>
            </a:extLst>
          </p:cNvPr>
          <p:cNvSpPr txBox="1"/>
          <p:nvPr/>
        </p:nvSpPr>
        <p:spPr>
          <a:xfrm>
            <a:off x="450108" y="2780928"/>
            <a:ext cx="781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均为等边三角形，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3103CA-B891-2A4E-A1B1-A0A3EBD7C3B6}"/>
              </a:ext>
            </a:extLst>
          </p:cNvPr>
          <p:cNvSpPr txBox="1"/>
          <p:nvPr/>
        </p:nvSpPr>
        <p:spPr>
          <a:xfrm>
            <a:off x="450108" y="3256416"/>
            <a:ext cx="649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74456C-7F95-3BBE-A5A2-11DA1FD0263A}"/>
              </a:ext>
            </a:extLst>
          </p:cNvPr>
          <p:cNvSpPr txBox="1"/>
          <p:nvPr/>
        </p:nvSpPr>
        <p:spPr>
          <a:xfrm>
            <a:off x="450108" y="3731904"/>
            <a:ext cx="270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B7819B-94B1-A415-B971-923F3E679EE9}"/>
              </a:ext>
            </a:extLst>
          </p:cNvPr>
          <p:cNvSpPr txBox="1"/>
          <p:nvPr/>
        </p:nvSpPr>
        <p:spPr>
          <a:xfrm>
            <a:off x="450108" y="4207392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2830E5-CF32-6707-D7D3-F03AE0932D92}"/>
              </a:ext>
            </a:extLst>
          </p:cNvPr>
          <p:cNvSpPr txBox="1"/>
          <p:nvPr/>
        </p:nvSpPr>
        <p:spPr>
          <a:xfrm>
            <a:off x="450108" y="4682880"/>
            <a:ext cx="267189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E26538-B714-77F8-FB06-69BECE2C3D28}"/>
              </a:ext>
            </a:extLst>
          </p:cNvPr>
          <p:cNvSpPr txBox="1"/>
          <p:nvPr/>
        </p:nvSpPr>
        <p:spPr>
          <a:xfrm>
            <a:off x="450108" y="5158368"/>
            <a:ext cx="55865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C7C678-8BBC-59E4-C926-82302126AA00}"/>
              </a:ext>
            </a:extLst>
          </p:cNvPr>
          <p:cNvSpPr txBox="1"/>
          <p:nvPr/>
        </p:nvSpPr>
        <p:spPr>
          <a:xfrm>
            <a:off x="450108" y="5633856"/>
            <a:ext cx="447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138" title="H_127.4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8511"/>
          <a:stretch/>
        </p:blipFill>
        <p:spPr bwMode="auto">
          <a:xfrm>
            <a:off x="9511471" y="4523714"/>
            <a:ext cx="2152225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5" name="yt_shape_13135"/>
              <p:cNvSpPr txBox="1"/>
              <p:nvPr/>
            </p:nvSpPr>
            <p:spPr>
              <a:xfrm>
                <a:off x="540000" y="1466490"/>
                <a:ext cx="7157409" cy="4285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过点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CD·A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35" name="yt_shape_1313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6490"/>
                <a:ext cx="7157409" cy="4285019"/>
              </a:xfrm>
              <a:prstGeom prst="rect">
                <a:avLst/>
              </a:prstGeom>
              <a:blipFill>
                <a:blip r:embed="rId2"/>
                <a:stretch>
                  <a:fillRect l="-2641" t="-1282" b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5556EF-2AE9-B35E-F91F-B1D7702560C5}"/>
              </a:ext>
            </a:extLst>
          </p:cNvPr>
          <p:cNvSpPr txBox="1"/>
          <p:nvPr/>
        </p:nvSpPr>
        <p:spPr>
          <a:xfrm>
            <a:off x="449989" y="1419684"/>
            <a:ext cx="475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464BB2-2720-8BAD-AE6F-D3877EB7988A}"/>
              </a:ext>
            </a:extLst>
          </p:cNvPr>
          <p:cNvSpPr txBox="1"/>
          <p:nvPr/>
        </p:nvSpPr>
        <p:spPr>
          <a:xfrm>
            <a:off x="449989" y="1895172"/>
            <a:ext cx="716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47B36B-6665-0ED2-EB82-4952A01BA7FE}"/>
              </a:ext>
            </a:extLst>
          </p:cNvPr>
          <p:cNvSpPr txBox="1"/>
          <p:nvPr/>
        </p:nvSpPr>
        <p:spPr>
          <a:xfrm>
            <a:off x="449989" y="2370660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D22E63-8A20-022B-4840-1BA36C929255}"/>
              </a:ext>
            </a:extLst>
          </p:cNvPr>
          <p:cNvSpPr txBox="1"/>
          <p:nvPr/>
        </p:nvSpPr>
        <p:spPr>
          <a:xfrm>
            <a:off x="449989" y="2846148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A8AB2D-3304-9349-1E1A-2BB9AB51058D}"/>
                  </a:ext>
                </a:extLst>
              </p:cNvPr>
              <p:cNvSpPr txBox="1"/>
              <p:nvPr/>
            </p:nvSpPr>
            <p:spPr>
              <a:xfrm>
                <a:off x="449989" y="3321636"/>
                <a:ext cx="3385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E3A8AB2D-3304-9349-1E1A-2BB9AB5105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1636"/>
                <a:ext cx="3385248" cy="765061"/>
              </a:xfrm>
              <a:prstGeom prst="rect">
                <a:avLst/>
              </a:prstGeom>
              <a:blipFill>
                <a:blip r:embed="rId3"/>
                <a:stretch>
                  <a:fillRect l="-2883" r="-234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F3301CF-C957-02AC-0F9D-EB823FC0F01C}"/>
                  </a:ext>
                </a:extLst>
              </p:cNvPr>
              <p:cNvSpPr txBox="1"/>
              <p:nvPr/>
            </p:nvSpPr>
            <p:spPr>
              <a:xfrm>
                <a:off x="449989" y="3993085"/>
                <a:ext cx="3497389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5, 'mathAnswerShape': 1}">
                <a:extLst>
                  <a:ext uri="{FF2B5EF4-FFF2-40B4-BE49-F238E27FC236}">
                    <a16:creationId xmlns:a16="http://schemas.microsoft.com/office/drawing/2014/main" id="{7F3301CF-C957-02AC-0F9D-EB823FC0F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3085"/>
                <a:ext cx="3497389" cy="631267"/>
              </a:xfrm>
              <a:prstGeom prst="rect">
                <a:avLst/>
              </a:prstGeom>
              <a:blipFill>
                <a:blip r:embed="rId4"/>
                <a:stretch>
                  <a:fillRect l="-2787" r="-243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CEAF0C1-2915-79B1-653A-813CAA543B74}"/>
                  </a:ext>
                </a:extLst>
              </p:cNvPr>
              <p:cNvSpPr txBox="1"/>
              <p:nvPr/>
            </p:nvSpPr>
            <p:spPr>
              <a:xfrm>
                <a:off x="449989" y="4530741"/>
                <a:ext cx="528574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CD·A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5, 'mathAnswerShape': 1}">
                <a:extLst>
                  <a:ext uri="{FF2B5EF4-FFF2-40B4-BE49-F238E27FC236}">
                    <a16:creationId xmlns:a16="http://schemas.microsoft.com/office/drawing/2014/main" id="{ECEAF0C1-2915-79B1-653A-813CAA543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0741"/>
                <a:ext cx="5285740" cy="765061"/>
              </a:xfrm>
              <a:prstGeom prst="rect">
                <a:avLst/>
              </a:prstGeom>
              <a:blipFill>
                <a:blip r:embed="rId5"/>
                <a:stretch>
                  <a:fillRect l="-1845" r="-138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B980FB3-5D6D-D4DC-44B7-25AC5DE7B8DD}"/>
                  </a:ext>
                </a:extLst>
              </p:cNvPr>
              <p:cNvSpPr txBox="1"/>
              <p:nvPr/>
            </p:nvSpPr>
            <p:spPr>
              <a:xfrm>
                <a:off x="449989" y="5202189"/>
                <a:ext cx="266623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5, 'mathAnswerShape': 1}">
                <a:extLst>
                  <a:ext uri="{FF2B5EF4-FFF2-40B4-BE49-F238E27FC236}">
                    <a16:creationId xmlns:a16="http://schemas.microsoft.com/office/drawing/2014/main" id="{4B980FB3-5D6D-D4DC-44B7-25AC5DE7B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2189"/>
                <a:ext cx="2666239" cy="554685"/>
              </a:xfrm>
              <a:prstGeom prst="rect">
                <a:avLst/>
              </a:prstGeom>
              <a:blipFill>
                <a:blip r:embed="rId6"/>
                <a:stretch>
                  <a:fillRect l="-3661" r="-3661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131"/>
          <p:cNvSpPr txBox="1"/>
          <p:nvPr/>
        </p:nvSpPr>
        <p:spPr>
          <a:xfrm>
            <a:off x="540119" y="95861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  <p:pic>
        <p:nvPicPr>
          <p:cNvPr id="13" name="yt_image_13138" title="H_127.4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r="48511"/>
          <a:stretch/>
        </p:blipFill>
        <p:spPr bwMode="auto">
          <a:xfrm>
            <a:off x="9511471" y="3003146"/>
            <a:ext cx="2152225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3129" title="H_173.4408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/>
          <a:srcRect r="51329"/>
          <a:stretch/>
        </p:blipFill>
        <p:spPr bwMode="auto">
          <a:xfrm>
            <a:off x="9552384" y="1052936"/>
            <a:ext cx="215482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000" y="900000"/>
            <a:ext cx="709809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连结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均为等边三角形，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A.S.A.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139" name="yt_shape_13139"/>
          <p:cNvSpPr txBox="1"/>
          <p:nvPr/>
        </p:nvSpPr>
        <p:spPr>
          <a:xfrm>
            <a:off x="3797566" y="4892587"/>
            <a:ext cx="4196020" cy="14895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白正" pitchFamily="81"/>
                <a:ea typeface="宋体" pitchFamily="81"/>
              </a:rPr>
              <a:t> </a:t>
            </a:r>
            <a:r>
              <a:rPr lang="en-US" altLang="zh-CN" sz="8100" b="0" i="0" u="none" spc="30895">
                <a:solidFill>
                  <a:srgbClr val="1EE3CF"/>
                </a:solidFill>
                <a:effectLst/>
                <a:latin typeface="白正" pitchFamily="81"/>
                <a:ea typeface="宋体" pitchFamily="81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138" name="yt_image_13138" title="H_127.4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6321"/>
          <a:stretch/>
        </p:blipFill>
        <p:spPr bwMode="auto">
          <a:xfrm>
            <a:off x="9408368" y="1693635"/>
            <a:ext cx="224375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AD53DF-E03C-ED97-E187-ADAA699F452A}"/>
              </a:ext>
            </a:extLst>
          </p:cNvPr>
          <p:cNvSpPr txBox="1"/>
          <p:nvPr/>
        </p:nvSpPr>
        <p:spPr>
          <a:xfrm>
            <a:off x="449989" y="1742841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均为等边三角形，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081AEE-F5FA-B374-79FE-7B5F7C1D4B19}"/>
              </a:ext>
            </a:extLst>
          </p:cNvPr>
          <p:cNvSpPr txBox="1"/>
          <p:nvPr/>
        </p:nvSpPr>
        <p:spPr>
          <a:xfrm>
            <a:off x="449989" y="2218329"/>
            <a:ext cx="342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A4AB5-91D0-023F-DBFD-F3369FCDDD4A}"/>
              </a:ext>
            </a:extLst>
          </p:cNvPr>
          <p:cNvSpPr txBox="1"/>
          <p:nvPr/>
        </p:nvSpPr>
        <p:spPr>
          <a:xfrm>
            <a:off x="449989" y="2693817"/>
            <a:ext cx="590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9D94D-0B94-F0C9-B0CA-360553B770B3}"/>
              </a:ext>
            </a:extLst>
          </p:cNvPr>
          <p:cNvSpPr txBox="1"/>
          <p:nvPr/>
        </p:nvSpPr>
        <p:spPr>
          <a:xfrm>
            <a:off x="449989" y="3169305"/>
            <a:ext cx="267189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54246F-5A61-3424-049B-CBB15C0F8CBB}"/>
              </a:ext>
            </a:extLst>
          </p:cNvPr>
          <p:cNvSpPr txBox="1"/>
          <p:nvPr/>
        </p:nvSpPr>
        <p:spPr>
          <a:xfrm>
            <a:off x="449989" y="3644793"/>
            <a:ext cx="61993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8639BD-11FE-0D6C-2759-D6DD99F85184}"/>
              </a:ext>
            </a:extLst>
          </p:cNvPr>
          <p:cNvSpPr txBox="1"/>
          <p:nvPr/>
        </p:nvSpPr>
        <p:spPr>
          <a:xfrm>
            <a:off x="449989" y="4120281"/>
            <a:ext cx="592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3939C1-3EDE-4A71-EF99-E53E2E795CAB}"/>
              </a:ext>
            </a:extLst>
          </p:cNvPr>
          <p:cNvSpPr txBox="1"/>
          <p:nvPr/>
        </p:nvSpPr>
        <p:spPr>
          <a:xfrm>
            <a:off x="449989" y="4595769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E6D9D0-EA04-0849-F4CC-43E82EC2BAB7}"/>
              </a:ext>
            </a:extLst>
          </p:cNvPr>
          <p:cNvSpPr txBox="1"/>
          <p:nvPr/>
        </p:nvSpPr>
        <p:spPr>
          <a:xfrm>
            <a:off x="449989" y="5071257"/>
            <a:ext cx="447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133"/>
          <p:cNvSpPr txBox="1"/>
          <p:nvPr/>
        </p:nvSpPr>
        <p:spPr>
          <a:xfrm>
            <a:off x="540119" y="8641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的延长线上，探究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之间的数量关系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3016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0" name="yt_shape_13070"/>
          <p:cNvSpPr txBox="1"/>
          <p:nvPr/>
        </p:nvSpPr>
        <p:spPr>
          <a:xfrm>
            <a:off x="540119" y="1030827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，其顶点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在数轴上对应的数分别为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071" name="yt_shape_13071" title="H_98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8118" y="2142626"/>
            <a:ext cx="2675763" cy="1250964"/>
            <a:chOff x="0" y="0"/>
            <a:chExt cx="2675763" cy="1250964"/>
          </a:xfrm>
        </p:grpSpPr>
        <p:pic>
          <p:nvPicPr>
            <p:cNvPr id="2" name="yt_image_1307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75763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3" name="yt_shape_13073"/>
            <p:cNvSpPr txBox="1"/>
            <p:nvPr/>
          </p:nvSpPr>
          <p:spPr>
            <a:xfrm>
              <a:off x="804600" y="8909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1BD1C9-2165-2ED5-0BC5-B04D6B9A92D6}"/>
              </a:ext>
            </a:extLst>
          </p:cNvPr>
          <p:cNvSpPr txBox="1"/>
          <p:nvPr/>
        </p:nvSpPr>
        <p:spPr>
          <a:xfrm>
            <a:off x="11424592" y="9807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3075"/>
          <p:cNvSpPr txBox="1"/>
          <p:nvPr/>
        </p:nvSpPr>
        <p:spPr>
          <a:xfrm>
            <a:off x="540119" y="35567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" name="yt_shape_13076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4444" y="4668593"/>
            <a:ext cx="2023110" cy="1640727"/>
            <a:chOff x="0" y="0"/>
            <a:chExt cx="2023110" cy="1640727"/>
          </a:xfrm>
        </p:grpSpPr>
        <p:pic>
          <p:nvPicPr>
            <p:cNvPr id="11" name="yt_image_1307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3110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078"/>
            <p:cNvSpPr txBox="1"/>
            <p:nvPr/>
          </p:nvSpPr>
          <p:spPr>
            <a:xfrm>
              <a:off x="478274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50E404C-3275-4C23-BD9C-B2397524910D}"/>
              </a:ext>
            </a:extLst>
          </p:cNvPr>
          <p:cNvSpPr txBox="1"/>
          <p:nvPr/>
        </p:nvSpPr>
        <p:spPr>
          <a:xfrm>
            <a:off x="5666633" y="39854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12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的平行线，过点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的平行线，两直线相交于点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E.</a:t>
            </a:r>
          </a:p>
        </p:txBody>
      </p:sp>
      <p:pic>
        <p:nvPicPr>
          <p:cNvPr id="13081" name="yt_image_13081" title="H_101.5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020519"/>
            <a:ext cx="236715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3" name="yt_shape_13083"/>
          <p:cNvSpPr txBox="1"/>
          <p:nvPr/>
        </p:nvSpPr>
        <p:spPr>
          <a:xfrm>
            <a:off x="540000" y="1965705"/>
            <a:ext cx="46855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4B443D-44DC-0173-B668-35322875E5EE}"/>
              </a:ext>
            </a:extLst>
          </p:cNvPr>
          <p:cNvSpPr txBox="1"/>
          <p:nvPr/>
        </p:nvSpPr>
        <p:spPr>
          <a:xfrm>
            <a:off x="449989" y="2385541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DDAAC2-6E48-CD9C-9EE6-4337CAC02516}"/>
              </a:ext>
            </a:extLst>
          </p:cNvPr>
          <p:cNvSpPr txBox="1"/>
          <p:nvPr/>
        </p:nvSpPr>
        <p:spPr>
          <a:xfrm>
            <a:off x="449989" y="286102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84F042-1F65-DDD9-3A30-DDF0ACC10B56}"/>
              </a:ext>
            </a:extLst>
          </p:cNvPr>
          <p:cNvSpPr txBox="1"/>
          <p:nvPr/>
        </p:nvSpPr>
        <p:spPr>
          <a:xfrm>
            <a:off x="449989" y="3336517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EDE25C-1258-3A70-D00B-7634883DA865}"/>
              </a:ext>
            </a:extLst>
          </p:cNvPr>
          <p:cNvSpPr txBox="1"/>
          <p:nvPr/>
        </p:nvSpPr>
        <p:spPr>
          <a:xfrm>
            <a:off x="449989" y="3812005"/>
            <a:ext cx="336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13C60A-4DB0-9D7A-F040-101CDD059B59}"/>
              </a:ext>
            </a:extLst>
          </p:cNvPr>
          <p:cNvSpPr txBox="1"/>
          <p:nvPr/>
        </p:nvSpPr>
        <p:spPr>
          <a:xfrm>
            <a:off x="449989" y="4287493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77F4D6-D24B-E387-CFAF-57532A7D9C27}"/>
              </a:ext>
            </a:extLst>
          </p:cNvPr>
          <p:cNvSpPr txBox="1"/>
          <p:nvPr/>
        </p:nvSpPr>
        <p:spPr>
          <a:xfrm>
            <a:off x="449989" y="4762981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03C278-DD38-88DB-9768-6DF605FF61EA}"/>
              </a:ext>
            </a:extLst>
          </p:cNvPr>
          <p:cNvSpPr txBox="1"/>
          <p:nvPr/>
        </p:nvSpPr>
        <p:spPr>
          <a:xfrm>
            <a:off x="449989" y="5238469"/>
            <a:ext cx="2601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084"/>
          <p:cNvSpPr txBox="1"/>
          <p:nvPr/>
        </p:nvSpPr>
        <p:spPr>
          <a:xfrm>
            <a:off x="540000" y="5781798"/>
            <a:ext cx="76607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73B974-377B-CCD7-BB93-DC9ADC589696}"/>
              </a:ext>
            </a:extLst>
          </p:cNvPr>
          <p:cNvSpPr txBox="1"/>
          <p:nvPr/>
        </p:nvSpPr>
        <p:spPr>
          <a:xfrm>
            <a:off x="7122251" y="573499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6" name="yt_shape_13086"/>
          <p:cNvSpPr txBox="1"/>
          <p:nvPr/>
        </p:nvSpPr>
        <p:spPr>
          <a:xfrm>
            <a:off x="540000" y="2145434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不能灵活运用菱形的性质</a:t>
            </a:r>
          </a:p>
        </p:txBody>
      </p:sp>
      <p:sp>
        <p:nvSpPr>
          <p:cNvPr id="13087" name="yt_shape_13087"/>
          <p:cNvSpPr txBox="1"/>
          <p:nvPr/>
        </p:nvSpPr>
        <p:spPr>
          <a:xfrm>
            <a:off x="540120" y="2649744"/>
            <a:ext cx="1182057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88" name="yt_image_13088" title="H_103.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9583" y="3761543"/>
            <a:ext cx="209283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225232" title="H_28.801733">
            <a:extLst>
              <a:ext uri="{FF2B5EF4-FFF2-40B4-BE49-F238E27FC236}">
                <a16:creationId xmlns:a16="http://schemas.microsoft.com/office/drawing/2014/main" id="{AC4BF48A-ACA8-00D3-4BBE-84D8154B7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711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4FEF10-8942-29C0-60FC-7A852055817D}"/>
              </a:ext>
            </a:extLst>
          </p:cNvPr>
          <p:cNvSpPr txBox="1"/>
          <p:nvPr/>
        </p:nvSpPr>
        <p:spPr>
          <a:xfrm>
            <a:off x="6168008" y="306896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1" name="yt_shape_13091"/>
          <p:cNvSpPr txBox="1"/>
          <p:nvPr/>
        </p:nvSpPr>
        <p:spPr>
          <a:xfrm>
            <a:off x="540000" y="112722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90" name="yt_image_1309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722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3" name="yt_shape_13093"/>
          <p:cNvSpPr txBox="1"/>
          <p:nvPr/>
        </p:nvSpPr>
        <p:spPr>
          <a:xfrm>
            <a:off x="540119" y="18133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一个菱形的边长为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，则该菱形的两条对角线的长度之和为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4" name="yt_table_130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926014"/>
              </p:ext>
            </p:extLst>
          </p:nvPr>
        </p:nvGraphicFramePr>
        <p:xfrm>
          <a:off x="540000" y="2772818"/>
          <a:ext cx="7871779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sp>
        <p:nvSpPr>
          <p:cNvPr id="13096" name="yt_shape_13096"/>
          <p:cNvSpPr txBox="1"/>
          <p:nvPr/>
        </p:nvSpPr>
        <p:spPr>
          <a:xfrm>
            <a:off x="540119" y="32989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00" name="yt_table_131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10883"/>
              </p:ext>
            </p:extLst>
          </p:nvPr>
        </p:nvGraphicFramePr>
        <p:xfrm>
          <a:off x="540000" y="425842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grpSp>
        <p:nvGrpSpPr>
          <p:cNvPr id="13097" name="yt_shape_13097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8220" y="4258424"/>
            <a:ext cx="1731645" cy="1832751"/>
            <a:chOff x="0" y="0"/>
            <a:chExt cx="1731645" cy="1832751"/>
          </a:xfrm>
        </p:grpSpPr>
        <p:pic>
          <p:nvPicPr>
            <p:cNvPr id="2" name="yt_image_1309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1645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9" name="yt_shape_13099"/>
            <p:cNvSpPr txBox="1"/>
            <p:nvPr/>
          </p:nvSpPr>
          <p:spPr>
            <a:xfrm>
              <a:off x="332541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3A3B79-BBE6-451F-94FE-B29353585D1D}"/>
              </a:ext>
            </a:extLst>
          </p:cNvPr>
          <p:cNvSpPr txBox="1"/>
          <p:nvPr/>
        </p:nvSpPr>
        <p:spPr>
          <a:xfrm>
            <a:off x="1669308" y="22420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2A5ED2-EBD7-A15E-C107-0C13529E7576}"/>
              </a:ext>
            </a:extLst>
          </p:cNvPr>
          <p:cNvSpPr txBox="1"/>
          <p:nvPr/>
        </p:nvSpPr>
        <p:spPr>
          <a:xfrm>
            <a:off x="4674446" y="37276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02" name="yt_shape_13102"/>
              <p:cNvSpPr txBox="1"/>
              <p:nvPr/>
            </p:nvSpPr>
            <p:spPr>
              <a:xfrm>
                <a:off x="540119" y="1773888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成都市金牛实验中学单元卷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延长线上一点，过点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延长线的垂线，垂足分别为点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02" name="yt_shape_13102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3888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07" name="yt_shape_13107"/>
          <p:cNvSpPr txBox="1"/>
          <p:nvPr/>
        </p:nvSpPr>
        <p:spPr>
          <a:xfrm>
            <a:off x="540000" y="51214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04" name="yt_shape_13104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7888" y="3402880"/>
            <a:ext cx="1776222" cy="1668159"/>
            <a:chOff x="0" y="0"/>
            <a:chExt cx="1776222" cy="1668159"/>
          </a:xfrm>
        </p:grpSpPr>
        <p:pic>
          <p:nvPicPr>
            <p:cNvPr id="2" name="yt_image_1310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6222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6" name="yt_shape_13106"/>
            <p:cNvSpPr txBox="1"/>
            <p:nvPr/>
          </p:nvSpPr>
          <p:spPr>
            <a:xfrm>
              <a:off x="354830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35F26B-296D-1C9F-2CF6-E6689B44DAFF}"/>
                  </a:ext>
                </a:extLst>
              </p:cNvPr>
              <p:cNvSpPr txBox="1"/>
              <p:nvPr/>
            </p:nvSpPr>
            <p:spPr>
              <a:xfrm>
                <a:off x="5076083" y="2597108"/>
                <a:ext cx="853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FA35F26B-296D-1C9F-2CF6-E6689B44D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83" y="2597108"/>
                <a:ext cx="853314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8" name="yt_shape_13108"/>
          <p:cNvSpPr txBox="1"/>
          <p:nvPr/>
        </p:nvSpPr>
        <p:spPr>
          <a:xfrm>
            <a:off x="540120" y="112474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3109" name="yt_image_13109" title="H_104.49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243403"/>
            <a:ext cx="158305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1" name="yt_shape_13111"/>
          <p:cNvSpPr txBox="1"/>
          <p:nvPr/>
        </p:nvSpPr>
        <p:spPr>
          <a:xfrm>
            <a:off x="540000" y="2040251"/>
            <a:ext cx="32332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31EF18-7BCF-5E5B-1DC2-73C117051607}"/>
              </a:ext>
            </a:extLst>
          </p:cNvPr>
          <p:cNvSpPr txBox="1"/>
          <p:nvPr/>
        </p:nvSpPr>
        <p:spPr>
          <a:xfrm>
            <a:off x="449989" y="2475627"/>
            <a:ext cx="51426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A91A13-08F0-D410-9495-0DC3A0C12AF9}"/>
              </a:ext>
            </a:extLst>
          </p:cNvPr>
          <p:cNvSpPr txBox="1"/>
          <p:nvPr/>
        </p:nvSpPr>
        <p:spPr>
          <a:xfrm>
            <a:off x="449989" y="2877963"/>
            <a:ext cx="34169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232F7B-DD97-25DB-391B-15DFFC14AFAF}"/>
              </a:ext>
            </a:extLst>
          </p:cNvPr>
          <p:cNvSpPr txBox="1"/>
          <p:nvPr/>
        </p:nvSpPr>
        <p:spPr>
          <a:xfrm>
            <a:off x="449989" y="3280299"/>
            <a:ext cx="27121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D92AA2-CAE6-1E58-D969-CD1AB6AB146B}"/>
              </a:ext>
            </a:extLst>
          </p:cNvPr>
          <p:cNvSpPr txBox="1"/>
          <p:nvPr/>
        </p:nvSpPr>
        <p:spPr>
          <a:xfrm>
            <a:off x="449989" y="3682635"/>
            <a:ext cx="54743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9E02C1-9233-9AFB-C257-DB3EB80A04C9}"/>
              </a:ext>
            </a:extLst>
          </p:cNvPr>
          <p:cNvSpPr txBox="1"/>
          <p:nvPr/>
        </p:nvSpPr>
        <p:spPr>
          <a:xfrm>
            <a:off x="449989" y="4084971"/>
            <a:ext cx="53727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9D5EF0-B69B-5230-F25C-5082A1C55FAB}"/>
                  </a:ext>
                </a:extLst>
              </p:cNvPr>
              <p:cNvSpPr txBox="1"/>
              <p:nvPr/>
            </p:nvSpPr>
            <p:spPr>
              <a:xfrm>
                <a:off x="449989" y="4487307"/>
                <a:ext cx="5595366" cy="1378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9D5EF0-B69B-5230-F25C-5082A1C55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7307"/>
                <a:ext cx="5595366" cy="1378090"/>
              </a:xfrm>
              <a:prstGeom prst="rect">
                <a:avLst/>
              </a:prstGeom>
              <a:blipFill>
                <a:blip r:embed="rId3"/>
                <a:stretch>
                  <a:fillRect l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3C70A69-0288-F8CC-3687-4456C6AF4DC7}"/>
              </a:ext>
            </a:extLst>
          </p:cNvPr>
          <p:cNvSpPr txBox="1"/>
          <p:nvPr/>
        </p:nvSpPr>
        <p:spPr>
          <a:xfrm>
            <a:off x="449989" y="5771785"/>
            <a:ext cx="41456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3" name="yt_shape_13113"/>
          <p:cNvSpPr txBox="1"/>
          <p:nvPr/>
        </p:nvSpPr>
        <p:spPr>
          <a:xfrm>
            <a:off x="540000" y="945936"/>
            <a:ext cx="258346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B5FB9C-9496-367D-E673-12EF2C2860F3}"/>
              </a:ext>
            </a:extLst>
          </p:cNvPr>
          <p:cNvSpPr txBox="1"/>
          <p:nvPr/>
        </p:nvSpPr>
        <p:spPr>
          <a:xfrm>
            <a:off x="449989" y="1412776"/>
            <a:ext cx="678726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8A2AD0-2D41-68C5-C698-A9770DC3BD73}"/>
              </a:ext>
            </a:extLst>
          </p:cNvPr>
          <p:cNvSpPr txBox="1"/>
          <p:nvPr/>
        </p:nvSpPr>
        <p:spPr>
          <a:xfrm>
            <a:off x="449989" y="1815112"/>
            <a:ext cx="38900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99A835-F7B2-5D56-BFB2-F8336CFBA1CC}"/>
              </a:ext>
            </a:extLst>
          </p:cNvPr>
          <p:cNvSpPr txBox="1"/>
          <p:nvPr/>
        </p:nvSpPr>
        <p:spPr>
          <a:xfrm>
            <a:off x="449989" y="2217449"/>
            <a:ext cx="228136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3109" title="H_104.49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268760"/>
            <a:ext cx="158305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3370431" y="1150892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3116" name="yt_image_131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200291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9" name="yt_shape_13119"/>
          <p:cNvSpPr txBox="1"/>
          <p:nvPr/>
        </p:nvSpPr>
        <p:spPr>
          <a:xfrm>
            <a:off x="4649290" y="1629317"/>
            <a:ext cx="28934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角的菱形的应用</a:t>
            </a:r>
          </a:p>
        </p:txBody>
      </p:sp>
      <p:pic>
        <p:nvPicPr>
          <p:cNvPr id="13120" name="yt_image_131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6723" y="2267845"/>
            <a:ext cx="213855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2" name="yt_shape_13122"/>
          <p:cNvSpPr txBox="1"/>
          <p:nvPr/>
        </p:nvSpPr>
        <p:spPr>
          <a:xfrm>
            <a:off x="540000" y="3645363"/>
            <a:ext cx="539203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条件：菱形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方法：连结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为等边三角形；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1680</Words>
  <Application>Microsoft Office PowerPoint</Application>
  <PresentationFormat>宽屏</PresentationFormat>
  <Paragraphs>119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2023-11-02T12:16:49Z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