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0" r:id="rId3"/>
    <p:sldId id="365" r:id="rId4"/>
    <p:sldId id="371" r:id="rId5"/>
    <p:sldId id="366" r:id="rId6"/>
    <p:sldId id="372" r:id="rId7"/>
    <p:sldId id="373" r:id="rId8"/>
    <p:sldId id="368" r:id="rId9"/>
    <p:sldId id="375" r:id="rId10"/>
    <p:sldId id="376" r:id="rId11"/>
    <p:sldId id="377" r:id="rId12"/>
    <p:sldId id="378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26794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bin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1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8" name="yt_shape_13558"/>
          <p:cNvSpPr txBox="1"/>
          <p:nvPr/>
        </p:nvSpPr>
        <p:spPr>
          <a:xfrm>
            <a:off x="540000" y="1684716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矩形中的动态问题</a:t>
            </a:r>
          </a:p>
        </p:txBody>
      </p:sp>
      <p:sp>
        <p:nvSpPr>
          <p:cNvPr id="13559" name="yt_shape_13559"/>
          <p:cNvSpPr txBox="1"/>
          <p:nvPr/>
        </p:nvSpPr>
        <p:spPr>
          <a:xfrm>
            <a:off x="540119" y="21890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出发向点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运动，同时点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出发向点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1cm/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s.</a:t>
            </a:r>
          </a:p>
        </p:txBody>
      </p:sp>
      <p:pic>
        <p:nvPicPr>
          <p:cNvPr id="13560" name="yt_image_13560" title="H_99.7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5011" y="3300825"/>
            <a:ext cx="2101977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2" name="yt_shape_13562"/>
          <p:cNvSpPr txBox="1"/>
          <p:nvPr/>
        </p:nvSpPr>
        <p:spPr>
          <a:xfrm>
            <a:off x="540120" y="46177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在运动过程中，四边形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可能是菱形吗？如果可能，那么经过多长时间后，四边形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分别求出菱形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的周长和面积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698822283547" title="H_28.770866">
            <a:extLst>
              <a:ext uri="{FF2B5EF4-FFF2-40B4-BE49-F238E27FC236}">
                <a16:creationId xmlns:a16="http://schemas.microsoft.com/office/drawing/2014/main" id="{C5A5D0F9-7ABC-72C0-F648-4B72C13B8A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26589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262CAD75-AF48-12E1-7E46-B236C28099B2}"/>
              </a:ext>
            </a:extLst>
          </p:cNvPr>
          <p:cNvSpPr txBox="1"/>
          <p:nvPr/>
        </p:nvSpPr>
        <p:spPr>
          <a:xfrm>
            <a:off x="449989" y="1844824"/>
            <a:ext cx="412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FCA.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305809-650D-79EA-C96A-9F808ECF92DF}"/>
              </a:ext>
            </a:extLst>
          </p:cNvPr>
          <p:cNvSpPr txBox="1"/>
          <p:nvPr/>
        </p:nvSpPr>
        <p:spPr>
          <a:xfrm>
            <a:off x="449989" y="2320312"/>
            <a:ext cx="369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F1B39B8-2C98-4AB7-1A61-2767B5E75BA3}"/>
              </a:ext>
            </a:extLst>
          </p:cNvPr>
          <p:cNvSpPr txBox="1"/>
          <p:nvPr/>
        </p:nvSpPr>
        <p:spPr>
          <a:xfrm>
            <a:off x="449989" y="2795800"/>
            <a:ext cx="4436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易得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400B107-3807-0870-3C6E-0C67D7C425A4}"/>
              </a:ext>
            </a:extLst>
          </p:cNvPr>
          <p:cNvSpPr txBox="1"/>
          <p:nvPr/>
        </p:nvSpPr>
        <p:spPr>
          <a:xfrm>
            <a:off x="449989" y="3271288"/>
            <a:ext cx="4842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2">
            <a:extLst>
              <a:ext uri="{FF2B5EF4-FFF2-40B4-BE49-F238E27FC236}">
                <a16:creationId xmlns:a16="http://schemas.microsoft.com/office/drawing/2014/main" id="{80FCEC27-4197-0FAE-4568-E587CA207ED0}"/>
              </a:ext>
            </a:extLst>
          </p:cNvPr>
          <p:cNvSpPr txBox="1"/>
          <p:nvPr/>
        </p:nvSpPr>
        <p:spPr>
          <a:xfrm>
            <a:off x="540000" y="3807047"/>
            <a:ext cx="3917739" cy="138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3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⊥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BC.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3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3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CF.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3316CBF-AE2F-CEA7-266A-B3B3013E1CD9}"/>
              </a:ext>
            </a:extLst>
          </p:cNvPr>
          <p:cNvSpPr txBox="1"/>
          <p:nvPr/>
        </p:nvSpPr>
        <p:spPr>
          <a:xfrm>
            <a:off x="449989" y="3760241"/>
            <a:ext cx="164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3BC406F-5193-2301-31EA-E2E6805CD6BE}"/>
              </a:ext>
            </a:extLst>
          </p:cNvPr>
          <p:cNvSpPr txBox="1"/>
          <p:nvPr/>
        </p:nvSpPr>
        <p:spPr>
          <a:xfrm>
            <a:off x="449989" y="4235729"/>
            <a:ext cx="4059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8ED1CCB-BD3D-5225-9BE0-CD1F09ACA976}"/>
              </a:ext>
            </a:extLst>
          </p:cNvPr>
          <p:cNvSpPr txBox="1"/>
          <p:nvPr/>
        </p:nvSpPr>
        <p:spPr>
          <a:xfrm>
            <a:off x="449989" y="4711217"/>
            <a:ext cx="234962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9" name="yt_image_13611" title="H_142.5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31365" r="40257"/>
          <a:stretch/>
        </p:blipFill>
        <p:spPr bwMode="auto">
          <a:xfrm>
            <a:off x="9624392" y="1947446"/>
            <a:ext cx="1944216" cy="25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3604"/>
          <p:cNvSpPr txBox="1"/>
          <p:nvPr/>
        </p:nvSpPr>
        <p:spPr>
          <a:xfrm>
            <a:off x="540119" y="9167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【数学思考】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的延长线上时，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是否仍然成立？若成立，请给予证明；若不成立，请你写出正确结论并给予证明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6" grpId="0" build="allAtOnce"/>
      <p:bldP spid="17" grpId="0" build="allAtOnce"/>
      <p:bldP spid="1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08" name="yt_shape_13608"/>
              <p:cNvSpPr txBox="1"/>
              <p:nvPr/>
            </p:nvSpPr>
            <p:spPr>
              <a:xfrm>
                <a:off x="540000" y="2174489"/>
                <a:ext cx="5079917" cy="1914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点拨：过点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过点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608" name="yt_shape_136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4489"/>
                <a:ext cx="5079917" cy="1914178"/>
              </a:xfrm>
              <a:prstGeom prst="rect">
                <a:avLst/>
              </a:prstGeom>
              <a:blipFill>
                <a:blip r:embed="rId2"/>
                <a:stretch>
                  <a:fillRect l="-3721" t="-1274" r="-2401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11" name="yt_image_13611" title="H_142.5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58805"/>
          <a:stretch/>
        </p:blipFill>
        <p:spPr bwMode="auto">
          <a:xfrm>
            <a:off x="9264352" y="3728351"/>
            <a:ext cx="1986105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A07840-9C80-AF5B-412B-2E2D34F46AF5}"/>
                  </a:ext>
                </a:extLst>
              </p:cNvPr>
              <p:cNvSpPr txBox="1"/>
              <p:nvPr/>
            </p:nvSpPr>
            <p:spPr>
              <a:xfrm>
                <a:off x="449989" y="2127683"/>
                <a:ext cx="15549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A07840-9C80-AF5B-412B-2E2D34F46A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27683"/>
                <a:ext cx="1554989" cy="613931"/>
              </a:xfrm>
              <a:prstGeom prst="rect">
                <a:avLst/>
              </a:prstGeom>
              <a:blipFill>
                <a:blip r:embed="rId4"/>
                <a:stretch>
                  <a:fillRect l="-6275" r="-627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70E1F82-2D9D-26D1-D3EA-ED6365FC29CD}"/>
              </a:ext>
            </a:extLst>
          </p:cNvPr>
          <p:cNvSpPr txBox="1"/>
          <p:nvPr/>
        </p:nvSpPr>
        <p:spPr>
          <a:xfrm>
            <a:off x="449989" y="2648002"/>
            <a:ext cx="482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点拨：过点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516EBF-025F-F980-DFB6-9225990C0BBA}"/>
              </a:ext>
            </a:extLst>
          </p:cNvPr>
          <p:cNvSpPr txBox="1"/>
          <p:nvPr/>
        </p:nvSpPr>
        <p:spPr>
          <a:xfrm>
            <a:off x="449989" y="3123490"/>
            <a:ext cx="338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1855D8-602F-DC45-5B99-DE62FC5AF58E}"/>
              </a:ext>
            </a:extLst>
          </p:cNvPr>
          <p:cNvSpPr txBox="1"/>
          <p:nvPr/>
        </p:nvSpPr>
        <p:spPr>
          <a:xfrm>
            <a:off x="449989" y="3598978"/>
            <a:ext cx="5210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3604"/>
              <p:cNvSpPr txBox="1"/>
              <p:nvPr/>
            </p:nvSpPr>
            <p:spPr>
              <a:xfrm>
                <a:off x="540119" y="1052736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【拓展延伸】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，当点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在线段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的延长线上时，延长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，连结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，请直接写出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9" name="yt_shape_136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52736"/>
                <a:ext cx="11111999" cy="1119024"/>
              </a:xfrm>
              <a:prstGeom prst="rect">
                <a:avLst/>
              </a:prstGeom>
              <a:blipFill>
                <a:blip r:embed="rId5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3600" title="H_186.8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58358"/>
          <a:stretch/>
        </p:blipFill>
        <p:spPr bwMode="auto">
          <a:xfrm>
            <a:off x="9192344" y="1575524"/>
            <a:ext cx="2141409" cy="202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5467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3" name="yt_shape_13563"/>
          <p:cNvSpPr txBox="1"/>
          <p:nvPr/>
        </p:nvSpPr>
        <p:spPr>
          <a:xfrm>
            <a:off x="540119" y="1108703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在运动过程中，四边形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可能是菱形吗？如果可能，那么经过多长时间后，四边形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是菱形？</a:t>
            </a:r>
            <a:endParaRPr lang="en-US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分别求出菱形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的周长和面积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723DD3-705C-27CA-D5D6-029094B3BA75}"/>
              </a:ext>
            </a:extLst>
          </p:cNvPr>
          <p:cNvSpPr txBox="1"/>
          <p:nvPr/>
        </p:nvSpPr>
        <p:spPr>
          <a:xfrm>
            <a:off x="450108" y="2462921"/>
            <a:ext cx="1095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可能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设经过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后，四边形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Q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是菱形，则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D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P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706776-5220-DB1B-BF49-D4DEA11D5A45}"/>
              </a:ext>
            </a:extLst>
          </p:cNvPr>
          <p:cNvSpPr txBox="1"/>
          <p:nvPr/>
        </p:nvSpPr>
        <p:spPr>
          <a:xfrm>
            <a:off x="450108" y="2938409"/>
            <a:ext cx="2540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6B121F-90AB-BC7D-7F47-179E2ECADCAB}"/>
              </a:ext>
            </a:extLst>
          </p:cNvPr>
          <p:cNvSpPr txBox="1"/>
          <p:nvPr/>
        </p:nvSpPr>
        <p:spPr>
          <a:xfrm>
            <a:off x="450108" y="3413897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易知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CC1C3C-A67F-7603-4671-405724614414}"/>
              </a:ext>
            </a:extLst>
          </p:cNvPr>
          <p:cNvSpPr txBox="1"/>
          <p:nvPr/>
        </p:nvSpPr>
        <p:spPr>
          <a:xfrm>
            <a:off x="450108" y="3889385"/>
            <a:ext cx="452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5350BB-7354-92CA-2CE9-4C78F2B9874F}"/>
              </a:ext>
            </a:extLst>
          </p:cNvPr>
          <p:cNvSpPr txBox="1"/>
          <p:nvPr/>
        </p:nvSpPr>
        <p:spPr>
          <a:xfrm>
            <a:off x="450108" y="4364873"/>
            <a:ext cx="471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后，四边形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B8258-F666-54BA-423C-25D127E4C001}"/>
              </a:ext>
            </a:extLst>
          </p:cNvPr>
          <p:cNvSpPr txBox="1"/>
          <p:nvPr/>
        </p:nvSpPr>
        <p:spPr>
          <a:xfrm>
            <a:off x="450108" y="4840361"/>
            <a:ext cx="641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易得，菱形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07D9E9-1C87-DB90-333D-11A349A44A60}"/>
              </a:ext>
            </a:extLst>
          </p:cNvPr>
          <p:cNvSpPr txBox="1"/>
          <p:nvPr/>
        </p:nvSpPr>
        <p:spPr>
          <a:xfrm>
            <a:off x="450108" y="5315849"/>
            <a:ext cx="564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995C633-E12B-1086-91F2-8AD60809428B}"/>
              </a:ext>
            </a:extLst>
          </p:cNvPr>
          <p:cNvSpPr txBox="1"/>
          <p:nvPr/>
        </p:nvSpPr>
        <p:spPr>
          <a:xfrm>
            <a:off x="450108" y="5791337"/>
            <a:ext cx="5217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560" title="H_99.7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3130398"/>
            <a:ext cx="2101977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6" name="yt_shape_13566"/>
          <p:cNvSpPr txBox="1"/>
          <p:nvPr/>
        </p:nvSpPr>
        <p:spPr>
          <a:xfrm>
            <a:off x="540120" y="14373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洛阳市第二外国语学校月考卷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的位置如图所示，点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移动，速度为每秒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个单位长度；点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出发向点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移动，速度为每秒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个单位长度，设运动时间为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67" name="yt_image_13567" title="H_102.7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7599" y="3029242"/>
            <a:ext cx="1836801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9" name="yt_shape_13569"/>
          <p:cNvSpPr txBox="1"/>
          <p:nvPr/>
        </p:nvSpPr>
        <p:spPr>
          <a:xfrm>
            <a:off x="540119" y="43850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的式子表示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2A9881-7517-BCED-63D7-75220116EC99}"/>
              </a:ext>
            </a:extLst>
          </p:cNvPr>
          <p:cNvSpPr txBox="1"/>
          <p:nvPr/>
        </p:nvSpPr>
        <p:spPr>
          <a:xfrm>
            <a:off x="3261571" y="433824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EE2049-88AF-903B-2731-077BE4440947}"/>
              </a:ext>
            </a:extLst>
          </p:cNvPr>
          <p:cNvSpPr txBox="1"/>
          <p:nvPr/>
        </p:nvSpPr>
        <p:spPr>
          <a:xfrm>
            <a:off x="7122371" y="433824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E2064A-CF17-CF82-51BE-A6630E21CF49}"/>
              </a:ext>
            </a:extLst>
          </p:cNvPr>
          <p:cNvSpPr txBox="1"/>
          <p:nvPr/>
        </p:nvSpPr>
        <p:spPr>
          <a:xfrm>
            <a:off x="1059708" y="4813730"/>
            <a:ext cx="2093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1" name="yt_shape_13571"/>
          <p:cNvSpPr txBox="1"/>
          <p:nvPr/>
        </p:nvSpPr>
        <p:spPr>
          <a:xfrm>
            <a:off x="540000" y="860393"/>
            <a:ext cx="10097316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为何值时，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两点到原点的距离相等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？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移动的过程中，四边形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的面积是否变化？请说明理由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72" name="yt_shape_13572"/>
              <p:cNvSpPr txBox="1"/>
              <p:nvPr/>
            </p:nvSpPr>
            <p:spPr>
              <a:xfrm>
                <a:off x="540000" y="1761104"/>
                <a:ext cx="5626540" cy="27600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根据题意，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两点到原点的距离相等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72" name="yt_shape_135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61104"/>
                <a:ext cx="5626540" cy="2760051"/>
              </a:xfrm>
              <a:prstGeom prst="rect">
                <a:avLst/>
              </a:prstGeom>
              <a:blipFill>
                <a:blip r:embed="rId2"/>
                <a:stretch>
                  <a:fillRect l="-3359" t="-1987" r="-2275" b="-2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74" name="yt_shape_13574"/>
          <p:cNvSpPr txBox="1"/>
          <p:nvPr/>
        </p:nvSpPr>
        <p:spPr>
          <a:xfrm>
            <a:off x="540000" y="4571943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的面积不变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1EEC0F-0677-5252-B66E-A52AED6CFDD2}"/>
              </a:ext>
            </a:extLst>
          </p:cNvPr>
          <p:cNvSpPr txBox="1"/>
          <p:nvPr/>
        </p:nvSpPr>
        <p:spPr>
          <a:xfrm>
            <a:off x="449989" y="171429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AA7B85-D9CB-1F15-4D01-90BACD223186}"/>
              </a:ext>
            </a:extLst>
          </p:cNvPr>
          <p:cNvSpPr txBox="1"/>
          <p:nvPr/>
        </p:nvSpPr>
        <p:spPr>
          <a:xfrm>
            <a:off x="449989" y="2189786"/>
            <a:ext cx="310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9ED416-B98B-454E-6346-E6D254052662}"/>
              </a:ext>
            </a:extLst>
          </p:cNvPr>
          <p:cNvSpPr txBox="1"/>
          <p:nvPr/>
        </p:nvSpPr>
        <p:spPr>
          <a:xfrm>
            <a:off x="449989" y="2665274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86D319-3C56-2750-FE0E-CF79EEE2878C}"/>
                  </a:ext>
                </a:extLst>
              </p:cNvPr>
              <p:cNvSpPr txBox="1"/>
              <p:nvPr/>
            </p:nvSpPr>
            <p:spPr>
              <a:xfrm>
                <a:off x="449989" y="3140762"/>
                <a:ext cx="3075686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86D319-3C56-2750-FE0E-CF79EEE287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0762"/>
                <a:ext cx="3075686" cy="766458"/>
              </a:xfrm>
              <a:prstGeom prst="rect">
                <a:avLst/>
              </a:prstGeom>
              <a:blipFill>
                <a:blip r:embed="rId3"/>
                <a:stretch>
                  <a:fillRect l="-3175" r="-337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47D5FF-4FFF-28C4-2BE4-A7A8D083250B}"/>
                  </a:ext>
                </a:extLst>
              </p:cNvPr>
              <p:cNvSpPr txBox="1"/>
              <p:nvPr/>
            </p:nvSpPr>
            <p:spPr>
              <a:xfrm>
                <a:off x="449989" y="3813608"/>
                <a:ext cx="5752211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两点到原点的距离相等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47D5FF-4FFF-28C4-2BE4-A7A8D08325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3608"/>
                <a:ext cx="5752211" cy="727660"/>
              </a:xfrm>
              <a:prstGeom prst="rect">
                <a:avLst/>
              </a:prstGeom>
              <a:blipFill>
                <a:blip r:embed="rId4"/>
                <a:stretch>
                  <a:fillRect l="-1697" r="-169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E8D2310-9F7D-970A-7599-814989422A9B}"/>
              </a:ext>
            </a:extLst>
          </p:cNvPr>
          <p:cNvSpPr txBox="1"/>
          <p:nvPr/>
        </p:nvSpPr>
        <p:spPr>
          <a:xfrm>
            <a:off x="449989" y="4525137"/>
            <a:ext cx="4286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的面积不变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948B5C6-C57E-188C-0CF3-8F44E8AC2988}"/>
                  </a:ext>
                </a:extLst>
              </p:cNvPr>
              <p:cNvSpPr txBox="1"/>
              <p:nvPr/>
            </p:nvSpPr>
            <p:spPr>
              <a:xfrm>
                <a:off x="450108" y="5004440"/>
                <a:ext cx="112766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理由：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矩形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948B5C6-C57E-188C-0CF3-8F44E8AC2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04440"/>
                <a:ext cx="11276647" cy="765061"/>
              </a:xfrm>
              <a:prstGeom prst="rect">
                <a:avLst/>
              </a:prstGeom>
              <a:blipFill>
                <a:blip r:embed="rId5"/>
                <a:stretch>
                  <a:fillRect l="-865" r="-70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929A968-6240-6840-278E-44D11A16F147}"/>
              </a:ext>
            </a:extLst>
          </p:cNvPr>
          <p:cNvSpPr txBox="1"/>
          <p:nvPr/>
        </p:nvSpPr>
        <p:spPr>
          <a:xfrm>
            <a:off x="450108" y="5675889"/>
            <a:ext cx="309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ABAB3E-86C1-1F19-611A-294FD1548AD8}"/>
              </a:ext>
            </a:extLst>
          </p:cNvPr>
          <p:cNvSpPr txBox="1"/>
          <p:nvPr/>
        </p:nvSpPr>
        <p:spPr>
          <a:xfrm>
            <a:off x="450108" y="6151377"/>
            <a:ext cx="3829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的面积不变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5" name="yt_image_13567" title="H_102.7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04312" y="1998848"/>
            <a:ext cx="1836801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7" name="yt_shape_13577"/>
          <p:cNvSpPr txBox="1"/>
          <p:nvPr/>
        </p:nvSpPr>
        <p:spPr>
          <a:xfrm>
            <a:off x="540000" y="900000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菱形中的动态问题</a:t>
            </a:r>
          </a:p>
        </p:txBody>
      </p:sp>
      <p:sp>
        <p:nvSpPr>
          <p:cNvPr id="13578" name="yt_shape_13578"/>
          <p:cNvSpPr txBox="1"/>
          <p:nvPr/>
        </p:nvSpPr>
        <p:spPr>
          <a:xfrm>
            <a:off x="540119" y="1404310"/>
            <a:ext cx="1100111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成都树德实验中学月考卷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如图，在边长为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的菱形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，对角线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是直线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上的动点，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</a:p>
        </p:txBody>
      </p:sp>
      <p:pic>
        <p:nvPicPr>
          <p:cNvPr id="13579" name="yt_image_13579" title="H_153.9698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51456"/>
          <a:stretch/>
        </p:blipFill>
        <p:spPr bwMode="auto">
          <a:xfrm>
            <a:off x="9627603" y="2348880"/>
            <a:ext cx="1944216" cy="195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1" name="yt_shape_13581"/>
          <p:cNvSpPr txBox="1"/>
          <p:nvPr/>
        </p:nvSpPr>
        <p:spPr>
          <a:xfrm>
            <a:off x="540119" y="2364573"/>
            <a:ext cx="6131945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的长及菱形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698822283623" title="H_28.770866">
            <a:extLst>
              <a:ext uri="{FF2B5EF4-FFF2-40B4-BE49-F238E27FC236}">
                <a16:creationId xmlns:a16="http://schemas.microsoft.com/office/drawing/2014/main" id="{F789DABF-A829-209B-AF11-3BD05E74C0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873"/>
            <a:ext cx="1171767" cy="3653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094461C-493A-7EA9-70C4-ABA43455D216}"/>
              </a:ext>
            </a:extLst>
          </p:cNvPr>
          <p:cNvSpPr txBox="1"/>
          <p:nvPr/>
        </p:nvSpPr>
        <p:spPr>
          <a:xfrm>
            <a:off x="450108" y="2846850"/>
            <a:ext cx="5398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70D8E83-B896-9C55-DCD9-95C0A14DC947}"/>
                  </a:ext>
                </a:extLst>
              </p:cNvPr>
              <p:cNvSpPr txBox="1"/>
              <p:nvPr/>
            </p:nvSpPr>
            <p:spPr>
              <a:xfrm>
                <a:off x="450108" y="3322338"/>
                <a:ext cx="4723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70D8E83-B896-9C55-DCD9-95C0A14DC9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22338"/>
                <a:ext cx="4723511" cy="765061"/>
              </a:xfrm>
              <a:prstGeom prst="rect">
                <a:avLst/>
              </a:prstGeom>
              <a:blipFill>
                <a:blip r:embed="rId4"/>
                <a:stretch>
                  <a:fillRect l="-2065" r="-154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72073D8-6F80-6154-4015-F73AF24CB05C}"/>
                  </a:ext>
                </a:extLst>
              </p:cNvPr>
              <p:cNvSpPr txBox="1"/>
              <p:nvPr/>
            </p:nvSpPr>
            <p:spPr>
              <a:xfrm>
                <a:off x="450108" y="3993787"/>
                <a:ext cx="6612065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由勾股定理得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72073D8-6F80-6154-4015-F73AF24CB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93787"/>
                <a:ext cx="6612065" cy="631267"/>
              </a:xfrm>
              <a:prstGeom prst="rect">
                <a:avLst/>
              </a:prstGeom>
              <a:blipFill>
                <a:blip r:embed="rId5"/>
                <a:stretch>
                  <a:fillRect l="-1476" r="-1384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A24D5F7-1C35-2E8A-17EF-B973CBFB4B58}"/>
              </a:ext>
            </a:extLst>
          </p:cNvPr>
          <p:cNvSpPr txBox="1"/>
          <p:nvPr/>
        </p:nvSpPr>
        <p:spPr>
          <a:xfrm>
            <a:off x="450108" y="4531442"/>
            <a:ext cx="340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54C76D4-735F-BD0F-5DFA-9BF4B29D3967}"/>
                  </a:ext>
                </a:extLst>
              </p:cNvPr>
              <p:cNvSpPr txBox="1"/>
              <p:nvPr/>
            </p:nvSpPr>
            <p:spPr>
              <a:xfrm>
                <a:off x="450108" y="5006930"/>
                <a:ext cx="65777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菱形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AC·BD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54C76D4-735F-BD0F-5DFA-9BF4B29D3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06930"/>
                <a:ext cx="6577712" cy="726326"/>
              </a:xfrm>
              <a:prstGeom prst="rect">
                <a:avLst/>
              </a:prstGeom>
              <a:blipFill>
                <a:blip r:embed="rId6"/>
                <a:stretch>
                  <a:fillRect l="-1483" r="-111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yt_shape_13581"/>
          <p:cNvSpPr txBox="1"/>
          <p:nvPr/>
        </p:nvSpPr>
        <p:spPr>
          <a:xfrm>
            <a:off x="540119" y="10159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在对角线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上运动时，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的值是否发生变化？请说明理由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40FC90-B608-11FA-1D37-AEEEFF8249B5}"/>
              </a:ext>
            </a:extLst>
          </p:cNvPr>
          <p:cNvSpPr txBox="1"/>
          <p:nvPr/>
        </p:nvSpPr>
        <p:spPr>
          <a:xfrm>
            <a:off x="449989" y="1880040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不发生变化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ADADDA-23FB-038A-5197-C95526F69F88}"/>
              </a:ext>
            </a:extLst>
          </p:cNvPr>
          <p:cNvSpPr txBox="1"/>
          <p:nvPr/>
        </p:nvSpPr>
        <p:spPr>
          <a:xfrm>
            <a:off x="449989" y="2359343"/>
            <a:ext cx="610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2A1E4C9-9E02-654B-4756-BFC5F81A9B89}"/>
                  </a:ext>
                </a:extLst>
              </p:cNvPr>
              <p:cNvSpPr txBox="1"/>
              <p:nvPr/>
            </p:nvSpPr>
            <p:spPr>
              <a:xfrm>
                <a:off x="449989" y="2834831"/>
                <a:ext cx="4617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BD·A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2A1E4C9-9E02-654B-4756-BFC5F81A9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34831"/>
                <a:ext cx="4617148" cy="765061"/>
              </a:xfrm>
              <a:prstGeom prst="rect">
                <a:avLst/>
              </a:prstGeom>
              <a:blipFill>
                <a:blip r:embed="rId2"/>
                <a:stretch>
                  <a:fillRect l="-2114" r="-145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4D3F265-D380-05F7-D009-7462DFC5A294}"/>
                  </a:ext>
                </a:extLst>
              </p:cNvPr>
              <p:cNvSpPr txBox="1"/>
              <p:nvPr/>
            </p:nvSpPr>
            <p:spPr>
              <a:xfrm>
                <a:off x="449989" y="3506280"/>
                <a:ext cx="481818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4D3F265-D380-05F7-D009-7462DFC5A2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06280"/>
                <a:ext cx="4818189" cy="726326"/>
              </a:xfrm>
              <a:prstGeom prst="rect">
                <a:avLst/>
              </a:prstGeom>
              <a:blipFill>
                <a:blip r:embed="rId3"/>
                <a:stretch>
                  <a:fillRect l="-2025" r="-202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F0666FE5-CE67-78C1-5B71-CC6443C7002C}"/>
              </a:ext>
            </a:extLst>
          </p:cNvPr>
          <p:cNvSpPr txBox="1"/>
          <p:nvPr/>
        </p:nvSpPr>
        <p:spPr>
          <a:xfrm>
            <a:off x="449989" y="4207161"/>
            <a:ext cx="4787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，是定值，不变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5" name="yt_image_13594" title="H_134.7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r="51617"/>
          <a:stretch/>
        </p:blipFill>
        <p:spPr bwMode="auto">
          <a:xfrm>
            <a:off x="9768408" y="1628800"/>
            <a:ext cx="1732052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6" name="yt_shape_13586"/>
          <p:cNvSpPr txBox="1"/>
          <p:nvPr/>
        </p:nvSpPr>
        <p:spPr>
          <a:xfrm>
            <a:off x="540000" y="1067621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不发生变化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理由如下：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87" name="yt_shape_13587"/>
              <p:cNvSpPr txBox="1"/>
              <p:nvPr/>
            </p:nvSpPr>
            <p:spPr>
              <a:xfrm>
                <a:off x="540000" y="1546924"/>
                <a:ext cx="6084999" cy="179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，连结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BD·A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587" name="yt_shape_13587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6924"/>
                <a:ext cx="6084999" cy="1797030"/>
              </a:xfrm>
              <a:prstGeom prst="rect">
                <a:avLst/>
              </a:prstGeom>
              <a:blipFill>
                <a:blip r:embed="rId2"/>
                <a:stretch>
                  <a:fillRect l="-3106" t="-3051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89" name="yt_shape_13589"/>
          <p:cNvSpPr txBox="1"/>
          <p:nvPr/>
        </p:nvSpPr>
        <p:spPr>
          <a:xfrm>
            <a:off x="540000" y="3394742"/>
            <a:ext cx="46519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，是定值，不变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3590" name="yt_shape_13590"/>
          <p:cNvSpPr txBox="1"/>
          <p:nvPr/>
        </p:nvSpPr>
        <p:spPr>
          <a:xfrm>
            <a:off x="540000" y="2251670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发生变化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91" name="yt_shape_13591"/>
              <p:cNvSpPr txBox="1"/>
              <p:nvPr/>
            </p:nvSpPr>
            <p:spPr>
              <a:xfrm>
                <a:off x="540000" y="2730973"/>
                <a:ext cx="6084999" cy="179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，连结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BD·A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91" name="yt_shape_135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30973"/>
                <a:ext cx="6084999" cy="1797030"/>
              </a:xfrm>
              <a:prstGeom prst="rect">
                <a:avLst/>
              </a:prstGeom>
              <a:blipFill>
                <a:blip r:embed="rId3"/>
                <a:stretch>
                  <a:fillRect l="-3106" t="-3051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623878D-76F1-A173-F2E2-916193F4694E}"/>
              </a:ext>
            </a:extLst>
          </p:cNvPr>
          <p:cNvSpPr txBox="1"/>
          <p:nvPr/>
        </p:nvSpPr>
        <p:spPr>
          <a:xfrm>
            <a:off x="449989" y="2204864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发生变化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F340EC-70B4-1090-C669-C06151AA37A7}"/>
              </a:ext>
            </a:extLst>
          </p:cNvPr>
          <p:cNvSpPr txBox="1"/>
          <p:nvPr/>
        </p:nvSpPr>
        <p:spPr>
          <a:xfrm>
            <a:off x="449989" y="2684167"/>
            <a:ext cx="610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9E32C9F-F193-763E-BA67-F73A45EDF453}"/>
                  </a:ext>
                </a:extLst>
              </p:cNvPr>
              <p:cNvSpPr txBox="1"/>
              <p:nvPr/>
            </p:nvSpPr>
            <p:spPr>
              <a:xfrm>
                <a:off x="449989" y="3159655"/>
                <a:ext cx="4617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BD·A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9E32C9F-F193-763E-BA67-F73A45EDF4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9655"/>
                <a:ext cx="4617148" cy="765061"/>
              </a:xfrm>
              <a:prstGeom prst="rect">
                <a:avLst/>
              </a:prstGeom>
              <a:blipFill>
                <a:blip r:embed="rId4"/>
                <a:stretch>
                  <a:fillRect l="-2114" r="-145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38EAFA7-D725-0543-21CF-B5803E6FD2AE}"/>
                  </a:ext>
                </a:extLst>
              </p:cNvPr>
              <p:cNvSpPr txBox="1"/>
              <p:nvPr/>
            </p:nvSpPr>
            <p:spPr>
              <a:xfrm>
                <a:off x="449989" y="3831104"/>
                <a:ext cx="481818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38EAFA7-D725-0543-21CF-B5803E6FD2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1104"/>
                <a:ext cx="4818189" cy="726326"/>
              </a:xfrm>
              <a:prstGeom prst="rect">
                <a:avLst/>
              </a:prstGeom>
              <a:blipFill>
                <a:blip r:embed="rId5"/>
                <a:stretch>
                  <a:fillRect l="-2025" r="-202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13584"/>
              <p:cNvSpPr txBox="1"/>
              <p:nvPr/>
            </p:nvSpPr>
            <p:spPr>
              <a:xfrm>
                <a:off x="540119" y="1124744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，当点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在对角线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的延长线上运动时，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的值是否发生变化？若不变，请说明理由；若变化，请探究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之间的数量关系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AC·BD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</a:endParaRPr>
              </a:p>
            </p:txBody>
          </p:sp>
        </mc:Choice>
        <mc:Fallback xmlns="">
          <p:sp>
            <p:nvSpPr>
              <p:cNvPr id="16" name="yt_shape_135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24744"/>
                <a:ext cx="11111999" cy="1119024"/>
              </a:xfrm>
              <a:prstGeom prst="rect">
                <a:avLst/>
              </a:prstGeom>
              <a:blipFill>
                <a:blip r:embed="rId6"/>
                <a:stretch>
                  <a:fillRect l="-1701" t="-4918" r="-1427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yt_shape_13593"/>
          <p:cNvSpPr txBox="1"/>
          <p:nvPr/>
        </p:nvSpPr>
        <p:spPr>
          <a:xfrm>
            <a:off x="540000" y="4574809"/>
            <a:ext cx="903131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，是定值，不变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的值发生变化，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之间的数量关系为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9.6.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20" name="yt_image_13594" title="H_134.7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l="46371"/>
          <a:stretch/>
        </p:blipFill>
        <p:spPr bwMode="auto">
          <a:xfrm>
            <a:off x="9408368" y="2222544"/>
            <a:ext cx="1919832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7EEF6556-6493-1199-4BD8-71A312C302C6}"/>
              </a:ext>
            </a:extLst>
          </p:cNvPr>
          <p:cNvSpPr txBox="1"/>
          <p:nvPr/>
        </p:nvSpPr>
        <p:spPr>
          <a:xfrm>
            <a:off x="449989" y="4528003"/>
            <a:ext cx="478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，是定值，不变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EA228F5-AFDB-A0A2-7077-C5AAC3ABB9D0}"/>
              </a:ext>
            </a:extLst>
          </p:cNvPr>
          <p:cNvSpPr txBox="1"/>
          <p:nvPr/>
        </p:nvSpPr>
        <p:spPr>
          <a:xfrm>
            <a:off x="449989" y="5003491"/>
            <a:ext cx="9124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的值发生变化，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之间的数量关系为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21" grpId="0" build="allAtOnce"/>
      <p:bldP spid="2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7" name="yt_shape_13597"/>
          <p:cNvSpPr txBox="1"/>
          <p:nvPr/>
        </p:nvSpPr>
        <p:spPr>
          <a:xfrm>
            <a:off x="540000" y="908720"/>
            <a:ext cx="426078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正方形中的动态问题</a:t>
            </a:r>
          </a:p>
        </p:txBody>
      </p:sp>
      <p:pic>
        <p:nvPicPr>
          <p:cNvPr id="13600" name="yt_image_13600" title="H_186.8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67911"/>
          <a:stretch/>
        </p:blipFill>
        <p:spPr bwMode="auto">
          <a:xfrm>
            <a:off x="4007768" y="2708920"/>
            <a:ext cx="1935129" cy="237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8" name="yt_shape_13598"/>
          <p:cNvSpPr txBox="1"/>
          <p:nvPr/>
        </p:nvSpPr>
        <p:spPr>
          <a:xfrm>
            <a:off x="540119" y="141303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许昌实验中学单元卷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某数学兴趣小组在数学课外活动中，研究三角形和正方形的性质时，做了如下探究：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右侧作正方形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</a:p>
        </p:txBody>
      </p:sp>
      <p:pic>
        <p:nvPicPr>
          <p:cNvPr id="3" name="yt_shape_1698822283696" title="H_28.770866">
            <a:extLst>
              <a:ext uri="{FF2B5EF4-FFF2-40B4-BE49-F238E27FC236}">
                <a16:creationId xmlns:a16="http://schemas.microsoft.com/office/drawing/2014/main" id="{622DFD75-3033-0488-D863-0CE7FCD953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593"/>
            <a:ext cx="1171767" cy="365390"/>
          </a:xfrm>
          <a:prstGeom prst="rect">
            <a:avLst/>
          </a:prstGeom>
        </p:spPr>
      </p:pic>
      <p:sp>
        <p:nvSpPr>
          <p:cNvPr id="7" name="yt_shape_13604"/>
          <p:cNvSpPr txBox="1"/>
          <p:nvPr/>
        </p:nvSpPr>
        <p:spPr>
          <a:xfrm>
            <a:off x="540119" y="5348823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【观察猜想】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，当点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在线段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上时，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的位置关系为</a:t>
            </a:r>
            <a:r>
              <a:rPr lang="zh-CN" altLang="zh-CN" sz="100" b="0" i="0" spc="15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垂直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15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之间的数量关系为</a:t>
            </a:r>
            <a:r>
              <a:rPr lang="zh-CN" altLang="zh-CN" sz="100" b="0" i="0" spc="15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15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将结论直接写在横线上</a:t>
            </a:r>
            <a:r>
              <a:rPr lang="zh-CN" altLang="zh-CN" sz="2400" b="0" i="0" u="none" spc="150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endParaRPr lang="zh-CN" altLang="zh-CN" sz="2400" b="0" i="0" u="none" spc="150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D6AF0B-48BB-0577-D5ED-C8D31267094D}"/>
              </a:ext>
            </a:extLst>
          </p:cNvPr>
          <p:cNvSpPr txBox="1"/>
          <p:nvPr/>
        </p:nvSpPr>
        <p:spPr>
          <a:xfrm>
            <a:off x="1120033" y="5777505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垂直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54D4BB-5A8B-6EE9-FED7-B2BEFF5E7F95}"/>
              </a:ext>
            </a:extLst>
          </p:cNvPr>
          <p:cNvSpPr txBox="1"/>
          <p:nvPr/>
        </p:nvSpPr>
        <p:spPr>
          <a:xfrm>
            <a:off x="7660532" y="5777505"/>
            <a:ext cx="246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4" name="yt_shape_13604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【数学思考】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的延长线上时，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是否仍然成立？若成立，请给予证明；若不成立，请你写出正确结论并给予证明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6DFD86-6B48-4EB2-8E17-2C4A92A59D6C}"/>
              </a:ext>
            </a:extLst>
          </p:cNvPr>
          <p:cNvSpPr txBox="1"/>
          <p:nvPr/>
        </p:nvSpPr>
        <p:spPr>
          <a:xfrm>
            <a:off x="450108" y="1889375"/>
            <a:ext cx="406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不成立，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ABAF3E-ED65-87EC-7D6F-E5CC739AD84A}"/>
              </a:ext>
            </a:extLst>
          </p:cNvPr>
          <p:cNvSpPr txBox="1"/>
          <p:nvPr/>
        </p:nvSpPr>
        <p:spPr>
          <a:xfrm>
            <a:off x="450108" y="2364863"/>
            <a:ext cx="356882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正确结论为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601826-5A64-9934-F571-8D229D494FB7}"/>
              </a:ext>
            </a:extLst>
          </p:cNvPr>
          <p:cNvSpPr txBox="1"/>
          <p:nvPr/>
        </p:nvSpPr>
        <p:spPr>
          <a:xfrm>
            <a:off x="449989" y="2773600"/>
            <a:ext cx="463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51924A-16E4-81DA-C3AE-9944EAE6261B}"/>
              </a:ext>
            </a:extLst>
          </p:cNvPr>
          <p:cNvSpPr txBox="1"/>
          <p:nvPr/>
        </p:nvSpPr>
        <p:spPr>
          <a:xfrm>
            <a:off x="449989" y="3249088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4FB164-27C0-E265-5805-36E8FEC70D38}"/>
              </a:ext>
            </a:extLst>
          </p:cNvPr>
          <p:cNvSpPr txBox="1"/>
          <p:nvPr/>
        </p:nvSpPr>
        <p:spPr>
          <a:xfrm>
            <a:off x="449989" y="3724576"/>
            <a:ext cx="367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D59B709-C3A8-9937-359E-07E730DF8FF3}"/>
              </a:ext>
            </a:extLst>
          </p:cNvPr>
          <p:cNvSpPr txBox="1"/>
          <p:nvPr/>
        </p:nvSpPr>
        <p:spPr>
          <a:xfrm>
            <a:off x="449989" y="4200064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365431E-F073-952C-A5DC-F7EF4A8757EE}"/>
              </a:ext>
            </a:extLst>
          </p:cNvPr>
          <p:cNvSpPr txBox="1"/>
          <p:nvPr/>
        </p:nvSpPr>
        <p:spPr>
          <a:xfrm>
            <a:off x="449989" y="4675552"/>
            <a:ext cx="33721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F75FFF8-8936-7B52-8D7F-F5C0A9697700}"/>
              </a:ext>
            </a:extLst>
          </p:cNvPr>
          <p:cNvSpPr txBox="1"/>
          <p:nvPr/>
        </p:nvSpPr>
        <p:spPr>
          <a:xfrm>
            <a:off x="449989" y="5151040"/>
            <a:ext cx="269113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2A1BD7-0EC6-B6AA-26F3-FDF752B779A4}"/>
              </a:ext>
            </a:extLst>
          </p:cNvPr>
          <p:cNvSpPr txBox="1"/>
          <p:nvPr/>
        </p:nvSpPr>
        <p:spPr>
          <a:xfrm>
            <a:off x="449989" y="5626528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AA7AD74-E468-13F8-7940-141768410993}"/>
              </a:ext>
            </a:extLst>
          </p:cNvPr>
          <p:cNvSpPr txBox="1"/>
          <p:nvPr/>
        </p:nvSpPr>
        <p:spPr>
          <a:xfrm>
            <a:off x="449989" y="6102016"/>
            <a:ext cx="43183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yt_image_13611" title="H_142.5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31365" r="40257"/>
          <a:stretch/>
        </p:blipFill>
        <p:spPr bwMode="auto">
          <a:xfrm>
            <a:off x="9624392" y="2056283"/>
            <a:ext cx="1944216" cy="25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2039</Words>
  <Application>Microsoft Office PowerPoint</Application>
  <PresentationFormat>宽屏</PresentationFormat>
  <Paragraphs>110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49</cp:revision>
  <dcterms:created xsi:type="dcterms:W3CDTF">2023-05-05T05:33:04Z</dcterms:created>
  <dcterms:modified xsi:type="dcterms:W3CDTF">2023-11-02T12:34:31Z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