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72" r:id="rId6"/>
    <p:sldId id="374" r:id="rId7"/>
    <p:sldId id="376" r:id="rId8"/>
    <p:sldId id="378" r:id="rId9"/>
    <p:sldId id="379" r:id="rId10"/>
    <p:sldId id="380" r:id="rId11"/>
    <p:sldId id="385" r:id="rId12"/>
    <p:sldId id="381" r:id="rId13"/>
    <p:sldId id="386" r:id="rId14"/>
    <p:sldId id="387" r:id="rId15"/>
    <p:sldId id="383" r:id="rId16"/>
    <p:sldId id="388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672518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5" name="yt_shape_11365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364" name="yt_image_1136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7" name="yt_shape_11367"/>
          <p:cNvSpPr txBox="1"/>
          <p:nvPr/>
        </p:nvSpPr>
        <p:spPr>
          <a:xfrm>
            <a:off x="540000" y="3023336"/>
            <a:ext cx="784670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用待定系数法求函数关系式的一般步骤是：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先设所求的函数关系式为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再将已知点的坐标代入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，列出方程组；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的值，得到函数关系式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3788C0-FBA7-77AD-47A2-AF9E5D92C5C0}"/>
              </a:ext>
            </a:extLst>
          </p:cNvPr>
          <p:cNvSpPr txBox="1"/>
          <p:nvPr/>
        </p:nvSpPr>
        <p:spPr>
          <a:xfrm>
            <a:off x="4869589" y="3424271"/>
            <a:ext cx="170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20FC3-B848-8766-42F1-068BDC5B44F5}"/>
              </a:ext>
            </a:extLst>
          </p:cNvPr>
          <p:cNvSpPr txBox="1"/>
          <p:nvPr/>
        </p:nvSpPr>
        <p:spPr>
          <a:xfrm>
            <a:off x="4564789" y="3899759"/>
            <a:ext cx="170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1105355"/>
            <a:ext cx="109613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商丘市实验中学期中卷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19" name="yt_image_1141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4197" y="1737022"/>
            <a:ext cx="140360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1" name="yt_shape_11421"/>
          <p:cNvSpPr txBox="1"/>
          <p:nvPr/>
        </p:nvSpPr>
        <p:spPr>
          <a:xfrm>
            <a:off x="540000" y="3279096"/>
            <a:ext cx="5035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40000" y="3758399"/>
            <a:ext cx="49933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与坐标轴的交点坐标；</a:t>
            </a:r>
          </a:p>
        </p:txBody>
      </p:sp>
      <p:sp>
        <p:nvSpPr>
          <p:cNvPr id="11424" name="yt_shape_11424"/>
          <p:cNvSpPr txBox="1"/>
          <p:nvPr/>
        </p:nvSpPr>
        <p:spPr>
          <a:xfrm>
            <a:off x="540000" y="4239095"/>
            <a:ext cx="73786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直线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与坐标轴的交点坐标为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C83748-CCB7-2253-162F-791D411D10DE}"/>
              </a:ext>
            </a:extLst>
          </p:cNvPr>
          <p:cNvSpPr txBox="1"/>
          <p:nvPr/>
        </p:nvSpPr>
        <p:spPr>
          <a:xfrm>
            <a:off x="3871052" y="3140968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259D6E-3EFA-EFE2-B03A-EDEF54160D40}"/>
              </a:ext>
            </a:extLst>
          </p:cNvPr>
          <p:cNvSpPr txBox="1"/>
          <p:nvPr/>
        </p:nvSpPr>
        <p:spPr>
          <a:xfrm>
            <a:off x="449989" y="4192289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2317AF-8876-6B63-85C3-E5BAE5D9EF64}"/>
              </a:ext>
            </a:extLst>
          </p:cNvPr>
          <p:cNvSpPr txBox="1"/>
          <p:nvPr/>
        </p:nvSpPr>
        <p:spPr>
          <a:xfrm>
            <a:off x="449989" y="4667777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A49387-AF6C-A040-AE7A-C9725CDF526C}"/>
              </a:ext>
            </a:extLst>
          </p:cNvPr>
          <p:cNvSpPr txBox="1"/>
          <p:nvPr/>
        </p:nvSpPr>
        <p:spPr>
          <a:xfrm>
            <a:off x="449989" y="5143265"/>
            <a:ext cx="7487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与坐标轴的交点坐标为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5" name="yt_shape_11425"/>
              <p:cNvSpPr txBox="1"/>
              <p:nvPr/>
            </p:nvSpPr>
            <p:spPr>
              <a:xfrm>
                <a:off x="540000" y="1630933"/>
                <a:ext cx="410368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设直线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轴交于点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25" name="yt_shape_114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0933"/>
                <a:ext cx="4103688" cy="2546916"/>
              </a:xfrm>
              <a:prstGeom prst="rect">
                <a:avLst/>
              </a:prstGeom>
              <a:blipFill>
                <a:blip r:embed="rId2"/>
                <a:stretch>
                  <a:fillRect l="-4606" t="-2158" r="-3269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E6E954-9076-CCE1-1DDE-6C5D659BC983}"/>
              </a:ext>
            </a:extLst>
          </p:cNvPr>
          <p:cNvSpPr txBox="1"/>
          <p:nvPr/>
        </p:nvSpPr>
        <p:spPr>
          <a:xfrm>
            <a:off x="449989" y="1584127"/>
            <a:ext cx="424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轴交于点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1BF3E6-301C-B0C0-8CD0-EB7AE8EFCB3F}"/>
              </a:ext>
            </a:extLst>
          </p:cNvPr>
          <p:cNvSpPr txBox="1"/>
          <p:nvPr/>
        </p:nvSpPr>
        <p:spPr>
          <a:xfrm>
            <a:off x="449989" y="2059615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456B16-F2E8-874F-5F14-7FC54B3E8C57}"/>
              </a:ext>
            </a:extLst>
          </p:cNvPr>
          <p:cNvSpPr txBox="1"/>
          <p:nvPr/>
        </p:nvSpPr>
        <p:spPr>
          <a:xfrm>
            <a:off x="449989" y="2535103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5ED0CB-E764-E950-D4D0-9303FB0D5D1F}"/>
                  </a:ext>
                </a:extLst>
              </p:cNvPr>
              <p:cNvSpPr txBox="1"/>
              <p:nvPr/>
            </p:nvSpPr>
            <p:spPr>
              <a:xfrm>
                <a:off x="449989" y="3010591"/>
                <a:ext cx="2875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5ED0CB-E764-E950-D4D0-9303FB0D5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0591"/>
                <a:ext cx="2875661" cy="765061"/>
              </a:xfrm>
              <a:prstGeom prst="rect">
                <a:avLst/>
              </a:prstGeom>
              <a:blipFill>
                <a:blip r:embed="rId3"/>
                <a:stretch>
                  <a:fillRect l="-3390" r="-317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4CA8613-E022-209F-2EC4-51E5191F4BA8}"/>
              </a:ext>
            </a:extLst>
          </p:cNvPr>
          <p:cNvSpPr txBox="1"/>
          <p:nvPr/>
        </p:nvSpPr>
        <p:spPr>
          <a:xfrm>
            <a:off x="449989" y="3682040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423"/>
          <p:cNvSpPr txBox="1"/>
          <p:nvPr/>
        </p:nvSpPr>
        <p:spPr>
          <a:xfrm>
            <a:off x="540000" y="1178932"/>
            <a:ext cx="19444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141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1268760"/>
            <a:ext cx="140360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8" name="yt_shape_11428"/>
          <p:cNvSpPr txBox="1"/>
          <p:nvPr/>
        </p:nvSpPr>
        <p:spPr>
          <a:xfrm>
            <a:off x="540000" y="9886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27" name="yt_image_11427" title="H_50.94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86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0" name="yt_shape_11430"/>
          <p:cNvSpPr txBox="1"/>
          <p:nvPr/>
        </p:nvSpPr>
        <p:spPr>
          <a:xfrm>
            <a:off x="540120" y="16862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，一个正方体铁块放置在圆柱形水槽内，现以一定的速度往水槽中注水，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时注满水槽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水槽内水面的高度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与注水时间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之间的函数图象如图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31" name="yt_image_11431" title="H_156.33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2647" y="4339928"/>
            <a:ext cx="2561463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3" name="yt_shape_11433"/>
          <p:cNvSpPr txBox="1"/>
          <p:nvPr/>
        </p:nvSpPr>
        <p:spPr>
          <a:xfrm>
            <a:off x="540000" y="3125625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正方体的棱长为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421BB3-7931-46C2-5549-AE131F619261}"/>
              </a:ext>
            </a:extLst>
          </p:cNvPr>
          <p:cNvSpPr txBox="1"/>
          <p:nvPr/>
        </p:nvSpPr>
        <p:spPr>
          <a:xfrm>
            <a:off x="3650389" y="30788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678A5D-EFC5-5A6E-F90A-1B6DB2D23880}"/>
              </a:ext>
            </a:extLst>
          </p:cNvPr>
          <p:cNvSpPr txBox="1"/>
          <p:nvPr/>
        </p:nvSpPr>
        <p:spPr>
          <a:xfrm>
            <a:off x="450108" y="3579890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由题意可得：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秒时，水槽内水面的高度为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秒后水槽内高度变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5E7D52-DE1D-A610-6AE3-042396657832}"/>
              </a:ext>
            </a:extLst>
          </p:cNvPr>
          <p:cNvSpPr txBox="1"/>
          <p:nvPr/>
        </p:nvSpPr>
        <p:spPr>
          <a:xfrm>
            <a:off x="450108" y="4055378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化趋势改变，故正方体的棱长为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8A0292-C644-4C47-21F8-1CEB13968421}"/>
                  </a:ext>
                </a:extLst>
              </p:cNvPr>
              <p:cNvSpPr txBox="1"/>
              <p:nvPr/>
            </p:nvSpPr>
            <p:spPr>
              <a:xfrm>
                <a:off x="450108" y="2276872"/>
                <a:ext cx="4470147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8A0292-C644-4C47-21F8-1CEB13968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6872"/>
                <a:ext cx="4470147" cy="1854213"/>
              </a:xfrm>
              <a:prstGeom prst="rect">
                <a:avLst/>
              </a:prstGeom>
              <a:blipFill>
                <a:blip r:embed="rId2"/>
                <a:stretch>
                  <a:fillRect l="-2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06C396F-1542-A929-FB4B-F14920931D04}"/>
              </a:ext>
            </a:extLst>
          </p:cNvPr>
          <p:cNvSpPr txBox="1"/>
          <p:nvPr/>
        </p:nvSpPr>
        <p:spPr>
          <a:xfrm>
            <a:off x="450109" y="1556792"/>
            <a:ext cx="1054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设线段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对应的函数表达式为：</a:t>
            </a:r>
            <a:r>
              <a:rPr kumimoji="0" lang="en-US" altLang="zh-CN" sz="2400" b="0" i="1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-10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kx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kumimoji="0" lang="zh-CN" altLang="zh-CN" sz="2400" b="0" i="0" strike="noStrike" kern="1200" cap="none" spc="-10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endParaRPr kumimoji="0" lang="en-US" altLang="zh-CN" sz="2400" b="0" i="0" strike="noStrike" kern="1200" cap="none" spc="-10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楷体" pitchFamily="24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-10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图象过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10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</a:t>
            </a:r>
            <a:r>
              <a:rPr kumimoji="0" lang="zh-CN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28</a:t>
            </a:r>
            <a:r>
              <a:rPr kumimoji="0" lang="zh-CN" altLang="zh-CN" sz="2400" b="0" i="0" strike="noStrike" kern="1200" cap="none" spc="-10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，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），</a:t>
            </a:r>
            <a:endParaRPr lang="zh-CN" altLang="en-US" sz="2400" spc="-100" dirty="0">
              <a:solidFill>
                <a:srgbClr val="FF0000"/>
              </a:solidFill>
              <a:latin typeface="Times New Roman" pitchFamily="24"/>
              <a:ea typeface="Times New Roman" pitchFamily="24"/>
            </a:endParaRPr>
          </a:p>
          <a:p>
            <a:pPr>
              <a:lnSpc>
                <a:spcPct val="129999"/>
              </a:lnSpc>
            </a:pPr>
            <a:endParaRPr lang="zh-CN" altLang="en-US" spc="-1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AD1CD4E-6A08-BA53-EC34-777C054F885B}"/>
                  </a:ext>
                </a:extLst>
              </p:cNvPr>
              <p:cNvSpPr txBox="1"/>
              <p:nvPr/>
            </p:nvSpPr>
            <p:spPr>
              <a:xfrm>
                <a:off x="450108" y="4060475"/>
                <a:ext cx="7361937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线段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对应的表达式为：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AD1CD4E-6A08-BA53-EC34-777C054F8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60475"/>
                <a:ext cx="7361937" cy="736677"/>
              </a:xfrm>
              <a:prstGeom prst="rect">
                <a:avLst/>
              </a:prstGeom>
              <a:blipFill>
                <a:blip r:embed="rId3"/>
                <a:stretch>
                  <a:fillRect l="-1325" r="-1076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433"/>
          <p:cNvSpPr txBox="1"/>
          <p:nvPr/>
        </p:nvSpPr>
        <p:spPr>
          <a:xfrm>
            <a:off x="540000" y="1051687"/>
            <a:ext cx="8720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对应的函数表达式，并写出自变量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的取值范围；</a:t>
            </a:r>
          </a:p>
        </p:txBody>
      </p:sp>
      <p:pic>
        <p:nvPicPr>
          <p:cNvPr id="10" name="yt_image_11431" title="H_156.33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2647" y="1772816"/>
            <a:ext cx="2561463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4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1" name="yt_shape_11441"/>
          <p:cNvSpPr txBox="1"/>
          <p:nvPr/>
        </p:nvSpPr>
        <p:spPr>
          <a:xfrm>
            <a:off x="540000" y="1644034"/>
            <a:ext cx="784830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没有立方体时，水面上升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，所用时间为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秒；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秒有立方体的存在，导致水面上升时间缩短了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秒，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将正方体铁块取出，经过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秒恰好将此水槽注满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D41FE4-DD53-3B63-FF63-43EFE5F94DE3}"/>
              </a:ext>
            </a:extLst>
          </p:cNvPr>
          <p:cNvSpPr txBox="1"/>
          <p:nvPr/>
        </p:nvSpPr>
        <p:spPr>
          <a:xfrm>
            <a:off x="449989" y="1597228"/>
            <a:ext cx="380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CD49A7-FD71-8BE0-8689-D2041B55FFC4}"/>
              </a:ext>
            </a:extLst>
          </p:cNvPr>
          <p:cNvSpPr txBox="1"/>
          <p:nvPr/>
        </p:nvSpPr>
        <p:spPr>
          <a:xfrm>
            <a:off x="449989" y="2072716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没有立方体时，水面上升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，所用时间为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84AE48-0632-5983-7E95-697A3A9116E5}"/>
              </a:ext>
            </a:extLst>
          </p:cNvPr>
          <p:cNvSpPr txBox="1"/>
          <p:nvPr/>
        </p:nvSpPr>
        <p:spPr>
          <a:xfrm>
            <a:off x="449989" y="2548205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秒有立方体的存在，导致水面上升时间缩短了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9D163C-1EA1-E068-258E-2F381477D8DB}"/>
              </a:ext>
            </a:extLst>
          </p:cNvPr>
          <p:cNvSpPr txBox="1"/>
          <p:nvPr/>
        </p:nvSpPr>
        <p:spPr>
          <a:xfrm>
            <a:off x="449989" y="3023692"/>
            <a:ext cx="680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将正方体铁块取出，经过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秒恰好将此水槽注满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435"/>
          <p:cNvSpPr txBox="1"/>
          <p:nvPr/>
        </p:nvSpPr>
        <p:spPr>
          <a:xfrm>
            <a:off x="540119" y="119510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如果将正方体铁块取出，又经过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恰好将此水槽注满，直接写出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段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8" name="yt_image_11431" title="H_156.33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2647" y="2191240"/>
            <a:ext cx="2561463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000" y="3126131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1442" name="yt_image_1144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0296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5" name="yt_shape_11445"/>
          <p:cNvSpPr txBox="1"/>
          <p:nvPr/>
        </p:nvSpPr>
        <p:spPr>
          <a:xfrm>
            <a:off x="752623" y="3577130"/>
            <a:ext cx="1068675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待定系数法求函数表达式的一般步骤可归纳为一设、二列、三解、四还原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1332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875795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371" name="yt_image_11371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5795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4" name="yt_shape_11374"/>
          <p:cNvSpPr txBox="1"/>
          <p:nvPr/>
        </p:nvSpPr>
        <p:spPr>
          <a:xfrm>
            <a:off x="540000" y="1579092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用待定系数法求一次函数表达式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120" y="2083402"/>
            <a:ext cx="11748568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-1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经过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两点，那么这个一次函数关系式是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76" name="yt_table_11376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6216167"/>
                  </p:ext>
                </p:extLst>
              </p:nvPr>
            </p:nvGraphicFramePr>
            <p:xfrm>
              <a:off x="540000" y="2492896"/>
              <a:ext cx="5326381" cy="1150366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2328863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376" name="yt_table_11376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6216167"/>
                  </p:ext>
                </p:extLst>
              </p:nvPr>
            </p:nvGraphicFramePr>
            <p:xfrm>
              <a:off x="540000" y="2492896"/>
              <a:ext cx="5326381" cy="1150366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  <a:gridCol w="2328863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460" b="-918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051540" title="H_28.801733">
            <a:extLst>
              <a:ext uri="{FF2B5EF4-FFF2-40B4-BE49-F238E27FC236}">
                <a16:creationId xmlns:a16="http://schemas.microsoft.com/office/drawing/2014/main" id="{B17205FB-104B-EED7-8C3C-AE2E7AB27F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07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334747-69BA-9BE4-5994-59E79508ACC0}"/>
              </a:ext>
            </a:extLst>
          </p:cNvPr>
          <p:cNvSpPr txBox="1"/>
          <p:nvPr/>
        </p:nvSpPr>
        <p:spPr>
          <a:xfrm>
            <a:off x="11208568" y="20072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1377"/>
          <p:cNvSpPr txBox="1"/>
          <p:nvPr/>
        </p:nvSpPr>
        <p:spPr>
          <a:xfrm>
            <a:off x="540119" y="37170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如图，一个正比例函数图象与一次函数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，则这个正比例函数的表达式是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" name="yt_image_11378" title="H_120.0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7304" y="4828831"/>
            <a:ext cx="1977390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BCE2093-90C4-121E-3F47-E746E75A4DF0}"/>
              </a:ext>
            </a:extLst>
          </p:cNvPr>
          <p:cNvSpPr txBox="1"/>
          <p:nvPr/>
        </p:nvSpPr>
        <p:spPr>
          <a:xfrm>
            <a:off x="3193308" y="4117967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80" name="yt_shape_11380"/>
              <p:cNvSpPr txBox="1"/>
              <p:nvPr/>
            </p:nvSpPr>
            <p:spPr>
              <a:xfrm>
                <a:off x="540119" y="1052736"/>
                <a:ext cx="11244513" cy="47666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许昌市第三初级中学单元卷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的一次函数，且当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求该一次函数的表达式；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时，求自变量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设一次函数的表达式为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一次函数的表达式为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380" name="yt_shape_11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244513" cy="4766690"/>
              </a:xfrm>
              <a:prstGeom prst="rect">
                <a:avLst/>
              </a:prstGeom>
              <a:blipFill>
                <a:blip r:embed="rId2"/>
                <a:stretch>
                  <a:fillRect l="-1681" t="-1151" r="-651" b="-1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D6497C-2022-FBB3-AF7B-561BABB99669}"/>
              </a:ext>
            </a:extLst>
          </p:cNvPr>
          <p:cNvSpPr txBox="1"/>
          <p:nvPr/>
        </p:nvSpPr>
        <p:spPr>
          <a:xfrm>
            <a:off x="450108" y="2907882"/>
            <a:ext cx="612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设一次函数的表达式为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B6E91D-E758-1674-03E9-1E877CD2137E}"/>
              </a:ext>
            </a:extLst>
          </p:cNvPr>
          <p:cNvSpPr txBox="1"/>
          <p:nvPr/>
        </p:nvSpPr>
        <p:spPr>
          <a:xfrm>
            <a:off x="450108" y="3383370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09E00E-1C74-4518-F7CA-4A5E28E8B610}"/>
                  </a:ext>
                </a:extLst>
              </p:cNvPr>
              <p:cNvSpPr txBox="1"/>
              <p:nvPr/>
            </p:nvSpPr>
            <p:spPr>
              <a:xfrm>
                <a:off x="450108" y="3583706"/>
                <a:ext cx="463378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09E00E-1C74-4518-F7CA-4A5E28E8B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83706"/>
                <a:ext cx="4633785" cy="1328560"/>
              </a:xfrm>
              <a:prstGeom prst="rect">
                <a:avLst/>
              </a:prstGeom>
              <a:blipFill>
                <a:blip r:embed="rId3"/>
                <a:stretch>
                  <a:fillRect l="-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D410E0-8BA1-2A3E-2A1F-565CFE22502F}"/>
                  </a:ext>
                </a:extLst>
              </p:cNvPr>
              <p:cNvSpPr txBox="1"/>
              <p:nvPr/>
            </p:nvSpPr>
            <p:spPr>
              <a:xfrm>
                <a:off x="450108" y="4762004"/>
                <a:ext cx="47695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一次函数的表达式为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D410E0-8BA1-2A3E-2A1F-565CFE2250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2004"/>
                <a:ext cx="4769548" cy="726326"/>
              </a:xfrm>
              <a:prstGeom prst="rect">
                <a:avLst/>
              </a:prstGeom>
              <a:blipFill>
                <a:blip r:embed="rId4"/>
                <a:stretch>
                  <a:fillRect l="-2046" r="-204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385"/>
              <p:cNvSpPr txBox="1"/>
              <p:nvPr/>
            </p:nvSpPr>
            <p:spPr>
              <a:xfrm>
                <a:off x="540000" y="5382384"/>
                <a:ext cx="4711226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自变量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2384"/>
                <a:ext cx="4711226" cy="1586653"/>
              </a:xfrm>
              <a:prstGeom prst="rect">
                <a:avLst/>
              </a:prstGeom>
              <a:blipFill>
                <a:blip r:embed="rId5"/>
                <a:stretch>
                  <a:fillRect l="-4016" r="-2979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06CF47-5C13-FFB6-C2D6-B746CD9F831E}"/>
                  </a:ext>
                </a:extLst>
              </p:cNvPr>
              <p:cNvSpPr txBox="1"/>
              <p:nvPr/>
            </p:nvSpPr>
            <p:spPr>
              <a:xfrm>
                <a:off x="449989" y="5335578"/>
                <a:ext cx="4845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06CF47-5C13-FFB6-C2D6-B746CD9F83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5578"/>
                <a:ext cx="4845748" cy="765061"/>
              </a:xfrm>
              <a:prstGeom prst="rect">
                <a:avLst/>
              </a:prstGeom>
              <a:blipFill>
                <a:blip r:embed="rId6"/>
                <a:stretch>
                  <a:fillRect l="-2013" r="-188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6903315-C2E3-6BA1-D849-C4FD4D53F54A}"/>
              </a:ext>
            </a:extLst>
          </p:cNvPr>
          <p:cNvSpPr txBox="1"/>
          <p:nvPr/>
        </p:nvSpPr>
        <p:spPr>
          <a:xfrm>
            <a:off x="449989" y="5927342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F6CEB0-20AB-ABE9-E9AD-F93AAC9A9F10}"/>
              </a:ext>
            </a:extLst>
          </p:cNvPr>
          <p:cNvSpPr txBox="1"/>
          <p:nvPr/>
        </p:nvSpPr>
        <p:spPr>
          <a:xfrm>
            <a:off x="449989" y="6352426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自变量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8" name="yt_shape_11388"/>
          <p:cNvSpPr txBox="1"/>
          <p:nvPr/>
        </p:nvSpPr>
        <p:spPr>
          <a:xfrm>
            <a:off x="540000" y="1128555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由对称、平移确定关系式</a:t>
            </a:r>
          </a:p>
        </p:txBody>
      </p:sp>
      <p:sp>
        <p:nvSpPr>
          <p:cNvPr id="11389" name="yt_shape_11389"/>
          <p:cNvSpPr txBox="1"/>
          <p:nvPr/>
        </p:nvSpPr>
        <p:spPr>
          <a:xfrm>
            <a:off x="540119" y="16328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已知一次函数的图象与直线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平行，且过点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，那么此一次函数的表达式为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0" name="yt_table_113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044066"/>
              </p:ext>
            </p:extLst>
          </p:nvPr>
        </p:nvGraphicFramePr>
        <p:xfrm>
          <a:off x="540000" y="2592300"/>
          <a:ext cx="5520056" cy="950976"/>
        </p:xfrm>
        <a:graphic>
          <a:graphicData uri="http://schemas.openxmlformats.org/drawingml/2006/table">
            <a:tbl>
              <a:tblPr/>
              <a:tblGrid>
                <a:gridCol w="3302318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217738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sp>
        <p:nvSpPr>
          <p:cNvPr id="11392" name="yt_shape_11392"/>
          <p:cNvSpPr txBox="1"/>
          <p:nvPr/>
        </p:nvSpPr>
        <p:spPr>
          <a:xfrm>
            <a:off x="540000" y="3593854"/>
            <a:ext cx="93246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轴对称，则直线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3" name="yt_table_1139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437165"/>
                  </p:ext>
                </p:extLst>
              </p:nvPr>
            </p:nvGraphicFramePr>
            <p:xfrm>
              <a:off x="540000" y="4073157"/>
              <a:ext cx="5654993" cy="1146937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352675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393" name="yt_table_11393" descr="{&quot;rangeId&quot;:8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4437165"/>
                  </p:ext>
                </p:extLst>
              </p:nvPr>
            </p:nvGraphicFramePr>
            <p:xfrm>
              <a:off x="540000" y="3844602"/>
              <a:ext cx="5654993" cy="1057085"/>
            </p:xfrm>
            <a:graphic>
              <a:graphicData uri="http://schemas.openxmlformats.org/drawingml/2006/table">
                <a:tbl>
                  <a:tblPr/>
                  <a:tblGrid>
                    <a:gridCol w="3302318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352675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710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674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94" name="yt_shape_11394"/>
          <p:cNvSpPr txBox="1"/>
          <p:nvPr/>
        </p:nvSpPr>
        <p:spPr>
          <a:xfrm>
            <a:off x="540120" y="5180797"/>
            <a:ext cx="11532544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把直线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向下平移后过点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，则平移后所得直线的表达式为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051615" title="H_28.801733">
            <a:extLst>
              <a:ext uri="{FF2B5EF4-FFF2-40B4-BE49-F238E27FC236}">
                <a16:creationId xmlns:a16="http://schemas.microsoft.com/office/drawing/2014/main" id="{C1BC8BFF-1AA9-A6CE-6AF9-E83C79A07E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702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272D81-8DC2-665A-2E03-F5D74C976835}"/>
              </a:ext>
            </a:extLst>
          </p:cNvPr>
          <p:cNvSpPr txBox="1"/>
          <p:nvPr/>
        </p:nvSpPr>
        <p:spPr>
          <a:xfrm>
            <a:off x="2278908" y="20615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6012E-C064-21BC-B52C-9EA299762261}"/>
              </a:ext>
            </a:extLst>
          </p:cNvPr>
          <p:cNvSpPr txBox="1"/>
          <p:nvPr/>
        </p:nvSpPr>
        <p:spPr>
          <a:xfrm>
            <a:off x="8871676" y="354704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D80924-BD83-D361-5A3B-77A1B1D98A2E}"/>
              </a:ext>
            </a:extLst>
          </p:cNvPr>
          <p:cNvSpPr txBox="1"/>
          <p:nvPr/>
        </p:nvSpPr>
        <p:spPr>
          <a:xfrm>
            <a:off x="10344472" y="5085184"/>
            <a:ext cx="130764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5" name="yt_shape_11395"/>
          <p:cNvSpPr txBox="1"/>
          <p:nvPr/>
        </p:nvSpPr>
        <p:spPr>
          <a:xfrm>
            <a:off x="540000" y="1820216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实际问题中求一次函数的表达式</a:t>
            </a:r>
          </a:p>
        </p:txBody>
      </p:sp>
      <p:sp>
        <p:nvSpPr>
          <p:cNvPr id="11396" name="yt_shape_11396"/>
          <p:cNvSpPr txBox="1"/>
          <p:nvPr/>
        </p:nvSpPr>
        <p:spPr>
          <a:xfrm>
            <a:off x="540119" y="232452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某快递公司的每位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日收入与每日的派送量成一次函数关系，如图所示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则每位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快递小哥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的日收入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与日派送量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之间的函数关系式为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97" name="yt_image_11397" title="H_116.6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882" y="3916456"/>
            <a:ext cx="1880235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051674" title="H_28.801733">
            <a:extLst>
              <a:ext uri="{FF2B5EF4-FFF2-40B4-BE49-F238E27FC236}">
                <a16:creationId xmlns:a16="http://schemas.microsoft.com/office/drawing/2014/main" id="{D4F44A94-42D7-F19E-D85A-0ED2606EB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18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DFD853-2C0C-A17F-1748-2CB48A0A1B40}"/>
              </a:ext>
            </a:extLst>
          </p:cNvPr>
          <p:cNvSpPr txBox="1"/>
          <p:nvPr/>
        </p:nvSpPr>
        <p:spPr>
          <a:xfrm>
            <a:off x="1059708" y="3200949"/>
            <a:ext cx="287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2793645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忽略对系数的符号分类讨论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00" name="yt_shape_11400"/>
              <p:cNvSpPr txBox="1"/>
              <p:nvPr/>
            </p:nvSpPr>
            <p:spPr>
              <a:xfrm>
                <a:off x="540120" y="3297955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，相应函数的取值范围为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，则此函数的表达式为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00" name="yt_shape_1140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97955"/>
                <a:ext cx="11111999" cy="1126399"/>
              </a:xfrm>
              <a:prstGeom prst="rect">
                <a:avLst/>
              </a:prstGeom>
              <a:blipFill>
                <a:blip r:embed="rId2"/>
                <a:stretch>
                  <a:fillRect l="-1701" t="-4324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051732" title="H_28.801733">
            <a:extLst>
              <a:ext uri="{FF2B5EF4-FFF2-40B4-BE49-F238E27FC236}">
                <a16:creationId xmlns:a16="http://schemas.microsoft.com/office/drawing/2014/main" id="{F2B79B8D-F821-6B0A-6BA3-65702C9C15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35322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2D0930-B250-BD21-3C75-10E08B214AAC}"/>
                  </a:ext>
                </a:extLst>
              </p:cNvPr>
              <p:cNvSpPr txBox="1"/>
              <p:nvPr/>
            </p:nvSpPr>
            <p:spPr>
              <a:xfrm>
                <a:off x="5602944" y="3559467"/>
                <a:ext cx="34154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2D0930-B250-BD21-3C75-10E08B214A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2944" y="3559467"/>
                <a:ext cx="3415411" cy="733629"/>
              </a:xfrm>
              <a:prstGeom prst="rect">
                <a:avLst/>
              </a:prstGeom>
              <a:blipFill>
                <a:blip r:embed="rId4"/>
                <a:stretch>
                  <a:fillRect l="-267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2108977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402" name="yt_image_1140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0897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5" name="yt_shape_11405"/>
          <p:cNvSpPr txBox="1"/>
          <p:nvPr/>
        </p:nvSpPr>
        <p:spPr>
          <a:xfrm>
            <a:off x="540119" y="27951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与坐标轴分别交于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两点，那么过原点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且将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的面积平分的直线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7" name="yt_table_11407_skip" title="H_99.7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248732"/>
                  </p:ext>
                </p:extLst>
              </p:nvPr>
            </p:nvGraphicFramePr>
            <p:xfrm>
              <a:off x="540000" y="3754567"/>
              <a:ext cx="4124643" cy="1343914"/>
            </p:xfrm>
            <a:graphic>
              <a:graphicData uri="http://schemas.openxmlformats.org/drawingml/2006/table">
                <a:tbl>
                  <a:tblPr/>
                  <a:tblGrid>
                    <a:gridCol w="251650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60813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1407" name="yt_table_11407_skip" descr="{&quot;rangeId&quot;:15,&quot;type&quot;:&quot;Option&quot;,&quot;drawing&quot;:[&quot;yt_image_11406&quot;]}" title="H_99.7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248732"/>
                  </p:ext>
                </p:extLst>
              </p:nvPr>
            </p:nvGraphicFramePr>
            <p:xfrm>
              <a:off x="540000" y="2545590"/>
              <a:ext cx="4124643" cy="1266381"/>
            </p:xfrm>
            <a:graphic>
              <a:graphicData uri="http://schemas.openxmlformats.org/drawingml/2006/table">
                <a:tbl>
                  <a:tblPr/>
                  <a:tblGrid>
                    <a:gridCol w="2516505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60813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768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48" r="-637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406" name="yt_image_11406_skip" title="H_106.65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59882" y="3754567"/>
            <a:ext cx="118986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A3DBC5-91AC-F80A-D6BE-612174239816}"/>
              </a:ext>
            </a:extLst>
          </p:cNvPr>
          <p:cNvSpPr txBox="1"/>
          <p:nvPr/>
        </p:nvSpPr>
        <p:spPr>
          <a:xfrm>
            <a:off x="8206632" y="32238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40119" y="17867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轴分别交于点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上的一动点，过点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2" name="yt_shape_11412"/>
          <p:cNvSpPr txBox="1"/>
          <p:nvPr/>
        </p:nvSpPr>
        <p:spPr>
          <a:xfrm>
            <a:off x="540000" y="51086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09" name="yt_shape_11409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905" y="3378636"/>
            <a:ext cx="1504188" cy="1679589"/>
            <a:chOff x="0" y="0"/>
            <a:chExt cx="1504188" cy="1679589"/>
          </a:xfrm>
        </p:grpSpPr>
        <p:pic>
          <p:nvPicPr>
            <p:cNvPr id="2" name="yt_image_1140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188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1" name="yt_shape_11411"/>
            <p:cNvSpPr txBox="1"/>
            <p:nvPr/>
          </p:nvSpPr>
          <p:spPr>
            <a:xfrm>
              <a:off x="142630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530C9B4-6138-0266-2DC5-0E5E6390BE87}"/>
              </a:ext>
            </a:extLst>
          </p:cNvPr>
          <p:cNvSpPr txBox="1"/>
          <p:nvPr/>
        </p:nvSpPr>
        <p:spPr>
          <a:xfrm>
            <a:off x="1059708" y="2663129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3" name="yt_shape_11413"/>
          <p:cNvSpPr txBox="1"/>
          <p:nvPr/>
        </p:nvSpPr>
        <p:spPr>
          <a:xfrm>
            <a:off x="540119" y="17336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我市某出租车公司收费标准如图所示，如果小明只有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元钱，那么他乘此出租车最远能到达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公里处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17" name="yt_shape_11417"/>
          <p:cNvSpPr txBox="1"/>
          <p:nvPr/>
        </p:nvSpPr>
        <p:spPr>
          <a:xfrm>
            <a:off x="540000" y="51616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14" name="yt_shape_11414" title="H_178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89538" y="2845455"/>
            <a:ext cx="2812923" cy="2265948"/>
            <a:chOff x="0" y="0"/>
            <a:chExt cx="2812923" cy="2265948"/>
          </a:xfrm>
        </p:grpSpPr>
        <p:pic>
          <p:nvPicPr>
            <p:cNvPr id="2" name="yt_image_1141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2923" cy="1869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6" name="yt_shape_11416"/>
            <p:cNvSpPr txBox="1"/>
            <p:nvPr/>
          </p:nvSpPr>
          <p:spPr>
            <a:xfrm>
              <a:off x="796997" y="19059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EE6CB8-1BBC-BBF4-DC68-A68A1116CE2B}"/>
              </a:ext>
            </a:extLst>
          </p:cNvPr>
          <p:cNvSpPr txBox="1"/>
          <p:nvPr/>
        </p:nvSpPr>
        <p:spPr>
          <a:xfrm>
            <a:off x="2278908" y="2162338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1903</Words>
  <Application>Microsoft Office PowerPoint</Application>
  <PresentationFormat>宽屏</PresentationFormat>
  <Paragraphs>116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2023-11-02T10:49:17Z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