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2"/>
    <p:sldId id="371" r:id="rId3"/>
    <p:sldId id="367" r:id="rId4"/>
    <p:sldId id="369" r:id="rId5"/>
    <p:sldId id="372" r:id="rId6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76" d="100"/>
          <a:sy n="76" d="100"/>
        </p:scale>
        <p:origin x="102" y="69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7"/>
          <p:cNvSpPr/>
          <p:nvPr/>
        </p:nvSpPr>
        <p:spPr>
          <a:xfrm>
            <a:off x="173881" y="548680"/>
            <a:ext cx="11844239" cy="6144683"/>
          </a:xfrm>
          <a:prstGeom prst="roundRect">
            <a:avLst>
              <a:gd name="adj" fmla="val 4549"/>
            </a:avLst>
          </a:prstGeom>
          <a:noFill/>
          <a:ln w="9525">
            <a:solidFill>
              <a:srgbClr val="EE1D25"/>
            </a:solidFill>
          </a:ln>
          <a:effec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090" b="0" i="0" u="none" strike="noStrike" kern="1200" cap="none" spc="0" normalizeH="0" baseline="0" noProof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00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3689299"/>
      </p:ext>
    </p:extLst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Relationship Id="rId9" Type="http://schemas.openxmlformats.org/officeDocument/2006/relationships/image" Target="../media/image1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7" Type="http://schemas.openxmlformats.org/officeDocument/2006/relationships/image" Target="../media/image24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14" name="yt_shape_10414"/>
          <p:cNvSpPr txBox="1"/>
          <p:nvPr/>
        </p:nvSpPr>
        <p:spPr>
          <a:xfrm>
            <a:off x="540000" y="1478830"/>
            <a:ext cx="3953005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900" b="0" i="0" u="none">
                <a:solidFill>
                  <a:srgbClr val="1EE3CF"/>
                </a:solidFill>
                <a:effectLst/>
                <a:latin typeface="Times New Roman" pitchFamily="9"/>
                <a:ea typeface="宋体" pitchFamily="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直接化简代入求值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415" name="yt_shape_10415"/>
              <p:cNvSpPr txBox="1"/>
              <p:nvPr/>
            </p:nvSpPr>
            <p:spPr>
              <a:xfrm>
                <a:off x="540000" y="1983140"/>
                <a:ext cx="8555547" cy="375602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盐城市中考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先化简，再求值：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1+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den>
                        </m:f>
                      </m:e>
                    </m:d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，其中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解：原式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1+1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)(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</m:den>
                    </m:f>
                  </m:oMath>
                </a14:m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)(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</m:den>
                    </m:f>
                  </m:oMath>
                </a14:m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</p:txBody>
          </p:sp>
        </mc:Choice>
        <mc:Fallback xmlns="" xmlns:a16="http://schemas.microsoft.com/office/drawing/2014/main">
          <p:sp>
            <p:nvSpPr>
              <p:cNvPr id="10415" name="yt_shape_10415" descr="{&quot;rangeId&quot;:2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983140"/>
                <a:ext cx="8555547" cy="3756028"/>
              </a:xfrm>
              <a:prstGeom prst="rect">
                <a:avLst/>
              </a:prstGeom>
              <a:blipFill>
                <a:blip r:embed="rId2"/>
                <a:stretch>
                  <a:fillRect l="-2210" r="-1283" b="-422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698821953526" title="H_28.770866">
            <a:extLst>
              <a:ext uri="{FF2B5EF4-FFF2-40B4-BE49-F238E27FC236}">
                <a16:creationId xmlns:a16="http://schemas.microsoft.com/office/drawing/2014/main" id="{5742F718-296A-BC0A-A6A5-560C83B2BEC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20703"/>
            <a:ext cx="1171767" cy="365390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73735CFB-04BB-01BD-ADAE-464AEC8E41AA}"/>
                  </a:ext>
                </a:extLst>
              </p:cNvPr>
              <p:cNvSpPr txBox="1"/>
              <p:nvPr/>
            </p:nvSpPr>
            <p:spPr>
              <a:xfrm>
                <a:off x="449989" y="2689762"/>
                <a:ext cx="4396803" cy="88907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解：原式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1+1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·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)(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</m:den>
                    </m:f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2" name="文本框 1" descr="{'rangeId': 2, 'hasSerialNum': 1}">
                <a:extLst>
                  <a:ext uri="{FF2B5EF4-FFF2-40B4-BE49-F238E27FC236}">
                    <a16:creationId xmlns:a16="http://schemas.microsoft.com/office/drawing/2014/main" id="{73735CFB-04BB-01BD-ADAE-464AEC8E41A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689762"/>
                <a:ext cx="4396803" cy="889076"/>
              </a:xfrm>
              <a:prstGeom prst="rect">
                <a:avLst/>
              </a:prstGeom>
              <a:blipFill>
                <a:blip r:embed="rId4"/>
                <a:stretch>
                  <a:fillRect l="-2219" b="-411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834FD34D-B8E3-B7DB-96EE-5200A3131C02}"/>
                  </a:ext>
                </a:extLst>
              </p:cNvPr>
              <p:cNvSpPr txBox="1"/>
              <p:nvPr/>
            </p:nvSpPr>
            <p:spPr>
              <a:xfrm>
                <a:off x="449989" y="3485226"/>
                <a:ext cx="2887092" cy="88907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·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)(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</m:den>
                    </m:f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4" name="文本框 3" descr="{'rangeId': 2, 'hasSerialNum': 1}">
                <a:extLst>
                  <a:ext uri="{FF2B5EF4-FFF2-40B4-BE49-F238E27FC236}">
                    <a16:creationId xmlns:a16="http://schemas.microsoft.com/office/drawing/2014/main" id="{834FD34D-B8E3-B7DB-96EE-5200A3131C0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485226"/>
                <a:ext cx="2887092" cy="889077"/>
              </a:xfrm>
              <a:prstGeom prst="rect">
                <a:avLst/>
              </a:prstGeom>
              <a:blipFill>
                <a:blip r:embed="rId5"/>
                <a:stretch>
                  <a:fillRect l="-3383" b="-411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1628BDCC-9264-0455-67D9-DD8ACF29DE1C}"/>
              </a:ext>
            </a:extLst>
          </p:cNvPr>
          <p:cNvSpPr txBox="1"/>
          <p:nvPr/>
        </p:nvSpPr>
        <p:spPr>
          <a:xfrm>
            <a:off x="449989" y="4280691"/>
            <a:ext cx="12389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3A955626-A2A7-58AE-42E2-3F0AF0E3CBBE}"/>
              </a:ext>
            </a:extLst>
          </p:cNvPr>
          <p:cNvSpPr txBox="1"/>
          <p:nvPr/>
        </p:nvSpPr>
        <p:spPr>
          <a:xfrm>
            <a:off x="449989" y="4756179"/>
            <a:ext cx="12389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7F7D8B42-172C-CF7D-87F8-ED79979DF2D6}"/>
              </a:ext>
            </a:extLst>
          </p:cNvPr>
          <p:cNvSpPr txBox="1"/>
          <p:nvPr/>
        </p:nvSpPr>
        <p:spPr>
          <a:xfrm>
            <a:off x="449989" y="5231667"/>
            <a:ext cx="2542286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08582A21-CD51-E30F-6C7D-7219BB520613}"/>
                  </a:ext>
                </a:extLst>
              </p:cNvPr>
              <p:cNvSpPr txBox="1"/>
              <p:nvPr/>
            </p:nvSpPr>
            <p:spPr>
              <a:xfrm>
                <a:off x="449989" y="1956810"/>
                <a:ext cx="6367970" cy="96813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解：原式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sSup>
                              <m:sSup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sSupPr>
                              <m:e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𝑎</m:t>
                                </m:r>
                              </m:e>
                              <m:sup>
                                <m:r>
                                  <a:rPr kumimoji="0" lang="en-US" altLang="zh-CN" sz="2400" b="0" i="0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sup>
                            </m:sSup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+1</m:t>
                            </m:r>
                          </m:den>
                        </m:f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（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+1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)(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+1</m:t>
                            </m:r>
                          </m:den>
                        </m:f>
                      </m:e>
                    </m:d>
                  </m:oMath>
                </a14:m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÷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)(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num>
                      <m:den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08582A21-CD51-E30F-6C7D-7219BB52061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956810"/>
                <a:ext cx="6367970" cy="968134"/>
              </a:xfrm>
              <a:prstGeom prst="rect">
                <a:avLst/>
              </a:prstGeom>
              <a:blipFill>
                <a:blip r:embed="rId2"/>
                <a:stretch>
                  <a:fillRect l="-15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D4B71338-1717-C352-5E57-0C629FD8ADD4}"/>
                  </a:ext>
                </a:extLst>
              </p:cNvPr>
              <p:cNvSpPr txBox="1"/>
              <p:nvPr/>
            </p:nvSpPr>
            <p:spPr>
              <a:xfrm>
                <a:off x="1364389" y="2564904"/>
                <a:ext cx="3902773" cy="97994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d>
                      <m:d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sSup>
                              <m:sSup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sSupPr>
                              <m:e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𝑎</m:t>
                                </m:r>
                              </m:e>
                              <m:sup>
                                <m:r>
                                  <a:rPr kumimoji="0" lang="en-US" altLang="zh-CN" sz="2400" b="0" i="0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sup>
                            </m:sSup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+1</m:t>
                            </m:r>
                          </m:den>
                        </m:f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sSup>
                              <m:sSup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sSupPr>
                              <m:e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𝑎</m:t>
                                </m:r>
                              </m:e>
                              <m:sup>
                                <m:r>
                                  <a:rPr kumimoji="0" lang="en-US" altLang="zh-CN" sz="2400" b="0" i="0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sup>
                            </m:s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+1</m:t>
                            </m:r>
                          </m:den>
                        </m:f>
                      </m:e>
                    </m:d>
                  </m:oMath>
                </a14:m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·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)(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den>
                    </m:f>
                  </m:oMath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D4B71338-1717-C352-5E57-0C629FD8ADD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64389" y="2564904"/>
                <a:ext cx="3902773" cy="979945"/>
              </a:xfrm>
              <a:prstGeom prst="rect">
                <a:avLst/>
              </a:prstGeom>
              <a:blipFill>
                <a:blip r:embed="rId3"/>
                <a:stretch>
                  <a:fillRect l="-25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BECAB9E1-6470-2606-E304-81ADB4D89EE8}"/>
                  </a:ext>
                </a:extLst>
              </p:cNvPr>
              <p:cNvSpPr txBox="1"/>
              <p:nvPr/>
            </p:nvSpPr>
            <p:spPr>
              <a:xfrm>
                <a:off x="449989" y="3356992"/>
                <a:ext cx="1457707" cy="76766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·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den>
                    </m:f>
                  </m:oMath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BECAB9E1-6470-2606-E304-81ADB4D89EE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356992"/>
                <a:ext cx="1457707" cy="767665"/>
              </a:xfrm>
              <a:prstGeom prst="rect">
                <a:avLst/>
              </a:prstGeom>
              <a:blipFill>
                <a:blip r:embed="rId4"/>
                <a:stretch>
                  <a:fillRect l="-6695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7637E3E3-A256-307C-C14F-DB7638617AD4}"/>
                  </a:ext>
                </a:extLst>
              </p:cNvPr>
              <p:cNvSpPr txBox="1"/>
              <p:nvPr/>
            </p:nvSpPr>
            <p:spPr>
              <a:xfrm>
                <a:off x="449989" y="3933056"/>
                <a:ext cx="996697" cy="76766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7637E3E3-A256-307C-C14F-DB7638617AD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933056"/>
                <a:ext cx="996697" cy="767664"/>
              </a:xfrm>
              <a:prstGeom prst="rect">
                <a:avLst/>
              </a:prstGeom>
              <a:blipFill>
                <a:blip r:embed="rId5"/>
                <a:stretch>
                  <a:fillRect l="-9816" r="-9816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93BA58CB-FAC4-C1F4-BA47-CC30421FD387}"/>
              </a:ext>
            </a:extLst>
          </p:cNvPr>
          <p:cNvSpPr txBox="1"/>
          <p:nvPr/>
        </p:nvSpPr>
        <p:spPr>
          <a:xfrm>
            <a:off x="449989" y="4509120"/>
            <a:ext cx="33646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≠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≠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0F7C1140-A29A-D3D8-23C8-28193F814FA2}"/>
              </a:ext>
            </a:extLst>
          </p:cNvPr>
          <p:cNvSpPr txBox="1"/>
          <p:nvPr/>
        </p:nvSpPr>
        <p:spPr>
          <a:xfrm>
            <a:off x="449989" y="4876124"/>
            <a:ext cx="25264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≠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≠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E306F654-26E1-A71B-7F87-7594B6317268}"/>
              </a:ext>
            </a:extLst>
          </p:cNvPr>
          <p:cNvSpPr txBox="1"/>
          <p:nvPr/>
        </p:nvSpPr>
        <p:spPr>
          <a:xfrm>
            <a:off x="449989" y="5229200"/>
            <a:ext cx="39742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，且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为整数，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C2D8DD5D-687A-BBD0-CB70-0A111985412A}"/>
                  </a:ext>
                </a:extLst>
              </p:cNvPr>
              <p:cNvSpPr txBox="1"/>
              <p:nvPr/>
            </p:nvSpPr>
            <p:spPr>
              <a:xfrm>
                <a:off x="449989" y="5517232"/>
                <a:ext cx="5163248" cy="76804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选择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代入得，原式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C2D8DD5D-687A-BBD0-CB70-0A111985412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517232"/>
                <a:ext cx="5163248" cy="768046"/>
              </a:xfrm>
              <a:prstGeom prst="rect">
                <a:avLst/>
              </a:prstGeom>
              <a:blipFill>
                <a:blip r:embed="rId6"/>
                <a:stretch>
                  <a:fillRect l="-1889" r="-1771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D9C44F51-C2CC-80F9-7512-94DF76D62D62}"/>
                  </a:ext>
                </a:extLst>
              </p:cNvPr>
              <p:cNvSpPr txBox="1"/>
              <p:nvPr/>
            </p:nvSpPr>
            <p:spPr>
              <a:xfrm>
                <a:off x="449989" y="6093296"/>
                <a:ext cx="5468048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或选择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代入得，原式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1.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D9C44F51-C2CC-80F9-7512-94DF76D62D6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6093296"/>
                <a:ext cx="5468048" cy="726326"/>
              </a:xfrm>
              <a:prstGeom prst="rect">
                <a:avLst/>
              </a:prstGeom>
              <a:blipFill>
                <a:blip r:embed="rId7"/>
                <a:stretch>
                  <a:fillRect l="-1784" r="-1672" b="-58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yt_shape_10419"/>
          <p:cNvSpPr txBox="1"/>
          <p:nvPr/>
        </p:nvSpPr>
        <p:spPr>
          <a:xfrm>
            <a:off x="540000" y="764704"/>
            <a:ext cx="4568558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900" b="0" i="0" u="none">
                <a:solidFill>
                  <a:srgbClr val="1EE3CF"/>
                </a:solidFill>
                <a:effectLst/>
                <a:latin typeface="Times New Roman" pitchFamily="9"/>
                <a:ea typeface="宋体" pitchFamily="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选择合适的值代入求值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" name="yt_shape_10420"/>
              <p:cNvSpPr txBox="1"/>
              <p:nvPr/>
            </p:nvSpPr>
            <p:spPr>
              <a:xfrm>
                <a:off x="540120" y="1196752"/>
                <a:ext cx="11111999" cy="95455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/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黑体" pitchFamily="24"/>
                  </a:rPr>
                  <a:t>广安市中考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先化简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sSup>
                              <m:sSupPr>
                                <m:ctrlP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sSupPr>
                              <m:e>
                                <m: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𝑎</m:t>
                                </m:r>
                              </m:e>
                              <m:sup>
                                <m:r>
                                  <a:rPr lang="en-US" altLang="zh-CN" sz="2400" b="0" i="0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sup>
                            </m:sSup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+1</m:t>
                            </m:r>
                          </m:den>
                        </m:f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</m:e>
                    </m:d>
                  </m:oMath>
                </a14:m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+2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，再从不等式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中选择一个适当的整数，代入求值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3" name="yt_shape_1042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20" y="1196752"/>
                <a:ext cx="11111999" cy="954557"/>
              </a:xfrm>
              <a:prstGeom prst="rect">
                <a:avLst/>
              </a:prstGeom>
              <a:blipFill>
                <a:blip r:embed="rId8"/>
                <a:stretch>
                  <a:fillRect l="-1701" b="-1910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4" name="yt_shape_1698821953583" title="H_28.770866">
            <a:extLst>
              <a:ext uri="{FF2B5EF4-FFF2-40B4-BE49-F238E27FC236}">
                <a16:creationId xmlns:a16="http://schemas.microsoft.com/office/drawing/2014/main" id="{2375AC1F-7E54-CB88-27BC-BAF933222026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806577"/>
            <a:ext cx="1171767" cy="3653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24" name="yt_shape_10424"/>
          <p:cNvSpPr txBox="1"/>
          <p:nvPr/>
        </p:nvSpPr>
        <p:spPr>
          <a:xfrm>
            <a:off x="540000" y="900000"/>
            <a:ext cx="3645229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900" b="0" i="0" u="none">
                <a:solidFill>
                  <a:srgbClr val="1EE3CF"/>
                </a:solidFill>
                <a:effectLst/>
                <a:latin typeface="Times New Roman" pitchFamily="9"/>
                <a:ea typeface="宋体" pitchFamily="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整体代入法求值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425" name="yt_shape_10425"/>
              <p:cNvSpPr txBox="1"/>
              <p:nvPr/>
            </p:nvSpPr>
            <p:spPr>
              <a:xfrm>
                <a:off x="540119" y="1404310"/>
                <a:ext cx="11111999" cy="515416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spc="15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3.</a:t>
                </a:r>
                <a:r>
                  <a:rPr lang="zh-CN" altLang="zh-CN" sz="2400" b="0" i="0" u="none" spc="150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spc="150" dirty="0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菏泽市中考</a:t>
                </a:r>
                <a:r>
                  <a:rPr lang="zh-CN" altLang="zh-CN" sz="2400" b="0" i="0" u="none" spc="150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spc="150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先化简，再求值：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zh-CN" sz="2400" b="0" i="1" spc="15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lang="en-US" altLang="zh-CN" sz="2400" b="0" i="0" spc="15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 spc="15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1" spc="15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lang="en-US" altLang="zh-CN" sz="2400" b="0" i="1" spc="15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 spc="15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12</m:t>
                            </m:r>
                            <m:r>
                              <a:rPr lang="en-US" altLang="zh-CN" sz="2400" b="0" i="1" spc="15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num>
                          <m:den>
                            <m:r>
                              <a:rPr lang="en-US" altLang="zh-CN" sz="2400" b="0" i="1" spc="15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lang="en-US" altLang="zh-CN" sz="2400" b="0" i="0" spc="15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+2</m:t>
                            </m:r>
                          </m:den>
                        </m:f>
                      </m:e>
                    </m:d>
                  </m:oMath>
                </a14:m>
                <a:r>
                  <a:rPr lang="en-US" altLang="zh-CN" sz="2400" b="0" i="0" u="none" spc="150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pc="15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pc="15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1" spc="15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 spc="15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sSup>
                          <m:sSupPr>
                            <m:ctrlPr>
                              <a:rPr lang="en-US" altLang="zh-CN" sz="2400" b="0" i="1" spc="15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pc="15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e>
                          <m:sup>
                            <m:r>
                              <a:rPr lang="en-US" altLang="zh-CN" sz="2400" b="0" i="0" spc="15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 spc="15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+4</m:t>
                        </m:r>
                        <m:r>
                          <a:rPr lang="en-US" altLang="zh-CN" sz="2400" b="0" i="1" spc="15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0" spc="15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+4</m:t>
                        </m:r>
                      </m:den>
                    </m:f>
                  </m:oMath>
                </a14:m>
                <a:r>
                  <a:rPr lang="zh-CN" altLang="zh-CN" sz="2400" b="0" i="0" u="none" spc="150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，其中</a:t>
                </a:r>
                <a:r>
                  <a:rPr lang="en-US" altLang="zh-CN" sz="2400" b="0" i="0" u="none" spc="15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 spc="150" dirty="0" smtClean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满足</a:t>
                </a:r>
                <a:endParaRPr lang="en-US" altLang="zh-CN" sz="2400" b="0" i="0" u="none" spc="150" dirty="0" smtClean="0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spc="150" dirty="0" smtClean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2400" b="0" i="0" u="none" spc="150" baseline="30000" dirty="0" smtClean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spc="150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spc="15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2A</a:t>
                </a:r>
                <a:r>
                  <a:rPr lang="zh-CN" altLang="zh-CN" sz="2400" b="0" i="0" u="none" spc="150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spc="15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spc="150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spc="15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解：原式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+2</m:t>
                        </m:r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+2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+2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+2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+2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2a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2a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4a.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2a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2a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原式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2a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6.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10425" name="yt_shape_1042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404310"/>
                <a:ext cx="11111999" cy="5154168"/>
              </a:xfrm>
              <a:prstGeom prst="rect">
                <a:avLst/>
              </a:prstGeom>
              <a:blipFill>
                <a:blip r:embed="rId2"/>
                <a:stretch>
                  <a:fillRect l="-1701" b="-271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698821953643" title="H_28.770866">
            <a:extLst>
              <a:ext uri="{FF2B5EF4-FFF2-40B4-BE49-F238E27FC236}">
                <a16:creationId xmlns:a16="http://schemas.microsoft.com/office/drawing/2014/main" id="{62835D8F-8B2F-5C90-4CB8-9228F7AFD0A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41873"/>
            <a:ext cx="1171767" cy="365390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FB754B98-0428-3CCD-2A47-A417179D7D7D}"/>
                  </a:ext>
                </a:extLst>
              </p:cNvPr>
              <p:cNvSpPr txBox="1"/>
              <p:nvPr/>
            </p:nvSpPr>
            <p:spPr>
              <a:xfrm>
                <a:off x="450108" y="2544573"/>
                <a:ext cx="5050536" cy="88907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解：原式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+2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÷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+2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2" name="文本框 1" descr="{'rangeId': 6, 'hasSerialNum': 1}">
                <a:extLst>
                  <a:ext uri="{FF2B5EF4-FFF2-40B4-BE49-F238E27FC236}">
                    <a16:creationId xmlns:a16="http://schemas.microsoft.com/office/drawing/2014/main" id="{FB754B98-0428-3CCD-2A47-A417179D7D7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544573"/>
                <a:ext cx="5050536" cy="889077"/>
              </a:xfrm>
              <a:prstGeom prst="rect">
                <a:avLst/>
              </a:prstGeom>
              <a:blipFill>
                <a:blip r:embed="rId4"/>
                <a:stretch>
                  <a:fillRect l="-193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5DD78C9D-38D1-C968-84A1-B7C7423002E5}"/>
                  </a:ext>
                </a:extLst>
              </p:cNvPr>
              <p:cNvSpPr txBox="1"/>
              <p:nvPr/>
            </p:nvSpPr>
            <p:spPr>
              <a:xfrm>
                <a:off x="450108" y="3340038"/>
                <a:ext cx="3063939" cy="88907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·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+2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4" name="文本框 3" descr="{'rangeId': 6, 'hasSerialNum': 1}">
                <a:extLst>
                  <a:ext uri="{FF2B5EF4-FFF2-40B4-BE49-F238E27FC236}">
                    <a16:creationId xmlns:a16="http://schemas.microsoft.com/office/drawing/2014/main" id="{5DD78C9D-38D1-C968-84A1-B7C7423002E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340038"/>
                <a:ext cx="3063939" cy="889076"/>
              </a:xfrm>
              <a:prstGeom prst="rect">
                <a:avLst/>
              </a:prstGeom>
              <a:blipFill>
                <a:blip r:embed="rId5"/>
                <a:stretch>
                  <a:fillRect l="-3187" b="-411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817C8045-6B37-5198-DC14-395F86DEAF2A}"/>
              </a:ext>
            </a:extLst>
          </p:cNvPr>
          <p:cNvSpPr txBox="1"/>
          <p:nvPr/>
        </p:nvSpPr>
        <p:spPr>
          <a:xfrm>
            <a:off x="450108" y="4135502"/>
            <a:ext cx="19739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B833AA54-B901-9100-E7FB-581A076E8F4E}"/>
              </a:ext>
            </a:extLst>
          </p:cNvPr>
          <p:cNvSpPr txBox="1"/>
          <p:nvPr/>
        </p:nvSpPr>
        <p:spPr>
          <a:xfrm>
            <a:off x="450108" y="4610990"/>
            <a:ext cx="15421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4a.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E0B40C81-7EA2-C095-02AE-42C5028624CB}"/>
              </a:ext>
            </a:extLst>
          </p:cNvPr>
          <p:cNvSpPr txBox="1"/>
          <p:nvPr/>
        </p:nvSpPr>
        <p:spPr>
          <a:xfrm>
            <a:off x="450108" y="5086478"/>
            <a:ext cx="25327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093BFF8F-0038-7C12-F360-CFEF11927777}"/>
              </a:ext>
            </a:extLst>
          </p:cNvPr>
          <p:cNvSpPr txBox="1"/>
          <p:nvPr/>
        </p:nvSpPr>
        <p:spPr>
          <a:xfrm>
            <a:off x="450108" y="5561966"/>
            <a:ext cx="20755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7C2EF6CA-8116-59DB-1743-3A3EA83A36F5}"/>
              </a:ext>
            </a:extLst>
          </p:cNvPr>
          <p:cNvSpPr txBox="1"/>
          <p:nvPr/>
        </p:nvSpPr>
        <p:spPr>
          <a:xfrm>
            <a:off x="450108" y="6037454"/>
            <a:ext cx="35233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29" name="yt_shape_10429"/>
          <p:cNvSpPr txBox="1"/>
          <p:nvPr/>
        </p:nvSpPr>
        <p:spPr>
          <a:xfrm>
            <a:off x="540000" y="1528106"/>
            <a:ext cx="2858155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900" b="0" i="0" u="none">
                <a:solidFill>
                  <a:srgbClr val="1EE3CF"/>
                </a:solidFill>
                <a:effectLst/>
                <a:latin typeface="Times New Roman" pitchFamily="9"/>
                <a:ea typeface="宋体" pitchFamily="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设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法求值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430" name="yt_shape_10430"/>
              <p:cNvSpPr txBox="1"/>
              <p:nvPr/>
            </p:nvSpPr>
            <p:spPr>
              <a:xfrm>
                <a:off x="540000" y="2032416"/>
                <a:ext cx="6356164" cy="365747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已知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𝑧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，求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+2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𝑧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𝑥𝑦</m:t>
                        </m:r>
                        <m: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𝑦𝑧</m:t>
                        </m:r>
                        <m: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𝑥𝑧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的值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解：设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𝑧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≠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，则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z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+2</m:t>
                        </m:r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</m:t>
                        </m:r>
                        <m:r>
                          <m:rPr>
                            <m:nor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·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+3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</m:t>
                        </m:r>
                        <m:r>
                          <m:rPr>
                            <m:nor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·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+2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</m:t>
                        </m:r>
                        <m:r>
                          <m:rPr>
                            <m:nor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·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</m:t>
                        </m:r>
                      </m:den>
                    </m:f>
                  </m:oMath>
                </a14:m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27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26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27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26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</p:txBody>
          </p:sp>
        </mc:Choice>
        <mc:Fallback xmlns="" xmlns:a16="http://schemas.microsoft.com/office/drawing/2014/main">
          <p:sp>
            <p:nvSpPr>
              <p:cNvPr id="10430" name="yt_shape_10430" descr="{&quot;rangeId&quot;:8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032416"/>
                <a:ext cx="6356164" cy="3657476"/>
              </a:xfrm>
              <a:prstGeom prst="rect">
                <a:avLst/>
              </a:prstGeom>
              <a:blipFill>
                <a:blip r:embed="rId2"/>
                <a:stretch>
                  <a:fillRect l="-2975" r="-1919" b="-2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698821953708" title="H_28.770866">
            <a:extLst>
              <a:ext uri="{FF2B5EF4-FFF2-40B4-BE49-F238E27FC236}">
                <a16:creationId xmlns:a16="http://schemas.microsoft.com/office/drawing/2014/main" id="{BEDD3712-468B-5332-F67A-BC7DF5D457D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69979"/>
            <a:ext cx="1171767" cy="365390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83B7324B-C4DA-827B-F0FC-6BF2F0167F2B}"/>
                  </a:ext>
                </a:extLst>
              </p:cNvPr>
              <p:cNvSpPr txBox="1"/>
              <p:nvPr/>
            </p:nvSpPr>
            <p:spPr>
              <a:xfrm>
                <a:off x="449989" y="2797521"/>
                <a:ext cx="6474777" cy="72975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解：设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𝑧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k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≠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，则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k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，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k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，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z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k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2" name="文本框 1" descr="{'rangeId': 8, 'hasSerialNum': 1}">
                <a:extLst>
                  <a:ext uri="{FF2B5EF4-FFF2-40B4-BE49-F238E27FC236}">
                    <a16:creationId xmlns:a16="http://schemas.microsoft.com/office/drawing/2014/main" id="{83B7324B-C4DA-827B-F0FC-6BF2F0167F2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797521"/>
                <a:ext cx="6474777" cy="729755"/>
              </a:xfrm>
              <a:prstGeom prst="rect">
                <a:avLst/>
              </a:prstGeom>
              <a:blipFill>
                <a:blip r:embed="rId4"/>
                <a:stretch>
                  <a:fillRect l="-1507" r="-1412" b="-5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2AEA9278-92BD-B75D-96E2-B1EB05023A0E}"/>
                  </a:ext>
                </a:extLst>
              </p:cNvPr>
              <p:cNvSpPr txBox="1"/>
              <p:nvPr/>
            </p:nvSpPr>
            <p:spPr>
              <a:xfrm>
                <a:off x="449989" y="3433664"/>
                <a:ext cx="4542155" cy="88907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+2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·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+3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·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+2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·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</m:t>
                        </m:r>
                      </m:den>
                    </m:f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4" name="文本框 3" descr="{'rangeId': 8, 'hasSerialNum': 1}">
                <a:extLst>
                  <a:ext uri="{FF2B5EF4-FFF2-40B4-BE49-F238E27FC236}">
                    <a16:creationId xmlns:a16="http://schemas.microsoft.com/office/drawing/2014/main" id="{2AEA9278-92BD-B75D-96E2-B1EB05023A0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433664"/>
                <a:ext cx="4542155" cy="889077"/>
              </a:xfrm>
              <a:prstGeom prst="rect">
                <a:avLst/>
              </a:prstGeom>
              <a:blipFill>
                <a:blip r:embed="rId5"/>
                <a:stretch>
                  <a:fillRect l="-2148" b="-137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3793560E-56E1-A3FE-1609-76789C374F42}"/>
                  </a:ext>
                </a:extLst>
              </p:cNvPr>
              <p:cNvSpPr txBox="1"/>
              <p:nvPr/>
            </p:nvSpPr>
            <p:spPr>
              <a:xfrm>
                <a:off x="449989" y="4229129"/>
                <a:ext cx="1006603" cy="83567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27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26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5" name="文本框 4" descr="{'rangeId': 8, 'hasSerialNum': 1}">
                <a:extLst>
                  <a:ext uri="{FF2B5EF4-FFF2-40B4-BE49-F238E27FC236}">
                    <a16:creationId xmlns:a16="http://schemas.microsoft.com/office/drawing/2014/main" id="{3793560E-56E1-A3FE-1609-76789C374F4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229129"/>
                <a:ext cx="1006603" cy="835673"/>
              </a:xfrm>
              <a:prstGeom prst="rect">
                <a:avLst/>
              </a:prstGeom>
              <a:blipFill>
                <a:blip r:embed="rId6"/>
                <a:stretch>
                  <a:fillRect l="-9697" b="-73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C4BE7D68-0C38-1ACA-49BD-8E477CCCC029}"/>
                  </a:ext>
                </a:extLst>
              </p:cNvPr>
              <p:cNvSpPr txBox="1"/>
              <p:nvPr/>
            </p:nvSpPr>
            <p:spPr>
              <a:xfrm>
                <a:off x="449989" y="4971190"/>
                <a:ext cx="818261" cy="73013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27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26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6" name="文本框 5" descr="{'rangeId': 8, 'hasSerialNum': 1}">
                <a:extLst>
                  <a:ext uri="{FF2B5EF4-FFF2-40B4-BE49-F238E27FC236}">
                    <a16:creationId xmlns:a16="http://schemas.microsoft.com/office/drawing/2014/main" id="{C4BE7D68-0C38-1ACA-49BD-8E477CCCC02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971190"/>
                <a:ext cx="818261" cy="730136"/>
              </a:xfrm>
              <a:prstGeom prst="rect">
                <a:avLst/>
              </a:prstGeom>
              <a:blipFill>
                <a:blip r:embed="rId7"/>
                <a:stretch>
                  <a:fillRect l="-11940" r="-11940" b="-83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3BF94A87-590B-1D75-9681-85BD32918BA2}"/>
              </a:ext>
            </a:extLst>
          </p:cNvPr>
          <p:cNvSpPr txBox="1"/>
          <p:nvPr/>
        </p:nvSpPr>
        <p:spPr>
          <a:xfrm>
            <a:off x="0" y="794677"/>
            <a:ext cx="12192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b="1" dirty="0">
                <a:latin typeface="黑体" panose="02010609060101010101" charset="-122"/>
                <a:ea typeface="黑体" panose="02010609060101010101" charset="-122"/>
              </a:rPr>
              <a:t>课件使用说明</a:t>
            </a:r>
          </a:p>
        </p:txBody>
      </p:sp>
      <p:sp>
        <p:nvSpPr>
          <p:cNvPr id="3" name="TextBox 6">
            <a:extLst>
              <a:ext uri="{FF2B5EF4-FFF2-40B4-BE49-F238E27FC236}">
                <a16:creationId xmlns:a16="http://schemas.microsoft.com/office/drawing/2014/main" id="{D8EE0A1C-7F66-B500-0ACD-246CD80A40B9}"/>
              </a:ext>
            </a:extLst>
          </p:cNvPr>
          <p:cNvSpPr txBox="1"/>
          <p:nvPr/>
        </p:nvSpPr>
        <p:spPr>
          <a:xfrm>
            <a:off x="558139" y="1731714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indent="-457200">
              <a:lnSpc>
                <a:spcPct val="250000"/>
              </a:lnSpc>
              <a:buAutoNum type="arabicPeriod"/>
            </a:pP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本</a:t>
            </a:r>
            <a:r>
              <a:rPr lang="zh-CN" altLang="zh-CN" sz="2000" dirty="0">
                <a:latin typeface="微软雅黑" panose="020B0503020204020204" charset="-122"/>
                <a:ea typeface="微软雅黑" panose="020B0503020204020204" charset="-122"/>
              </a:rPr>
              <a:t>课件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使用</a:t>
            </a:r>
            <a:r>
              <a:rPr lang="en-US" altLang="zh-CN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Office2016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制作</a:t>
            </a:r>
            <a:r>
              <a:rPr lang="zh-CN" altLang="zh-CN" sz="2000" dirty="0">
                <a:latin typeface="微软雅黑" panose="020B0503020204020204" charset="-122"/>
                <a:ea typeface="微软雅黑" panose="020B0503020204020204" charset="-122"/>
              </a:rPr>
              <a:t>，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请使用相应软件打开并使用。</a:t>
            </a:r>
            <a:endParaRPr lang="en-US" altLang="zh-CN" sz="20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marL="457200" indent="-457200">
              <a:lnSpc>
                <a:spcPct val="250000"/>
              </a:lnSpc>
              <a:buAutoNum type="arabicPeriod"/>
            </a:pP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本课件文本框内容可编辑，单击文本框即可进行修改和编辑。</a:t>
            </a:r>
            <a:endParaRPr lang="en-US" altLang="zh-CN" sz="20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marL="457200" indent="-457200">
              <a:lnSpc>
                <a:spcPct val="250000"/>
              </a:lnSpc>
              <a:buAutoNum type="arabicPeriod"/>
            </a:pP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本课件理科公式均采用微软公式制作，</a:t>
            </a:r>
            <a:r>
              <a:rPr lang="zh-CN" altLang="zh-CN" sz="2000" dirty="0">
                <a:latin typeface="微软雅黑" panose="020B0503020204020204" charset="-122"/>
                <a:ea typeface="微软雅黑" panose="020B0503020204020204" charset="-122"/>
              </a:rPr>
              <a:t>如果您是</a:t>
            </a:r>
            <a:r>
              <a:rPr lang="en-US" altLang="zh-CN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Office2007</a:t>
            </a:r>
            <a:r>
              <a:rPr lang="zh-CN" altLang="en-US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或</a:t>
            </a:r>
            <a:r>
              <a:rPr lang="en-US" altLang="zh-CN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WPS</a:t>
            </a:r>
            <a:r>
              <a:rPr lang="zh-CN" altLang="en-US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en-US" altLang="zh-CN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2021</a:t>
            </a:r>
            <a:r>
              <a:rPr lang="zh-CN" altLang="en-US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年</a:t>
            </a:r>
            <a:r>
              <a:rPr lang="en-US" altLang="zh-CN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4</a:t>
            </a:r>
            <a:r>
              <a:rPr lang="zh-CN" altLang="en-US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月份以前的版本，会</a:t>
            </a:r>
            <a:r>
              <a:rPr lang="zh-CN" altLang="zh-CN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出现</a:t>
            </a:r>
            <a:r>
              <a:rPr lang="zh-CN" altLang="en-US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包含公式及数字无法编辑的情况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，请您升级软件享受更优质体验。</a:t>
            </a:r>
            <a:endParaRPr lang="en-US" altLang="zh-CN" sz="20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marL="457200" indent="-457200">
              <a:lnSpc>
                <a:spcPct val="250000"/>
              </a:lnSpc>
              <a:buAutoNum type="arabicPeriod"/>
            </a:pP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由于</a:t>
            </a:r>
            <a:r>
              <a:rPr lang="en-US" altLang="zh-CN" sz="2000" dirty="0">
                <a:latin typeface="微软雅黑" panose="020B0503020204020204" charset="-122"/>
                <a:ea typeface="微软雅黑" panose="020B0503020204020204" charset="-122"/>
              </a:rPr>
              <a:t>WPS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软件原因，少量电脑可能存在理科公式无动画的问题，请您安装</a:t>
            </a:r>
            <a:r>
              <a:rPr lang="en-US" altLang="zh-CN" sz="2000" dirty="0">
                <a:latin typeface="微软雅黑" panose="020B0503020204020204" charset="-122"/>
                <a:ea typeface="微软雅黑" panose="020B0503020204020204" charset="-122"/>
              </a:rPr>
              <a:t>Office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en-US" altLang="zh-CN" sz="2000" dirty="0">
                <a:latin typeface="微软雅黑" panose="020B0503020204020204" charset="-122"/>
                <a:ea typeface="微软雅黑" panose="020B0503020204020204" charset="-122"/>
              </a:rPr>
              <a:t>2016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或以上版本即可解决该问题。</a:t>
            </a:r>
            <a:endParaRPr lang="en-US" altLang="zh-CN" sz="20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00880715"/>
      </p:ext>
    </p:extLst>
  </p:cSld>
  <p:clrMapOvr>
    <a:masterClrMapping/>
  </p:clrMapOvr>
  <p:transition/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1159</Words>
  <Application>Microsoft Office PowerPoint</Application>
  <PresentationFormat>宽屏</PresentationFormat>
  <Paragraphs>55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7" baseType="lpstr">
      <vt:lpstr>Finished</vt:lpstr>
      <vt:lpstr>白正</vt:lpstr>
      <vt:lpstr>等线 Light</vt:lpstr>
      <vt:lpstr>黑体</vt:lpstr>
      <vt:lpstr>楷体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DELL</cp:lastModifiedBy>
  <cp:revision>44</cp:revision>
  <dcterms:created xsi:type="dcterms:W3CDTF">2023-05-05T05:33:04Z</dcterms:created>
  <dcterms:modified xsi:type="dcterms:W3CDTF">2023-11-02T10:24:51Z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