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4" r:id="rId3"/>
    <p:sldId id="365" r:id="rId4"/>
    <p:sldId id="366" r:id="rId5"/>
    <p:sldId id="379" r:id="rId6"/>
    <p:sldId id="371" r:id="rId7"/>
    <p:sldId id="373" r:id="rId8"/>
    <p:sldId id="374" r:id="rId9"/>
    <p:sldId id="377" r:id="rId10"/>
    <p:sldId id="380" r:id="rId11"/>
    <p:sldId id="381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67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7" name="yt_shape_14057"/>
          <p:cNvSpPr txBox="1"/>
          <p:nvPr/>
        </p:nvSpPr>
        <p:spPr>
          <a:xfrm>
            <a:off x="540120" y="1885519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株洲市中考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中药是以我国传统医药理论为指导，经过采集、炮制、制剂而得到的药物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在一个时间段，药房的黄芪、焦山楂、当归三种中药的销售单价和销售额情况如下表：</a:t>
            </a:r>
          </a:p>
        </p:txBody>
      </p:sp>
      <p:graphicFrame>
        <p:nvGraphicFramePr>
          <p:cNvPr id="14058" name="yt_table_14058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713976"/>
              </p:ext>
            </p:extLst>
          </p:nvPr>
        </p:nvGraphicFramePr>
        <p:xfrm>
          <a:off x="540000" y="3284984"/>
          <a:ext cx="11111999" cy="21762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051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0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0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20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黄芪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焦山楂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当归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销售单价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单位：元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销售额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单位：元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060" name="yt_shape_14060"/>
          <p:cNvSpPr txBox="1"/>
          <p:nvPr/>
        </p:nvSpPr>
        <p:spPr>
          <a:xfrm>
            <a:off x="540000" y="5520765"/>
            <a:ext cx="91483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则在这个时间段，该中药房的这三种中药的平均销售量为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61" name="yt_table_1406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636886"/>
              </p:ext>
            </p:extLst>
          </p:nvPr>
        </p:nvGraphicFramePr>
        <p:xfrm>
          <a:off x="540000" y="5862400"/>
          <a:ext cx="4642168" cy="950976"/>
        </p:xfrm>
        <a:graphic>
          <a:graphicData uri="http://schemas.openxmlformats.org/drawingml/2006/table">
            <a:tbl>
              <a:tblPr/>
              <a:tblGrid>
                <a:gridCol w="2795905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  <a:gridCol w="1846263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千克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B.3.5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千克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千克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千克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7F5CCFB-414F-4FD5-7263-79773ECCF0F0}"/>
              </a:ext>
            </a:extLst>
          </p:cNvPr>
          <p:cNvSpPr txBox="1"/>
          <p:nvPr/>
        </p:nvSpPr>
        <p:spPr>
          <a:xfrm>
            <a:off x="8679589" y="55033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yt_shape_14054"/>
          <p:cNvSpPr txBox="1"/>
          <p:nvPr/>
        </p:nvSpPr>
        <p:spPr>
          <a:xfrm>
            <a:off x="540000" y="764704"/>
            <a:ext cx="2431243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  <a:r>
              <a:rPr lang="en-US" altLang="zh-CN" sz="3050" b="0" i="0" u="none" spc="18271">
                <a:solidFill>
                  <a:srgbClr val="1EE3CF"/>
                </a:solidFill>
                <a:effectLst/>
                <a:latin typeface="白正" pitchFamily="30"/>
                <a:ea typeface="宋体" pitchFamily="30"/>
              </a:rPr>
              <a:t> </a:t>
            </a:r>
          </a:p>
        </p:txBody>
      </p:sp>
      <p:pic>
        <p:nvPicPr>
          <p:cNvPr id="8" name="yt_image_14053" title="H_47.8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241515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4056"/>
          <p:cNvSpPr txBox="1"/>
          <p:nvPr/>
        </p:nvSpPr>
        <p:spPr>
          <a:xfrm>
            <a:off x="540000" y="1423434"/>
            <a:ext cx="456855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平均数、中位数、众数</a:t>
            </a:r>
          </a:p>
        </p:txBody>
      </p:sp>
      <p:pic>
        <p:nvPicPr>
          <p:cNvPr id="10" name="yt_shape_1698822332286" title="H_28.770866">
            <a:extLst>
              <a:ext uri="{FF2B5EF4-FFF2-40B4-BE49-F238E27FC236}">
                <a16:creationId xmlns:a16="http://schemas.microsoft.com/office/drawing/2014/main" id="{B73A5708-D5FB-9116-56BC-A16C216275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65307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8" name="yt_shape_14108"/>
          <p:cNvSpPr txBox="1"/>
          <p:nvPr/>
        </p:nvSpPr>
        <p:spPr>
          <a:xfrm>
            <a:off x="540119" y="1954348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这个月公司可生产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型扫地机器人共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台，估计该月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型扫地机器人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优秀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等级的台数；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根据以上数据，你认为该公司生产的哪种型号的扫地机器人扫地质量更好？请说明理由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写出一条理由即可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估计该月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型扫地机器人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优秀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等级的台数为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型扫地机器人扫地质量更好，理由：在平均除尘量都是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的情况下，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型扫地机器人除尘量的众数大于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型扫地机器人除尘量的众数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CAF223A-BE7E-47AB-C759-6A875B5C199D}"/>
              </a:ext>
            </a:extLst>
          </p:cNvPr>
          <p:cNvSpPr txBox="1"/>
          <p:nvPr/>
        </p:nvSpPr>
        <p:spPr>
          <a:xfrm>
            <a:off x="450108" y="3809494"/>
            <a:ext cx="11127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估计该月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型扫地机器人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优秀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等级的台数为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94D3F6-3AB7-2AAE-19B3-8DA81E03076E}"/>
              </a:ext>
            </a:extLst>
          </p:cNvPr>
          <p:cNvSpPr txBox="1"/>
          <p:nvPr/>
        </p:nvSpPr>
        <p:spPr>
          <a:xfrm>
            <a:off x="450108" y="4284982"/>
            <a:ext cx="112893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型扫地机器人扫地质量更好，理由：在平均除尘量都是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的情况下，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型扫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334CDB-61A1-0ACA-C509-F72715559466}"/>
              </a:ext>
            </a:extLst>
          </p:cNvPr>
          <p:cNvSpPr txBox="1"/>
          <p:nvPr/>
        </p:nvSpPr>
        <p:spPr>
          <a:xfrm>
            <a:off x="450108" y="4760470"/>
            <a:ext cx="990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地机器人除尘量的众数大于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型扫地机器人除尘量的众数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3" name="yt_shape_14063"/>
          <p:cNvSpPr txBox="1"/>
          <p:nvPr/>
        </p:nvSpPr>
        <p:spPr>
          <a:xfrm>
            <a:off x="540120" y="98072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眉山市中考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全民反诈，刻不容缓！陈科同学参加学校举行的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防诈骗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主题演讲比赛，五位评委给出的分数分别为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，则这组数据的中位数和众数分别是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64" name="yt_table_140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2288364"/>
              </p:ext>
            </p:extLst>
          </p:nvPr>
        </p:nvGraphicFramePr>
        <p:xfrm>
          <a:off x="540000" y="2420294"/>
          <a:ext cx="45231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E7B055C-9F1C-B112-C001-8E9E90FE36AC}"/>
              </a:ext>
            </a:extLst>
          </p:cNvPr>
          <p:cNvSpPr txBox="1"/>
          <p:nvPr/>
        </p:nvSpPr>
        <p:spPr>
          <a:xfrm>
            <a:off x="2888509" y="18848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066"/>
          <p:cNvSpPr txBox="1"/>
          <p:nvPr/>
        </p:nvSpPr>
        <p:spPr>
          <a:xfrm>
            <a:off x="540120" y="34322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温州市中考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个小组在一次植树活动中植树株数的统计图如图所示，则平均每个小组植树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9" name="yt_image_14067" title="H_146.4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0968" y="4544074"/>
            <a:ext cx="2790063" cy="185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5ABA323-6D18-23E1-B05B-04BFC7F8D9FF}"/>
              </a:ext>
            </a:extLst>
          </p:cNvPr>
          <p:cNvSpPr txBox="1"/>
          <p:nvPr/>
        </p:nvSpPr>
        <p:spPr>
          <a:xfrm>
            <a:off x="2888509" y="378904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9" name="yt_shape_14069"/>
          <p:cNvSpPr txBox="1"/>
          <p:nvPr/>
        </p:nvSpPr>
        <p:spPr>
          <a:xfrm>
            <a:off x="540119" y="84001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遂宁市中考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一列数据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，其中众数是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天津市中考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在读书节活动中，某校为了了解学生参加活动的情况，随机调查了部分学生每人参加活动的项数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根据统计的结果，绘制出如下的统计图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2EE9D1-9EF6-0861-2D96-2D016FDAAEF4}"/>
              </a:ext>
            </a:extLst>
          </p:cNvPr>
          <p:cNvSpPr txBox="1"/>
          <p:nvPr/>
        </p:nvSpPr>
        <p:spPr>
          <a:xfrm>
            <a:off x="1059708" y="126869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4071" title="H_327.4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0353" y="2821752"/>
            <a:ext cx="3339823" cy="395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75" name="yt_shape_14075"/>
              <p:cNvSpPr txBox="1"/>
              <p:nvPr/>
            </p:nvSpPr>
            <p:spPr>
              <a:xfrm>
                <a:off x="540000" y="1988300"/>
                <a:ext cx="10339369" cy="32414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求统计的这组项数数据的平均数、众数和中位数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解：这组项数数据的平均数是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项出现了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次，出现的次数最多，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众数是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把这些数从小到大排列，中位数是第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个数的平均数，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则中位数是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075" name="yt_shape_14075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8300"/>
                <a:ext cx="10339369" cy="3241400"/>
              </a:xfrm>
              <a:prstGeom prst="rect">
                <a:avLst/>
              </a:prstGeom>
              <a:blipFill>
                <a:blip r:embed="rId2"/>
                <a:stretch>
                  <a:fillRect l="-1828" t="-1504" r="-825" b="-2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C92FD91-8BE5-8D2B-A964-158E826ADFC9}"/>
                  </a:ext>
                </a:extLst>
              </p:cNvPr>
              <p:cNvSpPr txBox="1"/>
              <p:nvPr/>
            </p:nvSpPr>
            <p:spPr>
              <a:xfrm>
                <a:off x="449989" y="2636912"/>
                <a:ext cx="10419462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解：这组项数数据的平均数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是</a:t>
                </a:r>
                <a:endParaRPr kumimoji="0" lang="en-US" altLang="zh-CN" sz="2400" b="0" i="0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白正" pitchFamily="24"/>
                  <a:ea typeface="楷体" pitchFamily="24"/>
                </a:endParaRPr>
              </a:p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项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C92FD91-8BE5-8D2B-A964-158E826ADF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36912"/>
                <a:ext cx="10419462" cy="768046"/>
              </a:xfrm>
              <a:prstGeom prst="rect">
                <a:avLst/>
              </a:prstGeom>
              <a:blipFill>
                <a:blip r:embed="rId3"/>
                <a:stretch>
                  <a:fillRect l="-936" t="-31746" b="-3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4D34448-7333-4C95-4174-C9852EC479FD}"/>
              </a:ext>
            </a:extLst>
          </p:cNvPr>
          <p:cNvSpPr txBox="1"/>
          <p:nvPr/>
        </p:nvSpPr>
        <p:spPr>
          <a:xfrm>
            <a:off x="449989" y="3501008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项出现了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次，出现的次数最多，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1C97DD-EE1C-D0DC-A1B3-0B19494ECAE6}"/>
              </a:ext>
            </a:extLst>
          </p:cNvPr>
          <p:cNvSpPr txBox="1"/>
          <p:nvPr/>
        </p:nvSpPr>
        <p:spPr>
          <a:xfrm>
            <a:off x="449989" y="3976496"/>
            <a:ext cx="193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众数是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E81FCC-3CBC-D3C4-E4EE-9255B4CBE46F}"/>
              </a:ext>
            </a:extLst>
          </p:cNvPr>
          <p:cNvSpPr txBox="1"/>
          <p:nvPr/>
        </p:nvSpPr>
        <p:spPr>
          <a:xfrm>
            <a:off x="449989" y="4451984"/>
            <a:ext cx="8104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把这些数从小到大排列，中位数是第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个数的平均数，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3710212-2566-743E-27E8-1EDA2E2CC625}"/>
                  </a:ext>
                </a:extLst>
              </p:cNvPr>
              <p:cNvSpPr txBox="1"/>
              <p:nvPr/>
            </p:nvSpPr>
            <p:spPr>
              <a:xfrm>
                <a:off x="449989" y="4927472"/>
                <a:ext cx="3570986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则中位数是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项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3710212-2566-743E-27E8-1EDA2E2CC6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27472"/>
                <a:ext cx="3570986" cy="727278"/>
              </a:xfrm>
              <a:prstGeom prst="rect">
                <a:avLst/>
              </a:prstGeom>
              <a:blipFill>
                <a:blip r:embed="rId4"/>
                <a:stretch>
                  <a:fillRect l="-2730" r="-2730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4073"/>
          <p:cNvSpPr txBox="1"/>
          <p:nvPr/>
        </p:nvSpPr>
        <p:spPr>
          <a:xfrm>
            <a:off x="540000" y="996030"/>
            <a:ext cx="8994450" cy="91550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请根据相关信息，解答下列问题：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本次接受调查的学生人数为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66EFB2B-E3A8-B942-FC7A-1160498A112B}"/>
              </a:ext>
            </a:extLst>
          </p:cNvPr>
          <p:cNvSpPr txBox="1"/>
          <p:nvPr/>
        </p:nvSpPr>
        <p:spPr>
          <a:xfrm>
            <a:off x="5174389" y="1424712"/>
            <a:ext cx="7896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FD2D18A-C945-7DE7-23FB-26C669FF946B}"/>
              </a:ext>
            </a:extLst>
          </p:cNvPr>
          <p:cNvSpPr txBox="1"/>
          <p:nvPr/>
        </p:nvSpPr>
        <p:spPr>
          <a:xfrm>
            <a:off x="8443051" y="1424712"/>
            <a:ext cx="7896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4071" title="H_327.4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87383" y="2092524"/>
            <a:ext cx="3339823" cy="395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8" name="yt_shape_14078"/>
          <p:cNvSpPr txBox="1"/>
          <p:nvPr/>
        </p:nvSpPr>
        <p:spPr>
          <a:xfrm>
            <a:off x="540000" y="1578049"/>
            <a:ext cx="210634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方差</a:t>
            </a:r>
          </a:p>
        </p:txBody>
      </p:sp>
      <p:sp>
        <p:nvSpPr>
          <p:cNvPr id="14079" name="yt_shape_14079"/>
          <p:cNvSpPr txBox="1"/>
          <p:nvPr/>
        </p:nvSpPr>
        <p:spPr>
          <a:xfrm>
            <a:off x="540119" y="20823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黄冈市中考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甲、乙、丙、丁四位同学五次数学测验成绩统计如下表所示，如果从这四位同学中，选出一位同学参加数学竞赛，那么应选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80" name="yt_table_14080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868232"/>
              </p:ext>
            </p:extLst>
          </p:nvPr>
        </p:nvGraphicFramePr>
        <p:xfrm>
          <a:off x="540000" y="3194158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69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方差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082" name="yt_table_1408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879110"/>
              </p:ext>
            </p:extLst>
          </p:nvPr>
        </p:nvGraphicFramePr>
        <p:xfrm>
          <a:off x="540000" y="5164567"/>
          <a:ext cx="7473316" cy="475488"/>
        </p:xfrm>
        <a:graphic>
          <a:graphicData uri="http://schemas.openxmlformats.org/drawingml/2006/table">
            <a:tbl>
              <a:tblPr/>
              <a:tblGrid>
                <a:gridCol w="2110105">
                  <a:extLst>
                    <a:ext uri="{9D8B030D-6E8A-4147-A177-3AD203B41FA5}">
                      <a16:colId xmlns:a16="http://schemas.microsoft.com/office/drawing/2014/main" val="10554"/>
                    </a:ext>
                  </a:extLst>
                </a:gridCol>
                <a:gridCol w="2092643">
                  <a:extLst>
                    <a:ext uri="{9D8B030D-6E8A-4147-A177-3AD203B41FA5}">
                      <a16:colId xmlns:a16="http://schemas.microsoft.com/office/drawing/2014/main" val="10555"/>
                    </a:ext>
                  </a:extLst>
                </a:gridCol>
                <a:gridCol w="2092643">
                  <a:extLst>
                    <a:ext uri="{9D8B030D-6E8A-4147-A177-3AD203B41FA5}">
                      <a16:colId xmlns:a16="http://schemas.microsoft.com/office/drawing/2014/main" val="10556"/>
                    </a:ext>
                  </a:extLst>
                </a:gridCol>
                <a:gridCol w="1177925">
                  <a:extLst>
                    <a:ext uri="{9D8B030D-6E8A-4147-A177-3AD203B41FA5}">
                      <a16:colId xmlns:a16="http://schemas.microsoft.com/office/drawing/2014/main" val="105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2"/>
                  </a:ext>
                </a:extLst>
              </a:tr>
            </a:tbl>
          </a:graphicData>
        </a:graphic>
      </p:graphicFrame>
      <p:pic>
        <p:nvPicPr>
          <p:cNvPr id="3" name="yt_shape_1698822332370" title="H_28.770866">
            <a:extLst>
              <a:ext uri="{FF2B5EF4-FFF2-40B4-BE49-F238E27FC236}">
                <a16:creationId xmlns:a16="http://schemas.microsoft.com/office/drawing/2014/main" id="{EFD4D86B-1D45-BF25-2742-11C1AB4B2A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9922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D098E3-C45D-DD95-D98F-0D89D7AC4D8F}"/>
              </a:ext>
            </a:extLst>
          </p:cNvPr>
          <p:cNvSpPr txBox="1"/>
          <p:nvPr/>
        </p:nvSpPr>
        <p:spPr>
          <a:xfrm>
            <a:off x="8984507" y="25110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84" name="yt_shape_14084"/>
              <p:cNvSpPr txBox="1"/>
              <p:nvPr/>
            </p:nvSpPr>
            <p:spPr>
              <a:xfrm>
                <a:off x="540119" y="1287508"/>
                <a:ext cx="10812465" cy="14904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扬州市中考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某射击运动队进行了五次射击测试，甲、乙两名选手的测试成绩如图所示，甲、乙两名选手成绩的方差分别记为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16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16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4084" name="yt_shape_140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87508"/>
                <a:ext cx="10812465" cy="1490408"/>
              </a:xfrm>
              <a:prstGeom prst="rect">
                <a:avLst/>
              </a:prstGeom>
              <a:blipFill>
                <a:blip r:embed="rId2"/>
                <a:stretch>
                  <a:fillRect l="-1748" t="-3265" b="-69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86" name="yt_image_14086" title="H_237.6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58564" y="2912972"/>
            <a:ext cx="4674870" cy="301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64E648-FA72-4C94-9E26-BBC88542C8BE}"/>
              </a:ext>
            </a:extLst>
          </p:cNvPr>
          <p:cNvSpPr txBox="1"/>
          <p:nvPr/>
        </p:nvSpPr>
        <p:spPr>
          <a:xfrm>
            <a:off x="9309490" y="1716190"/>
            <a:ext cx="789685" cy="6186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180B687-A191-E47D-5D7B-7A1B7347AC5D}"/>
                  </a:ext>
                </a:extLst>
              </p:cNvPr>
              <p:cNvSpPr txBox="1"/>
              <p:nvPr/>
            </p:nvSpPr>
            <p:spPr>
              <a:xfrm>
                <a:off x="9742683" y="1628800"/>
                <a:ext cx="529781" cy="6186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sSubSupPr>
                        <m:e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𝑠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kumimoji="0" lang="zh-CN" altLang="zh-CN" sz="2400" b="0" i="0" strike="noStrike" kern="1200" cap="none" spc="0" normalizeH="0" baseline="-200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Times New Roman" panose="02040503050406030204" pitchFamily="48" charset="0"/>
                              <a:ea typeface="宋体" panose="02040503050406030204" pitchFamily="48" charset="0"/>
                            </a:rPr>
                            <m:t>乙</m:t>
                          </m:r>
                        </m:sub>
                        <m:sup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180B687-A191-E47D-5D7B-7A1B7347AC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2683" y="1628800"/>
                <a:ext cx="529781" cy="6186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9" name="yt_shape_14089"/>
          <p:cNvSpPr txBox="1"/>
          <p:nvPr/>
        </p:nvSpPr>
        <p:spPr>
          <a:xfrm>
            <a:off x="540000" y="2070756"/>
            <a:ext cx="2416239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12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088" name="yt_image_14088" title="H_50.04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70756"/>
            <a:ext cx="240030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91" name="yt_shape_14091"/>
          <p:cNvSpPr txBox="1"/>
          <p:nvPr/>
        </p:nvSpPr>
        <p:spPr>
          <a:xfrm>
            <a:off x="540120" y="2756911"/>
            <a:ext cx="11460536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上海市中考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我们在外卖平台点单时会有点餐用的钱和外卖费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元，我们计算了点单的总额和不计算外卖费的总额的数据，则两种情况计算出的数据一样的是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92" name="yt_table_1409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099203"/>
              </p:ext>
            </p:extLst>
          </p:nvPr>
        </p:nvGraphicFramePr>
        <p:xfrm>
          <a:off x="540000" y="3767821"/>
          <a:ext cx="4489768" cy="950976"/>
        </p:xfrm>
        <a:graphic>
          <a:graphicData uri="http://schemas.openxmlformats.org/drawingml/2006/table">
            <a:tbl>
              <a:tblPr/>
              <a:tblGrid>
                <a:gridCol w="2719705">
                  <a:extLst>
                    <a:ext uri="{9D8B030D-6E8A-4147-A177-3AD203B41FA5}">
                      <a16:colId xmlns:a16="http://schemas.microsoft.com/office/drawing/2014/main" val="10558"/>
                    </a:ext>
                  </a:extLst>
                </a:gridCol>
                <a:gridCol w="1770063">
                  <a:extLst>
                    <a:ext uri="{9D8B030D-6E8A-4147-A177-3AD203B41FA5}">
                      <a16:colId xmlns:a16="http://schemas.microsoft.com/office/drawing/2014/main" val="105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方差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B4EF57E-F720-6196-448E-2A23095527B3}"/>
              </a:ext>
            </a:extLst>
          </p:cNvPr>
          <p:cNvSpPr txBox="1"/>
          <p:nvPr/>
        </p:nvSpPr>
        <p:spPr>
          <a:xfrm>
            <a:off x="10992544" y="31798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yt_shape_14094"/>
          <p:cNvSpPr txBox="1"/>
          <p:nvPr/>
        </p:nvSpPr>
        <p:spPr>
          <a:xfrm>
            <a:off x="540000" y="4830031"/>
            <a:ext cx="101566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给出一组数据：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，则这组数据的众数是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BBF33E-BD17-A15D-85BB-62B1159B97FC}"/>
              </a:ext>
            </a:extLst>
          </p:cNvPr>
          <p:cNvSpPr txBox="1"/>
          <p:nvPr/>
        </p:nvSpPr>
        <p:spPr>
          <a:xfrm>
            <a:off x="9517789" y="478322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6" name="yt_shape_14096"/>
          <p:cNvSpPr txBox="1"/>
          <p:nvPr/>
        </p:nvSpPr>
        <p:spPr>
          <a:xfrm>
            <a:off x="540000" y="1127708"/>
            <a:ext cx="2400081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18003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4095" name="yt_image_14095" title="H_50.0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27708"/>
            <a:ext cx="238429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98" name="yt_shape_14098"/>
          <p:cNvSpPr txBox="1"/>
          <p:nvPr/>
        </p:nvSpPr>
        <p:spPr>
          <a:xfrm>
            <a:off x="540119" y="1813863"/>
            <a:ext cx="11111999" cy="38410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重庆市中考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公司生产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两种型号的扫地机器人，为了解它们的扫地质量，工作人员从某月生产的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型扫地机器人中各随机抽取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台，在完全相同条件下试验，记录下它们的除尘量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，并进行整理、描述和分析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除尘量用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表示，共分为三个等级：合格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，良好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，优秀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，下面给出一部分信息：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型扫地机器人的除尘量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单位：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型扫地机器人中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良好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等级包含的所有数据为：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94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02" name="yt_table_14102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617354"/>
              </p:ext>
            </p:extLst>
          </p:nvPr>
        </p:nvGraphicFramePr>
        <p:xfrm>
          <a:off x="540000" y="1324736"/>
          <a:ext cx="11111997" cy="21762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385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8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78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78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378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222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型号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平均数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g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中位数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g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众数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g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方差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优秀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等级所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占百分比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26.6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4104" name="yt_image_14104" title="H_152.01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6436" y="3586705"/>
            <a:ext cx="2159127" cy="193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06" name="yt_shape_14106"/>
          <p:cNvSpPr txBox="1"/>
          <p:nvPr/>
        </p:nvSpPr>
        <p:spPr>
          <a:xfrm>
            <a:off x="540000" y="5499877"/>
            <a:ext cx="6960239" cy="91550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根据以上信息，解答下列问题：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填空：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AA4F5E-D887-7319-E46E-66A9FDFDFC6A}"/>
              </a:ext>
            </a:extLst>
          </p:cNvPr>
          <p:cNvSpPr txBox="1"/>
          <p:nvPr/>
        </p:nvSpPr>
        <p:spPr>
          <a:xfrm>
            <a:off x="2956652" y="5928559"/>
            <a:ext cx="7896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41C26D-6A79-CDB2-8015-DD68BA115A5C}"/>
              </a:ext>
            </a:extLst>
          </p:cNvPr>
          <p:cNvSpPr txBox="1"/>
          <p:nvPr/>
        </p:nvSpPr>
        <p:spPr>
          <a:xfrm>
            <a:off x="4683852" y="5928559"/>
            <a:ext cx="7896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0D26C3-EE50-18D1-52F0-B67D872AE309}"/>
              </a:ext>
            </a:extLst>
          </p:cNvPr>
          <p:cNvSpPr txBox="1"/>
          <p:nvPr/>
        </p:nvSpPr>
        <p:spPr>
          <a:xfrm>
            <a:off x="6428514" y="5928559"/>
            <a:ext cx="7896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098"/>
          <p:cNvSpPr txBox="1"/>
          <p:nvPr/>
        </p:nvSpPr>
        <p:spPr>
          <a:xfrm>
            <a:off x="540000" y="752205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抽取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型扫地机器人除尘量统计表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1418</Words>
  <Application>Microsoft Office PowerPoint</Application>
  <PresentationFormat>宽屏</PresentationFormat>
  <Paragraphs>123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45</cp:revision>
  <dcterms:created xsi:type="dcterms:W3CDTF">2023-05-05T05:33:04Z</dcterms:created>
  <dcterms:modified xsi:type="dcterms:W3CDTF">2023-11-02T12:41:45Z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