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2" r:id="rId5"/>
    <p:sldId id="373" r:id="rId6"/>
    <p:sldId id="375" r:id="rId7"/>
    <p:sldId id="379" r:id="rId8"/>
    <p:sldId id="381" r:id="rId9"/>
    <p:sldId id="387" r:id="rId10"/>
    <p:sldId id="389" r:id="rId11"/>
    <p:sldId id="393" r:id="rId12"/>
    <p:sldId id="390" r:id="rId13"/>
    <p:sldId id="39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" name="yt_shape_1239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89" name="yt_image_1238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2" name="yt_shape_12392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一般地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代替代数式里的字母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按照代数式中的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计算得出的结果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叫做代数式的值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求代数式值的步骤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用所给的数值代替相应的字母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按照代数式的运算顺序求解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9A85C7-27B4-3384-48A6-82CA39809D2A}"/>
              </a:ext>
            </a:extLst>
          </p:cNvPr>
          <p:cNvSpPr txBox="1"/>
          <p:nvPr/>
        </p:nvSpPr>
        <p:spPr>
          <a:xfrm>
            <a:off x="4488708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88B4E8-CADC-C078-972F-10DAF1CC3CAF}"/>
              </a:ext>
            </a:extLst>
          </p:cNvPr>
          <p:cNvSpPr txBox="1"/>
          <p:nvPr/>
        </p:nvSpPr>
        <p:spPr>
          <a:xfrm>
            <a:off x="10889507" y="155077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9208d"/>
              </a:rPr>
              <a:t>运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FB61188-6550-F66A-AE23-7BB507FF7682}"/>
              </a:ext>
            </a:extLst>
          </p:cNvPr>
          <p:cNvSpPr txBox="1"/>
          <p:nvPr/>
        </p:nvSpPr>
        <p:spPr>
          <a:xfrm>
            <a:off x="4501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9" name="yt_shape_12459"/>
          <p:cNvSpPr txBox="1"/>
          <p:nvPr/>
        </p:nvSpPr>
        <p:spPr>
          <a:xfrm>
            <a:off x="540000" y="900000"/>
            <a:ext cx="59086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这两辆车谁先到达距离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2460" name="yt_shape_12460"/>
          <p:cNvSpPr txBox="1"/>
          <p:nvPr/>
        </p:nvSpPr>
        <p:spPr>
          <a:xfrm>
            <a:off x="540000" y="1379303"/>
            <a:ext cx="49869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分别代入上述关系式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61" name="yt_shape_12461"/>
              <p:cNvSpPr txBox="1"/>
              <p:nvPr/>
            </p:nvSpPr>
            <p:spPr>
              <a:xfrm>
                <a:off x="540000" y="1858606"/>
                <a:ext cx="3980257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客车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61" name="yt_shape_12461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606"/>
                <a:ext cx="3980257" cy="641201"/>
              </a:xfrm>
              <a:prstGeom prst="rect">
                <a:avLst/>
              </a:prstGeom>
              <a:blipFill>
                <a:blip r:embed="rId2"/>
                <a:stretch>
                  <a:fillRect l="-4747" r="-367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63" name="yt_shape_12463"/>
              <p:cNvSpPr txBox="1"/>
              <p:nvPr/>
            </p:nvSpPr>
            <p:spPr>
              <a:xfrm>
                <a:off x="540000" y="2550595"/>
                <a:ext cx="5733942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卡车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t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63" name="yt_shape_12463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0595"/>
                <a:ext cx="5733942" cy="639855"/>
              </a:xfrm>
              <a:prstGeom prst="rect">
                <a:avLst/>
              </a:prstGeom>
              <a:blipFill>
                <a:blip r:embed="rId3"/>
                <a:stretch>
                  <a:fillRect l="-3298" r="-234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65" name="yt_shape_12465"/>
          <p:cNvSpPr txBox="1"/>
          <p:nvPr/>
        </p:nvSpPr>
        <p:spPr>
          <a:xfrm>
            <a:off x="540000" y="3241238"/>
            <a:ext cx="65242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这两辆车中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客车先到达距离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4CAC24-92D6-0CC4-2F52-0B57559D8934}"/>
              </a:ext>
            </a:extLst>
          </p:cNvPr>
          <p:cNvSpPr txBox="1"/>
          <p:nvPr/>
        </p:nvSpPr>
        <p:spPr>
          <a:xfrm>
            <a:off x="449989" y="1332497"/>
            <a:ext cx="5118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分别代入上述关系式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8496DA-D9A2-F641-050F-165DD41CC5C1}"/>
                  </a:ext>
                </a:extLst>
              </p:cNvPr>
              <p:cNvSpPr txBox="1"/>
              <p:nvPr/>
            </p:nvSpPr>
            <p:spPr>
              <a:xfrm>
                <a:off x="449989" y="1811800"/>
                <a:ext cx="412184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客车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mathAnswerShape': 1}">
                <a:extLst>
                  <a:ext uri="{FF2B5EF4-FFF2-40B4-BE49-F238E27FC236}">
                    <a16:creationId xmlns:a16="http://schemas.microsoft.com/office/drawing/2014/main" id="{2D8496DA-D9A2-F641-050F-165DD41CC5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11800"/>
                <a:ext cx="4121848" cy="728612"/>
              </a:xfrm>
              <a:prstGeom prst="rect">
                <a:avLst/>
              </a:prstGeom>
              <a:blipFill>
                <a:blip r:embed="rId4"/>
                <a:stretch>
                  <a:fillRect l="-2367" r="-236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D80548E-4564-5DFA-862E-0DD178DFB26F}"/>
                  </a:ext>
                </a:extLst>
              </p:cNvPr>
              <p:cNvSpPr txBox="1"/>
              <p:nvPr/>
            </p:nvSpPr>
            <p:spPr>
              <a:xfrm>
                <a:off x="449989" y="2503789"/>
                <a:ext cx="585857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卡车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客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卡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mathAnswerShape': 1}">
                <a:extLst>
                  <a:ext uri="{FF2B5EF4-FFF2-40B4-BE49-F238E27FC236}">
                    <a16:creationId xmlns:a16="http://schemas.microsoft.com/office/drawing/2014/main" id="{9D80548E-4564-5DFA-862E-0DD178DFB2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03789"/>
                <a:ext cx="5858573" cy="727279"/>
              </a:xfrm>
              <a:prstGeom prst="rect">
                <a:avLst/>
              </a:prstGeom>
              <a:blipFill>
                <a:blip r:embed="rId5"/>
                <a:stretch>
                  <a:fillRect l="-1665" r="-166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8A488F4-867A-F0A8-E4E2-8024C83A62CB}"/>
              </a:ext>
            </a:extLst>
          </p:cNvPr>
          <p:cNvSpPr txBox="1"/>
          <p:nvPr/>
        </p:nvSpPr>
        <p:spPr>
          <a:xfrm>
            <a:off x="449989" y="3194432"/>
            <a:ext cx="6641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这两辆车中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客车先到达距离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6" name="yt_shape_12466"/>
          <p:cNvSpPr txBox="1"/>
          <p:nvPr/>
        </p:nvSpPr>
        <p:spPr>
          <a:xfrm>
            <a:off x="540119" y="900000"/>
            <a:ext cx="11492915" cy="47332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书店卖课本和笔记本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课本每本定价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笔记本每本定价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bc4f,isEnd"/>
              </a:rPr>
              <a:t>书店开展促销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向客户提供两种优惠方案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买一本课本送一本笔记本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8fa3,isEnd"/>
              </a:rPr>
              <a:t>课本和笔记本都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按定价的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现某班要到该书店购买课本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笔记本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若该客户按方案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若该客户按方案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b22c,isEnd"/>
              </a:rPr>
              <a:t>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通过计算说明此时按哪种方案购买较为合算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所以按方案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购买合算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D8FF3B-272E-6626-4470-8B6A6B0D6431}"/>
              </a:ext>
            </a:extLst>
          </p:cNvPr>
          <p:cNvSpPr txBox="1"/>
          <p:nvPr/>
        </p:nvSpPr>
        <p:spPr>
          <a:xfrm>
            <a:off x="5784108" y="2279658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8C4220-A8B1-7533-437E-4EA4371D452D}"/>
              </a:ext>
            </a:extLst>
          </p:cNvPr>
          <p:cNvSpPr txBox="1"/>
          <p:nvPr/>
        </p:nvSpPr>
        <p:spPr>
          <a:xfrm>
            <a:off x="2278908" y="2755146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EA0554-75A9-95DF-0989-827CCA546A59}"/>
              </a:ext>
            </a:extLst>
          </p:cNvPr>
          <p:cNvSpPr txBox="1"/>
          <p:nvPr/>
        </p:nvSpPr>
        <p:spPr>
          <a:xfrm>
            <a:off x="450108" y="3706122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E03A75-4986-22CE-7064-03201A7F92F7}"/>
              </a:ext>
            </a:extLst>
          </p:cNvPr>
          <p:cNvSpPr txBox="1"/>
          <p:nvPr/>
        </p:nvSpPr>
        <p:spPr>
          <a:xfrm>
            <a:off x="450108" y="4181610"/>
            <a:ext cx="6201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F80A06-5B5F-199B-53B8-9488746E63DE}"/>
              </a:ext>
            </a:extLst>
          </p:cNvPr>
          <p:cNvSpPr txBox="1"/>
          <p:nvPr/>
        </p:nvSpPr>
        <p:spPr>
          <a:xfrm>
            <a:off x="450108" y="4657098"/>
            <a:ext cx="650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6906E6-8A0C-B095-EA0F-8275C1638C7A}"/>
              </a:ext>
            </a:extLst>
          </p:cNvPr>
          <p:cNvSpPr txBox="1"/>
          <p:nvPr/>
        </p:nvSpPr>
        <p:spPr>
          <a:xfrm>
            <a:off x="450108" y="5132586"/>
            <a:ext cx="3380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所以按方案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购买合算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4" name="yt_shape_1247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73" name="yt_image_12473" title="H_50.9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76" name="yt_shape_12476"/>
              <p:cNvSpPr txBox="1"/>
              <p:nvPr/>
            </p:nvSpPr>
            <p:spPr>
              <a:xfrm>
                <a:off x="540119" y="1597583"/>
                <a:ext cx="11492915" cy="48033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27017,isEnd"/>
                  </a:rPr>
                  <a:t>2</a:t>
                </a:r>
                <a:b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f324,isEnd"/>
                  </a:rPr>
                  <a:t>2</a:t>
                </a:r>
                <a:b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…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由以上计算结果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你能猜测出什么结论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请用字母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表示出来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476" name="yt_shape_12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4803303"/>
              </a:xfrm>
              <a:prstGeom prst="rect">
                <a:avLst/>
              </a:prstGeom>
              <a:blipFill>
                <a:blip r:embed="rId3"/>
                <a:stretch>
                  <a:fillRect l="-1645" b="-30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52F68A0-E5A2-B7A7-235E-B344AA12C870}"/>
                  </a:ext>
                </a:extLst>
              </p:cNvPr>
              <p:cNvSpPr txBox="1"/>
              <p:nvPr/>
            </p:nvSpPr>
            <p:spPr>
              <a:xfrm>
                <a:off x="1107333" y="2222226"/>
                <a:ext cx="7896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1, 'hasSerialNum': 1, 'mathAnswerShape': 1}">
                <a:extLst>
                  <a:ext uri="{FF2B5EF4-FFF2-40B4-BE49-F238E27FC236}">
                    <a16:creationId xmlns:a16="http://schemas.microsoft.com/office/drawing/2014/main" id="{752F68A0-E5A2-B7A7-235E-B344AA12C8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2222226"/>
                <a:ext cx="789686" cy="7728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6927292-0D62-E45B-74E5-2F0B09A68B28}"/>
              </a:ext>
            </a:extLst>
          </p:cNvPr>
          <p:cNvCxnSpPr/>
          <p:nvPr/>
        </p:nvCxnSpPr>
        <p:spPr>
          <a:xfrm>
            <a:off x="844919" y="2967278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CF11101-3F06-AA90-069B-2DCE49A2050D}"/>
                  </a:ext>
                </a:extLst>
              </p:cNvPr>
              <p:cNvSpPr txBox="1"/>
              <p:nvPr/>
            </p:nvSpPr>
            <p:spPr>
              <a:xfrm>
                <a:off x="4190258" y="2222226"/>
                <a:ext cx="7896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1, 'hasSerialNum': 1, 'mathAnswerShape': 1}">
                <a:extLst>
                  <a:ext uri="{FF2B5EF4-FFF2-40B4-BE49-F238E27FC236}">
                    <a16:creationId xmlns:a16="http://schemas.microsoft.com/office/drawing/2014/main" id="{5CF11101-3F06-AA90-069B-2DCE49A205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0258" y="2222226"/>
                <a:ext cx="789686" cy="77280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13FAEA5-6B05-2B37-B6F4-985C3B4B98F6}"/>
              </a:ext>
            </a:extLst>
          </p:cNvPr>
          <p:cNvCxnSpPr/>
          <p:nvPr/>
        </p:nvCxnSpPr>
        <p:spPr>
          <a:xfrm>
            <a:off x="3927844" y="2967278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AFDFEB6-3C80-E980-4E79-0F289C4E9148}"/>
                  </a:ext>
                </a:extLst>
              </p:cNvPr>
              <p:cNvSpPr txBox="1"/>
              <p:nvPr/>
            </p:nvSpPr>
            <p:spPr>
              <a:xfrm>
                <a:off x="7554171" y="2901422"/>
                <a:ext cx="66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1, 'hasSerialNum': 1, 'mathAnswerShape': 1}">
                <a:extLst>
                  <a:ext uri="{FF2B5EF4-FFF2-40B4-BE49-F238E27FC236}">
                    <a16:creationId xmlns:a16="http://schemas.microsoft.com/office/drawing/2014/main" id="{4AFDFEB6-3C80-E980-4E79-0F289C4E91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4171" y="2901422"/>
                <a:ext cx="661099" cy="7660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ACCEF0CC-136D-EDB0-CB74-53CA639B8637}"/>
              </a:ext>
            </a:extLst>
          </p:cNvPr>
          <p:cNvCxnSpPr/>
          <p:nvPr/>
        </p:nvCxnSpPr>
        <p:spPr>
          <a:xfrm>
            <a:off x="7291757" y="363974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459FCB-1A5B-1FE3-5DF7-F7D4787CDF17}"/>
                  </a:ext>
                </a:extLst>
              </p:cNvPr>
              <p:cNvSpPr txBox="1"/>
              <p:nvPr/>
            </p:nvSpPr>
            <p:spPr>
              <a:xfrm>
                <a:off x="10508507" y="2901422"/>
                <a:ext cx="66109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8" name="文本框 7" descr="{'rangeId': 21, 'hasSerialNum': 1, 'mathAnswerShape': 1}">
                <a:extLst>
                  <a:ext uri="{FF2B5EF4-FFF2-40B4-BE49-F238E27FC236}">
                    <a16:creationId xmlns:a16="http://schemas.microsoft.com/office/drawing/2014/main" id="{BA459FCB-1A5B-1FE3-5DF7-F7D4787CDF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08507" y="2901422"/>
                <a:ext cx="661099" cy="7660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542203D-227B-CFAA-8977-E7975E656D5F}"/>
              </a:ext>
            </a:extLst>
          </p:cNvPr>
          <p:cNvCxnSpPr/>
          <p:nvPr/>
        </p:nvCxnSpPr>
        <p:spPr>
          <a:xfrm>
            <a:off x="10246094" y="363974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F24FEE4-BE7D-8410-10F2-79A0A2B5E5CB}"/>
                  </a:ext>
                </a:extLst>
              </p:cNvPr>
              <p:cNvSpPr txBox="1"/>
              <p:nvPr/>
            </p:nvSpPr>
            <p:spPr>
              <a:xfrm>
                <a:off x="7858971" y="3573887"/>
                <a:ext cx="789685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" name="文本框 9" descr="{'rangeId': 21, 'hasSerialNum': 1, 'mathAnswerShape': 1}">
                <a:extLst>
                  <a:ext uri="{FF2B5EF4-FFF2-40B4-BE49-F238E27FC236}">
                    <a16:creationId xmlns:a16="http://schemas.microsoft.com/office/drawing/2014/main" id="{BF24FEE4-BE7D-8410-10F2-79A0A2B5E5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8971" y="3573887"/>
                <a:ext cx="789685" cy="77280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50E0FBD-6A59-6080-5C55-627F1465D338}"/>
              </a:ext>
            </a:extLst>
          </p:cNvPr>
          <p:cNvCxnSpPr/>
          <p:nvPr/>
        </p:nvCxnSpPr>
        <p:spPr>
          <a:xfrm>
            <a:off x="7596557" y="4318939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51F490A-A112-BCDA-AAE2-702CD8C35227}"/>
                  </a:ext>
                </a:extLst>
              </p:cNvPr>
              <p:cNvSpPr txBox="1"/>
              <p:nvPr/>
            </p:nvSpPr>
            <p:spPr>
              <a:xfrm>
                <a:off x="1107333" y="4077072"/>
                <a:ext cx="7896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51F490A-A112-BCDA-AAE2-702CD8C352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4077072"/>
                <a:ext cx="789686" cy="77280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102AD58B-C374-2730-891F-55C5783E06B1}"/>
              </a:ext>
            </a:extLst>
          </p:cNvPr>
          <p:cNvSpPr txBox="1"/>
          <p:nvPr/>
        </p:nvSpPr>
        <p:spPr>
          <a:xfrm>
            <a:off x="450108" y="5883255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7" name="yt_shape_12397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396" name="yt_image_12396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9" name="yt_shape_12399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</a:t>
            </a:r>
          </a:p>
        </p:txBody>
      </p:sp>
      <p:sp>
        <p:nvSpPr>
          <p:cNvPr id="12400" name="yt_shape_12400"/>
          <p:cNvSpPr txBox="1"/>
          <p:nvPr/>
        </p:nvSpPr>
        <p:spPr>
          <a:xfrm>
            <a:off x="540000" y="2102862"/>
            <a:ext cx="8460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01" name="yt_table_124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245599"/>
              </p:ext>
            </p:extLst>
          </p:nvPr>
        </p:nvGraphicFramePr>
        <p:xfrm>
          <a:off x="540056" y="2582165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403" name="yt_shape_12403"/>
              <p:cNvSpPr txBox="1"/>
              <p:nvPr/>
            </p:nvSpPr>
            <p:spPr>
              <a:xfrm>
                <a:off x="540000" y="3108336"/>
                <a:ext cx="773609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403" name="yt_shape_1240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08336"/>
                <a:ext cx="7736092" cy="638893"/>
              </a:xfrm>
              <a:prstGeom prst="rect">
                <a:avLst/>
              </a:prstGeom>
              <a:blipFill>
                <a:blip r:embed="rId3"/>
                <a:stretch>
                  <a:fillRect l="-2443" r="-141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05" name="yt_table_124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486073"/>
              </p:ext>
            </p:extLst>
          </p:nvPr>
        </p:nvGraphicFramePr>
        <p:xfrm>
          <a:off x="540056" y="3798017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407" name="yt_shape_12407"/>
              <p:cNvSpPr txBox="1"/>
              <p:nvPr/>
            </p:nvSpPr>
            <p:spPr>
              <a:xfrm>
                <a:off x="540000" y="4324188"/>
                <a:ext cx="838210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407" name="yt_shape_124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24188"/>
                <a:ext cx="8382103" cy="638893"/>
              </a:xfrm>
              <a:prstGeom prst="rect">
                <a:avLst/>
              </a:prstGeom>
              <a:blipFill>
                <a:blip r:embed="rId4"/>
                <a:stretch>
                  <a:fillRect l="-2255" r="-123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09" name="yt_shape_12409"/>
              <p:cNvSpPr txBox="1"/>
              <p:nvPr/>
            </p:nvSpPr>
            <p:spPr>
              <a:xfrm>
                <a:off x="540000" y="5013869"/>
                <a:ext cx="7771679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409" name="yt_shape_124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13869"/>
                <a:ext cx="7771679" cy="605422"/>
              </a:xfrm>
              <a:prstGeom prst="rect">
                <a:avLst/>
              </a:prstGeom>
              <a:blipFill>
                <a:blip r:embed="rId5"/>
                <a:stretch>
                  <a:fillRect l="-2433" r="-1491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11" name="yt_shape_12411"/>
          <p:cNvSpPr txBox="1"/>
          <p:nvPr/>
        </p:nvSpPr>
        <p:spPr>
          <a:xfrm>
            <a:off x="540119" y="56700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4969,isEnd"/>
              </a:rPr>
              <a:t>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813293">
            <a:extLst>
              <a:ext uri="{FF2B5EF4-FFF2-40B4-BE49-F238E27FC236}">
                <a16:creationId xmlns:a16="http://schemas.microsoft.com/office/drawing/2014/main" id="{4CDC8081-6613-1CDF-9FC1-EAA0448ACAB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873285-0F4D-A4FB-6434-BF44071CC445}"/>
              </a:ext>
            </a:extLst>
          </p:cNvPr>
          <p:cNvSpPr txBox="1"/>
          <p:nvPr/>
        </p:nvSpPr>
        <p:spPr>
          <a:xfrm>
            <a:off x="8016014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D77583B-55B1-837E-8896-6A33C87172DD}"/>
              </a:ext>
            </a:extLst>
          </p:cNvPr>
          <p:cNvSpPr txBox="1"/>
          <p:nvPr/>
        </p:nvSpPr>
        <p:spPr>
          <a:xfrm>
            <a:off x="7298464" y="3061530"/>
            <a:ext cx="383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2269CE-255E-3064-CA02-79CB3F0389A3}"/>
              </a:ext>
            </a:extLst>
          </p:cNvPr>
          <p:cNvSpPr txBox="1"/>
          <p:nvPr/>
        </p:nvSpPr>
        <p:spPr>
          <a:xfrm>
            <a:off x="7684226" y="4277382"/>
            <a:ext cx="9420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50156F-ADA2-82B8-7735-3347E77992C5}"/>
              </a:ext>
            </a:extLst>
          </p:cNvPr>
          <p:cNvSpPr txBox="1"/>
          <p:nvPr/>
        </p:nvSpPr>
        <p:spPr>
          <a:xfrm>
            <a:off x="7232107" y="4967063"/>
            <a:ext cx="789685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D0C32D-4EB8-19C3-28D6-6125D575EA98}"/>
              </a:ext>
            </a:extLst>
          </p:cNvPr>
          <p:cNvSpPr txBox="1"/>
          <p:nvPr/>
        </p:nvSpPr>
        <p:spPr>
          <a:xfrm>
            <a:off x="1059708" y="609876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12" name="yt_shape_12412"/>
              <p:cNvSpPr txBox="1"/>
              <p:nvPr/>
            </p:nvSpPr>
            <p:spPr>
              <a:xfrm>
                <a:off x="540000" y="900000"/>
                <a:ext cx="7118937" cy="33990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求下列代数式的值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12" name="yt_shape_12412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118937" cy="3399072"/>
              </a:xfrm>
              <a:prstGeom prst="rect">
                <a:avLst/>
              </a:prstGeom>
              <a:blipFill>
                <a:blip r:embed="rId2"/>
                <a:stretch>
                  <a:fillRect l="-2656" t="-1616" r="-1714" b="-14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196E8A-B41B-0A0F-7E24-C37F50D18A18}"/>
              </a:ext>
            </a:extLst>
          </p:cNvPr>
          <p:cNvSpPr txBox="1"/>
          <p:nvPr/>
        </p:nvSpPr>
        <p:spPr>
          <a:xfrm>
            <a:off x="449989" y="2082554"/>
            <a:ext cx="5477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FF90BA-EE61-461A-72D2-D48CA8F51023}"/>
              </a:ext>
            </a:extLst>
          </p:cNvPr>
          <p:cNvSpPr txBox="1"/>
          <p:nvPr/>
        </p:nvSpPr>
        <p:spPr>
          <a:xfrm>
            <a:off x="449989" y="2558042"/>
            <a:ext cx="593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F71A14-D168-1F88-EC5F-549324E7B04B}"/>
              </a:ext>
            </a:extLst>
          </p:cNvPr>
          <p:cNvSpPr txBox="1"/>
          <p:nvPr/>
        </p:nvSpPr>
        <p:spPr>
          <a:xfrm>
            <a:off x="449989" y="3033530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98DB14-33B5-73EC-5EF9-7878D8DB2A1F}"/>
                  </a:ext>
                </a:extLst>
              </p:cNvPr>
              <p:cNvSpPr txBox="1"/>
              <p:nvPr/>
            </p:nvSpPr>
            <p:spPr>
              <a:xfrm>
                <a:off x="497614" y="3509018"/>
                <a:ext cx="2758885" cy="8039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−1+3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1698DB14-33B5-73EC-5EF9-7878D8DB2A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509018"/>
                <a:ext cx="2758885" cy="803987"/>
              </a:xfrm>
              <a:prstGeom prst="rect">
                <a:avLst/>
              </a:prstGeom>
              <a:blipFill>
                <a:blip r:embed="rId3"/>
                <a:stretch>
                  <a:fillRect r="-3540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8" name="yt_shape_12418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求实际问题中代数式的值</a:t>
            </a:r>
          </a:p>
        </p:txBody>
      </p:sp>
      <p:sp>
        <p:nvSpPr>
          <p:cNvPr id="12419" name="yt_shape_12419"/>
          <p:cNvSpPr txBox="1"/>
          <p:nvPr/>
        </p:nvSpPr>
        <p:spPr>
          <a:xfrm>
            <a:off x="540119" y="13995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刘谦的魔术表演风靡全球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小明同学也学起了刘谦发明了一个魔术盒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8c70"/>
              </a:rPr>
              <a:t>当任意有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理数对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进入其中时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会得到一个新的有理数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75df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放入其中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就会得到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现将有理数对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4d58"/>
              </a:rPr>
              <a:t>放入其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则会得到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20" name="yt_table_124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662086"/>
              </p:ext>
            </p:extLst>
          </p:nvPr>
        </p:nvGraphicFramePr>
        <p:xfrm>
          <a:off x="540056" y="3319263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</a:tbl>
          </a:graphicData>
        </a:graphic>
      </p:graphicFrame>
      <p:pic>
        <p:nvPicPr>
          <p:cNvPr id="3" name="yt_shape_1722070813367">
            <a:extLst>
              <a:ext uri="{FF2B5EF4-FFF2-40B4-BE49-F238E27FC236}">
                <a16:creationId xmlns:a16="http://schemas.microsoft.com/office/drawing/2014/main" id="{47984B51-FEC1-2CBC-A28E-7AEAD7A49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8FAD84-3FF1-10C7-4263-E18AAC4C814A}"/>
              </a:ext>
            </a:extLst>
          </p:cNvPr>
          <p:cNvSpPr txBox="1"/>
          <p:nvPr/>
        </p:nvSpPr>
        <p:spPr>
          <a:xfrm>
            <a:off x="2888508" y="27792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22" name="yt_shape_12422"/>
              <p:cNvSpPr txBox="1"/>
              <p:nvPr/>
            </p:nvSpPr>
            <p:spPr>
              <a:xfrm>
                <a:off x="540119" y="900000"/>
                <a:ext cx="11492915" cy="32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一只小狗的奔跑速度为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地的路程为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3e714,isEnd"/>
                  </a:rPr>
                  <a:t>则这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只小狗从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地所用的时间为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70e4,isEnd"/>
                  </a:rPr>
                  <a:t>它所用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的时间为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的小正方形和边长为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的大正方形放在一起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表示阴影部分的面积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422" name="yt_shape_124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50955"/>
              </a:xfrm>
              <a:prstGeom prst="rect">
                <a:avLst/>
              </a:prstGeom>
              <a:blipFill>
                <a:blip r:embed="rId2"/>
                <a:stretch>
                  <a:fillRect l="-1645" t="-1689" b="-22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28" name="yt_image_12428" title="H_85.95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4537" y="3179280"/>
            <a:ext cx="1637344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430" name="yt_shape_12430"/>
              <p:cNvSpPr txBox="1"/>
              <p:nvPr/>
            </p:nvSpPr>
            <p:spPr>
              <a:xfrm>
                <a:off x="540000" y="4365104"/>
                <a:ext cx="11086368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阴影部分的面积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即阴影部分的面积为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430" name="yt_shape_124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5104"/>
                <a:ext cx="11086368" cy="1119024"/>
              </a:xfrm>
              <a:prstGeom prst="rect">
                <a:avLst/>
              </a:prstGeom>
              <a:blipFill>
                <a:blip r:embed="rId4"/>
                <a:stretch>
                  <a:fillRect l="-1705" t="-4348" r="-715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039955-95E3-9DD4-F737-15D570ECA8AE}"/>
                  </a:ext>
                </a:extLst>
              </p:cNvPr>
              <p:cNvSpPr txBox="1"/>
              <p:nvPr/>
            </p:nvSpPr>
            <p:spPr>
              <a:xfrm>
                <a:off x="5303912" y="1138372"/>
                <a:ext cx="109093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039955-95E3-9DD4-F737-15D570ECA8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3912" y="1138372"/>
                <a:ext cx="1090931" cy="7784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1E08BCB-E621-B6F8-7BF1-DB8DC70FC83D}"/>
              </a:ext>
            </a:extLst>
          </p:cNvPr>
          <p:cNvSpPr txBox="1"/>
          <p:nvPr/>
        </p:nvSpPr>
        <p:spPr>
          <a:xfrm>
            <a:off x="1974108" y="201353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B1081A-CA07-E385-4B61-717EE7A7353E}"/>
                  </a:ext>
                </a:extLst>
              </p:cNvPr>
              <p:cNvSpPr txBox="1"/>
              <p:nvPr/>
            </p:nvSpPr>
            <p:spPr>
              <a:xfrm>
                <a:off x="450108" y="3439994"/>
                <a:ext cx="86430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0, 'hasSerialNum': 1, 'mathAnswerShape': 1, 'pageBreak': True}">
                <a:extLst>
                  <a:ext uri="{FF2B5EF4-FFF2-40B4-BE49-F238E27FC236}">
                    <a16:creationId xmlns:a16="http://schemas.microsoft.com/office/drawing/2014/main" id="{85B1081A-CA07-E385-4B61-717EE7A735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9994"/>
                <a:ext cx="8643048" cy="726326"/>
              </a:xfrm>
              <a:prstGeom prst="rect">
                <a:avLst/>
              </a:prstGeom>
              <a:blipFill>
                <a:blip r:embed="rId6"/>
                <a:stretch>
                  <a:fillRect l="-1128" r="-105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02402D-F15D-2FB5-2F5C-AADFF196892C}"/>
                  </a:ext>
                </a:extLst>
              </p:cNvPr>
              <p:cNvSpPr txBox="1"/>
              <p:nvPr/>
            </p:nvSpPr>
            <p:spPr>
              <a:xfrm>
                <a:off x="449989" y="4793786"/>
                <a:ext cx="111592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即阴影部分的面积为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C02402D-F15D-2FB5-2F5C-AADFF1968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3786"/>
                <a:ext cx="11159237" cy="726326"/>
              </a:xfrm>
              <a:prstGeom prst="rect">
                <a:avLst/>
              </a:prstGeom>
              <a:blipFill>
                <a:blip r:embed="rId7"/>
                <a:stretch>
                  <a:fillRect l="-874" r="-87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5" name="yt_shape_12435"/>
          <p:cNvSpPr txBox="1"/>
          <p:nvPr/>
        </p:nvSpPr>
        <p:spPr>
          <a:xfrm>
            <a:off x="540000" y="900000"/>
            <a:ext cx="713656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整体代入求代数式的值时不会转化而出错</a:t>
            </a:r>
          </a:p>
        </p:txBody>
      </p:sp>
      <p:sp>
        <p:nvSpPr>
          <p:cNvPr id="12436" name="yt_shape_12436"/>
          <p:cNvSpPr txBox="1"/>
          <p:nvPr/>
        </p:nvSpPr>
        <p:spPr>
          <a:xfrm>
            <a:off x="540000" y="1399565"/>
            <a:ext cx="107080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7" name="yt_table_124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847861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</a:tbl>
          </a:graphicData>
        </a:graphic>
      </p:graphicFrame>
      <p:pic>
        <p:nvPicPr>
          <p:cNvPr id="3" name="yt_shape_1722070813446">
            <a:extLst>
              <a:ext uri="{FF2B5EF4-FFF2-40B4-BE49-F238E27FC236}">
                <a16:creationId xmlns:a16="http://schemas.microsoft.com/office/drawing/2014/main" id="{C8656CFB-393E-ADA2-CBCE-3DCDC18AE5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92A444-A139-3F9C-676B-6A01035F7A49}"/>
              </a:ext>
            </a:extLst>
          </p:cNvPr>
          <p:cNvSpPr txBox="1"/>
          <p:nvPr/>
        </p:nvSpPr>
        <p:spPr>
          <a:xfrm>
            <a:off x="102416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0" name="yt_shape_1244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439" name="yt_image_12439" title="H_50.49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2" name="yt_shape_12442"/>
          <p:cNvSpPr txBox="1"/>
          <p:nvPr/>
        </p:nvSpPr>
        <p:spPr>
          <a:xfrm>
            <a:off x="540000" y="1591869"/>
            <a:ext cx="59792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43" name="yt_table_124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56712"/>
              </p:ext>
            </p:extLst>
          </p:nvPr>
        </p:nvGraphicFramePr>
        <p:xfrm>
          <a:off x="540056" y="2071172"/>
          <a:ext cx="5103940" cy="950976"/>
        </p:xfrm>
        <a:graphic>
          <a:graphicData uri="http://schemas.openxmlformats.org/drawingml/2006/table">
            <a:tbl>
              <a:tblPr/>
              <a:tblGrid>
                <a:gridCol w="3003677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445" name="yt_shape_12445"/>
              <p:cNvSpPr txBox="1"/>
              <p:nvPr/>
            </p:nvSpPr>
            <p:spPr>
              <a:xfrm>
                <a:off x="540119" y="3072726"/>
                <a:ext cx="11492915" cy="15976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安阳市期末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如图为火箭模型的截面图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下面是梯形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中间是长方形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上面是三角形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17d4,isEn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这个截面的面积为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445" name="yt_shape_124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72726"/>
                <a:ext cx="11492915" cy="1597617"/>
              </a:xfrm>
              <a:prstGeom prst="rect">
                <a:avLst/>
              </a:prstGeom>
              <a:blipFill>
                <a:blip r:embed="rId3"/>
                <a:stretch>
                  <a:fillRect l="-164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48" name="yt_image_12448" title="H_146.88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4779" y="4732166"/>
            <a:ext cx="1162440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60A400-388E-A27B-10A2-1A0AF5176A14}"/>
              </a:ext>
            </a:extLst>
          </p:cNvPr>
          <p:cNvSpPr txBox="1"/>
          <p:nvPr/>
        </p:nvSpPr>
        <p:spPr>
          <a:xfrm>
            <a:off x="5558564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F2A108-FE1F-2458-5145-55B377A3C95B}"/>
              </a:ext>
            </a:extLst>
          </p:cNvPr>
          <p:cNvSpPr txBox="1"/>
          <p:nvPr/>
        </p:nvSpPr>
        <p:spPr>
          <a:xfrm>
            <a:off x="8964124" y="3025920"/>
            <a:ext cx="637285" cy="77592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C3F8EC-80DF-44E6-2EAD-BA93624535AC}"/>
              </a:ext>
            </a:extLst>
          </p:cNvPr>
          <p:cNvSpPr txBox="1"/>
          <p:nvPr/>
        </p:nvSpPr>
        <p:spPr>
          <a:xfrm>
            <a:off x="4964958" y="4183716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0" name="yt_shape_1245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b2e1,isEnd"/>
              </a:rPr>
              <a:t>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如图是一个运算程序的示意图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若开始输入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831f,isEnd"/>
              </a:rPr>
              <a:t>2024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次输出的结果为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453" name="yt_image_12453" title="H_89.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3507" y="3450537"/>
            <a:ext cx="3864985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DF32C1-DF47-7CEE-36E0-7A186A0A54DC}"/>
              </a:ext>
            </a:extLst>
          </p:cNvPr>
          <p:cNvSpPr txBox="1"/>
          <p:nvPr/>
        </p:nvSpPr>
        <p:spPr>
          <a:xfrm>
            <a:off x="9852871" y="8531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2075096-EF14-04FB-B76C-73FC88211326}"/>
              </a:ext>
            </a:extLst>
          </p:cNvPr>
          <p:cNvSpPr txBox="1"/>
          <p:nvPr/>
        </p:nvSpPr>
        <p:spPr>
          <a:xfrm>
            <a:off x="1821708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F625AD-3AB8-5102-7C03-9FFFAB1D43D8}"/>
              </a:ext>
            </a:extLst>
          </p:cNvPr>
          <p:cNvSpPr txBox="1"/>
          <p:nvPr/>
        </p:nvSpPr>
        <p:spPr>
          <a:xfrm>
            <a:off x="2888508" y="275514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5" name="yt_shape_1245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某客车距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某卡车距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dfb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填写下表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457" name="yt_table_12457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089330"/>
              </p:ext>
            </p:extLst>
          </p:nvPr>
        </p:nvGraphicFramePr>
        <p:xfrm>
          <a:off x="540000" y="2491102"/>
          <a:ext cx="11111999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168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5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7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357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s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33D4CA5-292D-65E0-115B-9014B7184442}"/>
              </a:ext>
            </a:extLst>
          </p:cNvPr>
          <p:cNvSpPr txBox="1"/>
          <p:nvPr/>
        </p:nvSpPr>
        <p:spPr>
          <a:xfrm>
            <a:off x="5315864" y="3197863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4B8FCE-95E4-673B-2657-065C94D12190}"/>
              </a:ext>
            </a:extLst>
          </p:cNvPr>
          <p:cNvSpPr txBox="1"/>
          <p:nvPr/>
        </p:nvSpPr>
        <p:spPr>
          <a:xfrm>
            <a:off x="7003994" y="319786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0DCDCC-CBC0-D853-EC70-C455D2E565A1}"/>
              </a:ext>
            </a:extLst>
          </p:cNvPr>
          <p:cNvSpPr txBox="1"/>
          <p:nvPr/>
        </p:nvSpPr>
        <p:spPr>
          <a:xfrm>
            <a:off x="8739749" y="319786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613B73-57C5-C01B-01C2-8D3F4CB6C405}"/>
              </a:ext>
            </a:extLst>
          </p:cNvPr>
          <p:cNvSpPr txBox="1"/>
          <p:nvPr/>
        </p:nvSpPr>
        <p:spPr>
          <a:xfrm>
            <a:off x="10446930" y="3197863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0380DD-A149-FCEC-2743-6B5010E6E5E7}"/>
              </a:ext>
            </a:extLst>
          </p:cNvPr>
          <p:cNvSpPr txBox="1"/>
          <p:nvPr/>
        </p:nvSpPr>
        <p:spPr>
          <a:xfrm>
            <a:off x="5325389" y="376479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706E03-F722-1A8F-0D24-AF078A6D261C}"/>
              </a:ext>
            </a:extLst>
          </p:cNvPr>
          <p:cNvSpPr txBox="1"/>
          <p:nvPr/>
        </p:nvSpPr>
        <p:spPr>
          <a:xfrm>
            <a:off x="7013519" y="3764790"/>
            <a:ext cx="625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858465-B5DD-DE74-526B-1B3AAF41E2FD}"/>
              </a:ext>
            </a:extLst>
          </p:cNvPr>
          <p:cNvSpPr txBox="1"/>
          <p:nvPr/>
        </p:nvSpPr>
        <p:spPr>
          <a:xfrm>
            <a:off x="8739749" y="376479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288552-0D7A-6F43-4A91-763548AE9173}"/>
              </a:ext>
            </a:extLst>
          </p:cNvPr>
          <p:cNvSpPr txBox="1"/>
          <p:nvPr/>
        </p:nvSpPr>
        <p:spPr>
          <a:xfrm>
            <a:off x="10475505" y="376479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1792</Words>
  <Application>Microsoft Office PowerPoint</Application>
  <PresentationFormat>宽屏</PresentationFormat>
  <Paragraphs>145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2024-07-27T13:12:15Z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