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8" r:id="rId7"/>
    <p:sldId id="370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7" name="yt_shape_14917"/>
          <p:cNvSpPr txBox="1"/>
          <p:nvPr/>
        </p:nvSpPr>
        <p:spPr>
          <a:xfrm>
            <a:off x="540119" y="900000"/>
            <a:ext cx="11492915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巧妙识别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三线八角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的两种方法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巧记口诀来识别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一看三线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二找截线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三查位置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借助方位来识别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根据这三种角的位置关系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1_90eca"/>
              </a:rPr>
              <a:t>我们可以在图形中标出方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判断时依方位来识别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918" name="yt_image_1491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0175" y="3028285"/>
            <a:ext cx="1631649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20" name="yt_shape_14920"/>
          <p:cNvSpPr txBox="1"/>
          <p:nvPr/>
        </p:nvSpPr>
        <p:spPr>
          <a:xfrm>
            <a:off x="540000" y="4734915"/>
            <a:ext cx="8284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下列四个手势中可以形象地描述内错角特征的是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921" name="yt_image_1492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5366582"/>
            <a:ext cx="5048515" cy="86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FF52EF0-6C34-8A68-ACD7-05F2FCC1F825}"/>
              </a:ext>
            </a:extLst>
          </p:cNvPr>
          <p:cNvSpPr txBox="1"/>
          <p:nvPr/>
        </p:nvSpPr>
        <p:spPr>
          <a:xfrm>
            <a:off x="7841389" y="468810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3" name="yt_shape_14923"/>
          <p:cNvSpPr txBox="1"/>
          <p:nvPr/>
        </p:nvSpPr>
        <p:spPr>
          <a:xfrm>
            <a:off x="540000" y="900000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是同位角的有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25" name="yt_table_1492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846650"/>
              </p:ext>
            </p:extLst>
          </p:nvPr>
        </p:nvGraphicFramePr>
        <p:xfrm>
          <a:off x="540056" y="2755171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107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07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07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10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8"/>
                  </a:ext>
                </a:extLst>
              </a:tr>
            </a:tbl>
          </a:graphicData>
        </a:graphic>
      </p:graphicFrame>
      <p:pic>
        <p:nvPicPr>
          <p:cNvPr id="14924" name="yt_image_14924_skip" title="H_108.3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1605" y="1379303"/>
            <a:ext cx="4707378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FD4CE9-228E-3C18-B5E2-7002B3857E2A}"/>
              </a:ext>
            </a:extLst>
          </p:cNvPr>
          <p:cNvSpPr txBox="1"/>
          <p:nvPr/>
        </p:nvSpPr>
        <p:spPr>
          <a:xfrm>
            <a:off x="6012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7" name="yt_shape_14927"/>
          <p:cNvSpPr txBox="1"/>
          <p:nvPr/>
        </p:nvSpPr>
        <p:spPr>
          <a:xfrm>
            <a:off x="540000" y="900000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根据图形填空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931" name="yt_shape_14931"/>
          <p:cNvSpPr txBox="1"/>
          <p:nvPr/>
        </p:nvSpPr>
        <p:spPr>
          <a:xfrm>
            <a:off x="540000" y="234888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928" name="yt_shape_14928" title="H_113.6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6269875" y="1121916"/>
            <a:ext cx="1778520" cy="1442988"/>
            <a:chOff x="0" y="0"/>
            <a:chExt cx="1778520" cy="1442988"/>
          </a:xfrm>
        </p:grpSpPr>
        <p:pic>
          <p:nvPicPr>
            <p:cNvPr id="2" name="yt_image_1492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78520" cy="1046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30" name="yt_shape_14930" descr="{&quot;rangeId&quot;:0,&quot;IgnoreLineSpacing&quot;:1}"/>
            <p:cNvSpPr txBox="1"/>
            <p:nvPr/>
          </p:nvSpPr>
          <p:spPr>
            <a:xfrm>
              <a:off x="355979" y="10829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14932" name="yt_shape_14932"/>
          <p:cNvSpPr txBox="1"/>
          <p:nvPr/>
        </p:nvSpPr>
        <p:spPr>
          <a:xfrm>
            <a:off x="540119" y="272232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可以看成是直线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所截而成的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933" name="yt_shape_14933"/>
          <p:cNvSpPr txBox="1"/>
          <p:nvPr/>
        </p:nvSpPr>
        <p:spPr>
          <a:xfrm>
            <a:off x="540119" y="366527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可以看成是直线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所截而成的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934" name="yt_shape_14934"/>
          <p:cNvSpPr txBox="1"/>
          <p:nvPr/>
        </p:nvSpPr>
        <p:spPr>
          <a:xfrm>
            <a:off x="540119" y="460823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可以看成是直线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所截而成的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1433C7-8DEF-C544-100A-7C4B5C85E7DA}"/>
              </a:ext>
            </a:extLst>
          </p:cNvPr>
          <p:cNvSpPr txBox="1"/>
          <p:nvPr/>
        </p:nvSpPr>
        <p:spPr>
          <a:xfrm>
            <a:off x="4917333" y="2675514"/>
            <a:ext cx="956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775998-908A-C758-C746-A5269229525F}"/>
              </a:ext>
            </a:extLst>
          </p:cNvPr>
          <p:cNvSpPr txBox="1"/>
          <p:nvPr/>
        </p:nvSpPr>
        <p:spPr>
          <a:xfrm>
            <a:off x="6350846" y="2675514"/>
            <a:ext cx="90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D5AEC4-8CEB-184C-CE0B-18097F45ED80}"/>
              </a:ext>
            </a:extLst>
          </p:cNvPr>
          <p:cNvSpPr txBox="1"/>
          <p:nvPr/>
        </p:nvSpPr>
        <p:spPr>
          <a:xfrm>
            <a:off x="8341571" y="2675514"/>
            <a:ext cx="92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CE974B-7E1F-5FDB-E5D8-250008C31CBF}"/>
              </a:ext>
            </a:extLst>
          </p:cNvPr>
          <p:cNvSpPr txBox="1"/>
          <p:nvPr/>
        </p:nvSpPr>
        <p:spPr>
          <a:xfrm>
            <a:off x="10911732" y="2675514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10061"/>
              </a:rPr>
              <a:t>内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576BA5C-0501-63F8-0755-CEB9A2B89409}"/>
              </a:ext>
            </a:extLst>
          </p:cNvPr>
          <p:cNvSpPr txBox="1"/>
          <p:nvPr/>
        </p:nvSpPr>
        <p:spPr>
          <a:xfrm>
            <a:off x="450108" y="3151002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31B0B3-84F1-CB3D-4951-D0F621D3A475}"/>
              </a:ext>
            </a:extLst>
          </p:cNvPr>
          <p:cNvSpPr txBox="1"/>
          <p:nvPr/>
        </p:nvSpPr>
        <p:spPr>
          <a:xfrm>
            <a:off x="4917333" y="3618469"/>
            <a:ext cx="93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1F0960B-F348-58B5-C26A-B106E8EA7EF3}"/>
              </a:ext>
            </a:extLst>
          </p:cNvPr>
          <p:cNvSpPr txBox="1"/>
          <p:nvPr/>
        </p:nvSpPr>
        <p:spPr>
          <a:xfrm>
            <a:off x="6333383" y="3618469"/>
            <a:ext cx="92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72A5ACB-FC12-D8E2-6236-CABF6BF7178C}"/>
              </a:ext>
            </a:extLst>
          </p:cNvPr>
          <p:cNvSpPr txBox="1"/>
          <p:nvPr/>
        </p:nvSpPr>
        <p:spPr>
          <a:xfrm>
            <a:off x="8341571" y="3618469"/>
            <a:ext cx="92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67136C0-0C36-38EA-CCD6-4C82240AF898}"/>
              </a:ext>
            </a:extLst>
          </p:cNvPr>
          <p:cNvSpPr txBox="1"/>
          <p:nvPr/>
        </p:nvSpPr>
        <p:spPr>
          <a:xfrm>
            <a:off x="10911732" y="3618469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41fca"/>
              </a:rPr>
              <a:t>内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5102A78-9B3F-EE1B-307B-1AF0FE12629D}"/>
              </a:ext>
            </a:extLst>
          </p:cNvPr>
          <p:cNvSpPr txBox="1"/>
          <p:nvPr/>
        </p:nvSpPr>
        <p:spPr>
          <a:xfrm>
            <a:off x="450108" y="4093957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B49BF0C-E36B-5E3C-FBD4-1D8F2FDB4DFF}"/>
              </a:ext>
            </a:extLst>
          </p:cNvPr>
          <p:cNvSpPr txBox="1"/>
          <p:nvPr/>
        </p:nvSpPr>
        <p:spPr>
          <a:xfrm>
            <a:off x="5045921" y="4561424"/>
            <a:ext cx="92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FD96224-C498-4617-6514-20D310692869}"/>
              </a:ext>
            </a:extLst>
          </p:cNvPr>
          <p:cNvSpPr txBox="1"/>
          <p:nvPr/>
        </p:nvSpPr>
        <p:spPr>
          <a:xfrm>
            <a:off x="6444508" y="4561424"/>
            <a:ext cx="90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E483EE7-B51D-2FB4-48E4-A8F5768A6CBF}"/>
              </a:ext>
            </a:extLst>
          </p:cNvPr>
          <p:cNvSpPr txBox="1"/>
          <p:nvPr/>
        </p:nvSpPr>
        <p:spPr>
          <a:xfrm>
            <a:off x="8435232" y="4561424"/>
            <a:ext cx="92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BBDFF0E-FB84-BE5E-D67F-9E9751672BF8}"/>
              </a:ext>
            </a:extLst>
          </p:cNvPr>
          <p:cNvSpPr txBox="1"/>
          <p:nvPr/>
        </p:nvSpPr>
        <p:spPr>
          <a:xfrm>
            <a:off x="11005396" y="4561424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f8735"/>
              </a:rPr>
              <a:t>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4FF5DC7-1CF5-D3FE-797C-E64F70CC0D6E}"/>
              </a:ext>
            </a:extLst>
          </p:cNvPr>
          <p:cNvSpPr txBox="1"/>
          <p:nvPr/>
        </p:nvSpPr>
        <p:spPr>
          <a:xfrm>
            <a:off x="450108" y="5036912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旁内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935" name="yt_shape_14935"/>
          <p:cNvSpPr txBox="1"/>
          <p:nvPr/>
        </p:nvSpPr>
        <p:spPr>
          <a:xfrm>
            <a:off x="540119" y="563883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可以看成是直线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所截而成的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6554486-9BB2-239F-2C4B-F79D6E431D6C}"/>
              </a:ext>
            </a:extLst>
          </p:cNvPr>
          <p:cNvSpPr txBox="1"/>
          <p:nvPr/>
        </p:nvSpPr>
        <p:spPr>
          <a:xfrm>
            <a:off x="5045921" y="5592029"/>
            <a:ext cx="92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7590207-2838-75DF-94CB-061783719C17}"/>
              </a:ext>
            </a:extLst>
          </p:cNvPr>
          <p:cNvSpPr txBox="1"/>
          <p:nvPr/>
        </p:nvSpPr>
        <p:spPr>
          <a:xfrm>
            <a:off x="6444508" y="5592029"/>
            <a:ext cx="92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54838DD-3B9D-678D-23E0-A7D3E187FF70}"/>
              </a:ext>
            </a:extLst>
          </p:cNvPr>
          <p:cNvSpPr txBox="1"/>
          <p:nvPr/>
        </p:nvSpPr>
        <p:spPr>
          <a:xfrm>
            <a:off x="8452696" y="5592029"/>
            <a:ext cx="90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CDFF6C-DCF1-D5EF-D68F-AC336EED780F}"/>
              </a:ext>
            </a:extLst>
          </p:cNvPr>
          <p:cNvSpPr txBox="1"/>
          <p:nvPr/>
        </p:nvSpPr>
        <p:spPr>
          <a:xfrm>
            <a:off x="11005396" y="5592029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e46d4"/>
              </a:rPr>
              <a:t>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47FAD66-BD40-BB65-60C6-C9C580AB7D66}"/>
              </a:ext>
            </a:extLst>
          </p:cNvPr>
          <p:cNvSpPr txBox="1"/>
          <p:nvPr/>
        </p:nvSpPr>
        <p:spPr>
          <a:xfrm>
            <a:off x="450108" y="6067517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旁内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6" name="yt_shape_1493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是哪两条直线被哪一条直线所截形成的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它们是什么角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c9e5"/>
              </a:rPr>
              <a:t>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是哪两条直线被哪一条直线所截形成的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它们是什么角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4940" name="yt_shape_14940"/>
          <p:cNvSpPr txBox="1"/>
          <p:nvPr/>
        </p:nvSpPr>
        <p:spPr>
          <a:xfrm>
            <a:off x="540000" y="39166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937" name="yt_shape_14937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9063" y="2011799"/>
            <a:ext cx="2053872" cy="1854468"/>
            <a:chOff x="0" y="0"/>
            <a:chExt cx="2053872" cy="1854468"/>
          </a:xfrm>
        </p:grpSpPr>
        <p:pic>
          <p:nvPicPr>
            <p:cNvPr id="2" name="yt_image_1493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53872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39" name="yt_shape_14939" descr="{&quot;rangeId&quot;:0,&quot;IgnoreLineSpacing&quot;:1}"/>
            <p:cNvSpPr txBox="1"/>
            <p:nvPr/>
          </p:nvSpPr>
          <p:spPr>
            <a:xfrm>
              <a:off x="493655" y="14944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14941" name="yt_shape_14941"/>
          <p:cNvSpPr txBox="1"/>
          <p:nvPr/>
        </p:nvSpPr>
        <p:spPr>
          <a:xfrm>
            <a:off x="540000" y="4290086"/>
            <a:ext cx="823783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被直线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所截形成的同位角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被直线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所截形成的同位角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7B9ABF-5490-989B-207C-2328646040AD}"/>
              </a:ext>
            </a:extLst>
          </p:cNvPr>
          <p:cNvSpPr txBox="1"/>
          <p:nvPr/>
        </p:nvSpPr>
        <p:spPr>
          <a:xfrm>
            <a:off x="449989" y="4243280"/>
            <a:ext cx="8338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被直线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所截形成的同位角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CAB6A9-2E6A-00A1-7F1E-D455084D4235}"/>
              </a:ext>
            </a:extLst>
          </p:cNvPr>
          <p:cNvSpPr txBox="1"/>
          <p:nvPr/>
        </p:nvSpPr>
        <p:spPr>
          <a:xfrm>
            <a:off x="449989" y="4718768"/>
            <a:ext cx="7576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被直线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所截形成的同位角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2" name="yt_shape_14942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为它们的交点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3ffc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与它的内错角相等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CHG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的内错角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与它的内错角相等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945" name="yt_image_14945" title="H_150.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48267" y="2491102"/>
            <a:ext cx="2203732" cy="190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5F5F2BB-3CEC-D03F-8BBF-5CC693D33AC9}"/>
              </a:ext>
            </a:extLst>
          </p:cNvPr>
          <p:cNvSpPr txBox="1"/>
          <p:nvPr/>
        </p:nvSpPr>
        <p:spPr>
          <a:xfrm>
            <a:off x="450108" y="2279658"/>
            <a:ext cx="734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9403B2-AAB5-C496-1DC4-859ADA901FC6}"/>
              </a:ext>
            </a:extLst>
          </p:cNvPr>
          <p:cNvSpPr txBox="1"/>
          <p:nvPr/>
        </p:nvSpPr>
        <p:spPr>
          <a:xfrm>
            <a:off x="450108" y="2755146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DD773B-FC5F-310A-BD6A-A840D1A23AE6}"/>
              </a:ext>
            </a:extLst>
          </p:cNvPr>
          <p:cNvSpPr txBox="1"/>
          <p:nvPr/>
        </p:nvSpPr>
        <p:spPr>
          <a:xfrm>
            <a:off x="450108" y="3230634"/>
            <a:ext cx="2911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920A6F-C585-132E-D908-24875213C554}"/>
              </a:ext>
            </a:extLst>
          </p:cNvPr>
          <p:cNvSpPr txBox="1"/>
          <p:nvPr/>
        </p:nvSpPr>
        <p:spPr>
          <a:xfrm>
            <a:off x="450108" y="370612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767672-9426-E35E-2CC4-3A9810FC9CDF}"/>
              </a:ext>
            </a:extLst>
          </p:cNvPr>
          <p:cNvSpPr txBox="1"/>
          <p:nvPr/>
        </p:nvSpPr>
        <p:spPr>
          <a:xfrm>
            <a:off x="450108" y="4181610"/>
            <a:ext cx="10238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的内错角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与它的内错角相等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948"/>
              <p:cNvSpPr txBox="1"/>
              <p:nvPr/>
            </p:nvSpPr>
            <p:spPr>
              <a:xfrm>
                <a:off x="540000" y="900000"/>
                <a:ext cx="5044458" cy="25594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CHP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CHG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互补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CHG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CHG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CHP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CHG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948" descr="{&quot;rangeId&quot;: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044458" cy="2559419"/>
              </a:xfrm>
              <a:prstGeom prst="rect">
                <a:avLst/>
              </a:prstGeom>
              <a:blipFill>
                <a:blip r:embed="rId2"/>
                <a:stretch>
                  <a:fillRect l="-3748" t="-2148" r="-2660" b="-33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950" name="yt_image_14950" title="H_150.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48267" y="1531667"/>
            <a:ext cx="2203732" cy="190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D63957-C1EA-1860-E03C-F42A13B0A786}"/>
              </a:ext>
            </a:extLst>
          </p:cNvPr>
          <p:cNvSpPr txBox="1"/>
          <p:nvPr/>
        </p:nvSpPr>
        <p:spPr>
          <a:xfrm>
            <a:off x="449989" y="1328682"/>
            <a:ext cx="4882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CHG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EBFD8D-864E-1118-37DA-1B70BB694B3B}"/>
              </a:ext>
            </a:extLst>
          </p:cNvPr>
          <p:cNvSpPr txBox="1"/>
          <p:nvPr/>
        </p:nvSpPr>
        <p:spPr>
          <a:xfrm>
            <a:off x="449989" y="1804170"/>
            <a:ext cx="51757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CHG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22F933-595A-D5DB-A1A8-840901B285EF}"/>
              </a:ext>
            </a:extLst>
          </p:cNvPr>
          <p:cNvSpPr txBox="1"/>
          <p:nvPr/>
        </p:nvSpPr>
        <p:spPr>
          <a:xfrm>
            <a:off x="449989" y="2279658"/>
            <a:ext cx="3555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CHG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7364D28-64C1-D05A-04A0-A55CAEA1196B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48965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CHP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CHG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6}">
                <a:extLst>
                  <a:ext uri="{FF2B5EF4-FFF2-40B4-BE49-F238E27FC236}">
                    <a16:creationId xmlns:a16="http://schemas.microsoft.com/office/drawing/2014/main" id="{27364D28-64C1-D05A-04A0-A55CAEA119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4896548" cy="726326"/>
              </a:xfrm>
              <a:prstGeom prst="rect">
                <a:avLst/>
              </a:prstGeom>
              <a:blipFill>
                <a:blip r:embed="rId4"/>
                <a:stretch>
                  <a:fillRect l="-1993" r="-199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796</Words>
  <Application>Microsoft Office PowerPoint</Application>
  <PresentationFormat>宽屏</PresentationFormat>
  <Paragraphs>69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8</cp:revision>
  <dcterms:created xsi:type="dcterms:W3CDTF">2024-07-27T08:54:53Z</dcterms:created>
  <dcterms:modified xsi:type="dcterms:W3CDTF">2024-07-27T14:33:41Z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