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0" r:id="rId8"/>
    <p:sldId id="371" r:id="rId9"/>
    <p:sldId id="374" r:id="rId10"/>
    <p:sldId id="375" r:id="rId11"/>
    <p:sldId id="378" r:id="rId12"/>
    <p:sldId id="383" r:id="rId13"/>
    <p:sldId id="380" r:id="rId14"/>
    <p:sldId id="38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0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7" name="yt_shape_11317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16" name="yt_image_11316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9" name="yt_shape_11319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分配律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一个数与两个数的和相乘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等于把这个数分别与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8100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再把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30EB34-4839-F01D-01B3-748503700ACA}"/>
              </a:ext>
            </a:extLst>
          </p:cNvPr>
          <p:cNvSpPr txBox="1"/>
          <p:nvPr/>
        </p:nvSpPr>
        <p:spPr>
          <a:xfrm>
            <a:off x="8984507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这两个数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5EED50-5402-BBA4-780A-65F96DE211FD}"/>
              </a:ext>
            </a:extLst>
          </p:cNvPr>
          <p:cNvSpPr txBox="1"/>
          <p:nvPr/>
        </p:nvSpPr>
        <p:spPr>
          <a:xfrm>
            <a:off x="1364508" y="20262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7A077B-C57F-C33F-D8E9-CC3DE152C1D4}"/>
              </a:ext>
            </a:extLst>
          </p:cNvPr>
          <p:cNvSpPr txBox="1"/>
          <p:nvPr/>
        </p:nvSpPr>
        <p:spPr>
          <a:xfrm>
            <a:off x="5795221" y="2026265"/>
            <a:ext cx="1524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81" name="yt_image_11381" title="H_79.8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5170" y="1448879"/>
            <a:ext cx="4881659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83" name="yt_shape_11383"/>
              <p:cNvSpPr txBox="1"/>
              <p:nvPr/>
            </p:nvSpPr>
            <p:spPr>
              <a:xfrm>
                <a:off x="540000" y="2513284"/>
                <a:ext cx="6360524" cy="37131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14985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83" name="yt_shape_113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3284"/>
                <a:ext cx="6360524" cy="3713132"/>
              </a:xfrm>
              <a:prstGeom prst="rect">
                <a:avLst/>
              </a:prstGeom>
              <a:blipFill>
                <a:blip r:embed="rId3"/>
                <a:stretch>
                  <a:fillRect l="-2972" t="-1314" r="-1918" b="-42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E4A8E34-5FE4-113E-E655-2CB445AF9816}"/>
              </a:ext>
            </a:extLst>
          </p:cNvPr>
          <p:cNvSpPr txBox="1"/>
          <p:nvPr/>
        </p:nvSpPr>
        <p:spPr>
          <a:xfrm>
            <a:off x="449989" y="294196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228019-63CD-0AD6-5BAE-5E84BC1CA65E}"/>
              </a:ext>
            </a:extLst>
          </p:cNvPr>
          <p:cNvSpPr txBox="1"/>
          <p:nvPr/>
        </p:nvSpPr>
        <p:spPr>
          <a:xfrm>
            <a:off x="1669189" y="341745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409C08-A67E-301C-C8CD-31A1813EC90F}"/>
              </a:ext>
            </a:extLst>
          </p:cNvPr>
          <p:cNvSpPr txBox="1"/>
          <p:nvPr/>
        </p:nvSpPr>
        <p:spPr>
          <a:xfrm>
            <a:off x="1669189" y="38929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14985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D0D362-AA81-94E9-FAD4-61678EE4AFF9}"/>
                  </a:ext>
                </a:extLst>
              </p:cNvPr>
              <p:cNvSpPr txBox="1"/>
              <p:nvPr/>
            </p:nvSpPr>
            <p:spPr>
              <a:xfrm>
                <a:off x="449989" y="5043880"/>
                <a:ext cx="5107495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2D0D362-AA81-94E9-FAD4-61678EE4A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3880"/>
                <a:ext cx="5107495" cy="769061"/>
              </a:xfrm>
              <a:prstGeom prst="rect">
                <a:avLst/>
              </a:prstGeom>
              <a:blipFill>
                <a:blip r:embed="rId4"/>
                <a:stretch>
                  <a:fillRect l="-1909" r="-179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D21D30B-8BA9-B096-B4AB-6E639BE0B04D}"/>
              </a:ext>
            </a:extLst>
          </p:cNvPr>
          <p:cNvSpPr txBox="1"/>
          <p:nvPr/>
        </p:nvSpPr>
        <p:spPr>
          <a:xfrm>
            <a:off x="1669189" y="5719329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7A4921-DC34-5C8C-B2DB-D8AEEEF20E21}"/>
              </a:ext>
            </a:extLst>
          </p:cNvPr>
          <p:cNvSpPr txBox="1"/>
          <p:nvPr/>
        </p:nvSpPr>
        <p:spPr>
          <a:xfrm>
            <a:off x="540000" y="806579"/>
            <a:ext cx="8605044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请你参考黑板中老师的讲解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用运算律简便计算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89" name="yt_shape_11389"/>
              <p:cNvSpPr txBox="1"/>
              <p:nvPr/>
            </p:nvSpPr>
            <p:spPr>
              <a:xfrm>
                <a:off x="540000" y="900000"/>
                <a:ext cx="5280292" cy="3365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9" name="yt_shape_11389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280292" cy="3365921"/>
              </a:xfrm>
              <a:prstGeom prst="rect">
                <a:avLst/>
              </a:prstGeom>
              <a:blipFill>
                <a:blip r:embed="rId2"/>
                <a:stretch>
                  <a:fillRect l="-3580" r="-2540" b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56D32B-EF9B-A93F-1538-C709D255BBE6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46473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9C56D32B-EF9B-A93F-1538-C709D255B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4647311" cy="768045"/>
              </a:xfrm>
              <a:prstGeom prst="rect">
                <a:avLst/>
              </a:prstGeom>
              <a:blipFill>
                <a:blip r:embed="rId3"/>
                <a:stretch>
                  <a:fillRect l="-2100" r="-21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3F5193-B8F1-CE36-FD13-CDC95A9A11DA}"/>
                  </a:ext>
                </a:extLst>
              </p:cNvPr>
              <p:cNvSpPr txBox="1"/>
              <p:nvPr/>
            </p:nvSpPr>
            <p:spPr>
              <a:xfrm>
                <a:off x="1669189" y="2203077"/>
                <a:ext cx="41901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353F5193-B8F1-CE36-FD13-CDC95A9A1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203077"/>
                <a:ext cx="4190111" cy="768046"/>
              </a:xfrm>
              <a:prstGeom prst="rect">
                <a:avLst/>
              </a:prstGeom>
              <a:blipFill>
                <a:blip r:embed="rId4"/>
                <a:stretch>
                  <a:fillRect l="-2329" r="-232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6676EAA-DA19-4AAF-AA12-23CAD7B39E14}"/>
                  </a:ext>
                </a:extLst>
              </p:cNvPr>
              <p:cNvSpPr txBox="1"/>
              <p:nvPr/>
            </p:nvSpPr>
            <p:spPr>
              <a:xfrm>
                <a:off x="1669189" y="2877511"/>
                <a:ext cx="17755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86676EAA-DA19-4AAF-AA12-23CAD7B39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877511"/>
                <a:ext cx="1775523" cy="768045"/>
              </a:xfrm>
              <a:prstGeom prst="rect">
                <a:avLst/>
              </a:prstGeom>
              <a:blipFill>
                <a:blip r:embed="rId5"/>
                <a:stretch>
                  <a:fillRect l="-54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5454CC-F95C-33D4-906E-DC3C45C6A613}"/>
                  </a:ext>
                </a:extLst>
              </p:cNvPr>
              <p:cNvSpPr txBox="1"/>
              <p:nvPr/>
            </p:nvSpPr>
            <p:spPr>
              <a:xfrm>
                <a:off x="1669189" y="3551944"/>
                <a:ext cx="162312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105454CC-F95C-33D4-906E-DC3C45C6A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551944"/>
                <a:ext cx="1623124" cy="728231"/>
              </a:xfrm>
              <a:prstGeom prst="rect">
                <a:avLst/>
              </a:prstGeom>
              <a:blipFill>
                <a:blip r:embed="rId6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3" name="yt_shape_11393"/>
              <p:cNvSpPr txBox="1"/>
              <p:nvPr/>
            </p:nvSpPr>
            <p:spPr>
              <a:xfrm>
                <a:off x="540119" y="900000"/>
                <a:ext cx="11492915" cy="43903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某校体育器材室共有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个篮球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一天课外活动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6e4a"/>
                  </a:rPr>
                  <a:t>个班级分别计划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借篮球总数的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请你算一算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个篮球够借吗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如果够借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d4ada"/>
                  </a:rPr>
                  <a:t>还多几个篮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还缺几个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不够借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还缺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个篮球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3" name="yt_shape_11393" descr="{&quot;rangeId&quot;:1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90369"/>
              </a:xfrm>
              <a:prstGeom prst="rect">
                <a:avLst/>
              </a:prstGeom>
              <a:blipFill>
                <a:blip r:embed="rId2"/>
                <a:stretch>
                  <a:fillRect l="-1645" t="-1250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9CC4D9-C4E8-8213-3651-A171A89FC0F3}"/>
                  </a:ext>
                </a:extLst>
              </p:cNvPr>
              <p:cNvSpPr txBox="1"/>
              <p:nvPr/>
            </p:nvSpPr>
            <p:spPr>
              <a:xfrm>
                <a:off x="450108" y="2478032"/>
                <a:ext cx="40519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pageBreak': True}">
                <a:extLst>
                  <a:ext uri="{FF2B5EF4-FFF2-40B4-BE49-F238E27FC236}">
                    <a16:creationId xmlns:a16="http://schemas.microsoft.com/office/drawing/2014/main" id="{B39CC4D9-C4E8-8213-3651-A171A89FC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8032"/>
                <a:ext cx="4051998" cy="767474"/>
              </a:xfrm>
              <a:prstGeom prst="rect">
                <a:avLst/>
              </a:prstGeom>
              <a:blipFill>
                <a:blip r:embed="rId3"/>
                <a:stretch>
                  <a:fillRect l="-2406" r="-22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CB04CB-C16A-9979-CDD2-5C7B6C77E158}"/>
                  </a:ext>
                </a:extLst>
              </p:cNvPr>
              <p:cNvSpPr txBox="1"/>
              <p:nvPr/>
            </p:nvSpPr>
            <p:spPr>
              <a:xfrm>
                <a:off x="1059708" y="3151894"/>
                <a:ext cx="46615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pageBreak': True}">
                <a:extLst>
                  <a:ext uri="{FF2B5EF4-FFF2-40B4-BE49-F238E27FC236}">
                    <a16:creationId xmlns:a16="http://schemas.microsoft.com/office/drawing/2014/main" id="{CECB04CB-C16A-9979-CDD2-5C7B6C77E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151894"/>
                <a:ext cx="4661598" cy="767474"/>
              </a:xfrm>
              <a:prstGeom prst="rect">
                <a:avLst/>
              </a:prstGeom>
              <a:blipFill>
                <a:blip r:embed="rId4"/>
                <a:stretch>
                  <a:fillRect l="-20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874DF5D-4857-BB04-0E50-0ACE21B6CE61}"/>
              </a:ext>
            </a:extLst>
          </p:cNvPr>
          <p:cNvSpPr txBox="1"/>
          <p:nvPr/>
        </p:nvSpPr>
        <p:spPr>
          <a:xfrm>
            <a:off x="1059708" y="382575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98DDA8-0186-5109-A7E8-32F4C1243F6A}"/>
              </a:ext>
            </a:extLst>
          </p:cNvPr>
          <p:cNvSpPr txBox="1"/>
          <p:nvPr/>
        </p:nvSpPr>
        <p:spPr>
          <a:xfrm>
            <a:off x="1059708" y="430124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3C090C-263B-96B6-5E59-42E5817021D1}"/>
              </a:ext>
            </a:extLst>
          </p:cNvPr>
          <p:cNvSpPr txBox="1"/>
          <p:nvPr/>
        </p:nvSpPr>
        <p:spPr>
          <a:xfrm>
            <a:off x="450108" y="4776732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不够借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还缺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个篮球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98" name="yt_image_1139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1" name="yt_shape_11401"/>
          <p:cNvSpPr txBox="1"/>
          <p:nvPr/>
        </p:nvSpPr>
        <p:spPr>
          <a:xfrm>
            <a:off x="540120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在求两位数乘两位数时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列竖式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f491"/>
              </a:rPr>
              <a:t>的方法进行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402" name="yt_image_11402" title="H_124.723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7029" y="2692902"/>
            <a:ext cx="6377940" cy="158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04" name="yt_shape_11404"/>
          <p:cNvSpPr txBox="1"/>
          <p:nvPr/>
        </p:nvSpPr>
        <p:spPr>
          <a:xfrm>
            <a:off x="540119" y="43273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你能理解上述三题的解题思路吗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理解了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给出了部分速算过程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ff68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68128B-0DD5-2389-BD73-04886F1031BA}"/>
              </a:ext>
            </a:extLst>
          </p:cNvPr>
          <p:cNvSpPr txBox="1"/>
          <p:nvPr/>
        </p:nvSpPr>
        <p:spPr>
          <a:xfrm>
            <a:off x="5879358" y="47560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02558B-FB94-7F73-1AC3-3FC335693D29}"/>
              </a:ext>
            </a:extLst>
          </p:cNvPr>
          <p:cNvSpPr txBox="1"/>
          <p:nvPr/>
        </p:nvSpPr>
        <p:spPr>
          <a:xfrm>
            <a:off x="7498607" y="47560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5A0552-E47E-9EBE-C3E7-C7CA7FC0B1E5}"/>
              </a:ext>
            </a:extLst>
          </p:cNvPr>
          <p:cNvSpPr txBox="1"/>
          <p:nvPr/>
        </p:nvSpPr>
        <p:spPr>
          <a:xfrm>
            <a:off x="9100396" y="475601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7CB968-2867-EDF3-A0DB-160840451FFA}"/>
              </a:ext>
            </a:extLst>
          </p:cNvPr>
          <p:cNvSpPr txBox="1"/>
          <p:nvPr/>
        </p:nvSpPr>
        <p:spPr>
          <a:xfrm>
            <a:off x="10719646" y="475601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9FFF265-21D4-AB37-74A4-D5454EADB44A}"/>
              </a:ext>
            </a:extLst>
          </p:cNvPr>
          <p:cNvSpPr txBox="1"/>
          <p:nvPr/>
        </p:nvSpPr>
        <p:spPr>
          <a:xfrm>
            <a:off x="1242271" y="523150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335D56-3D87-DB43-EA3E-EECB89548578}"/>
              </a:ext>
            </a:extLst>
          </p:cNvPr>
          <p:cNvSpPr txBox="1"/>
          <p:nvPr/>
        </p:nvSpPr>
        <p:spPr>
          <a:xfrm>
            <a:off x="2793258" y="52315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1" name="yt_shape_11321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20" name="yt_image_1132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23" name="yt_shape_11323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有理数的分配律</a:t>
            </a:r>
          </a:p>
        </p:txBody>
      </p:sp>
      <p:sp>
        <p:nvSpPr>
          <p:cNvPr id="11324" name="yt_shape_11324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3a3a"/>
              </a:rPr>
              <a:t>运用了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25" name="yt_table_113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192929"/>
              </p:ext>
            </p:extLst>
          </p:nvPr>
        </p:nvGraphicFramePr>
        <p:xfrm>
          <a:off x="540056" y="3062297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4"/>
                  </a:ext>
                </a:extLst>
              </a:tr>
            </a:tbl>
          </a:graphicData>
        </a:graphic>
      </p:graphicFrame>
      <p:pic>
        <p:nvPicPr>
          <p:cNvPr id="3" name="yt_shape_1722070685496">
            <a:extLst>
              <a:ext uri="{FF2B5EF4-FFF2-40B4-BE49-F238E27FC236}">
                <a16:creationId xmlns:a16="http://schemas.microsoft.com/office/drawing/2014/main" id="{E998B9AB-F2FA-4350-8C91-DB7401C10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1DF271-60BA-F206-644E-5986DB3D0CE2}"/>
              </a:ext>
            </a:extLst>
          </p:cNvPr>
          <p:cNvSpPr txBox="1"/>
          <p:nvPr/>
        </p:nvSpPr>
        <p:spPr>
          <a:xfrm>
            <a:off x="10597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7" name="yt_shape_11327"/>
              <p:cNvSpPr txBox="1"/>
              <p:nvPr/>
            </p:nvSpPr>
            <p:spPr>
              <a:xfrm>
                <a:off x="540000" y="900000"/>
                <a:ext cx="9037731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下面利用分配律计算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27" name="yt_shape_1132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37731" cy="642933"/>
              </a:xfrm>
              <a:prstGeom prst="rect">
                <a:avLst/>
              </a:prstGeom>
              <a:blipFill>
                <a:blip r:embed="rId2"/>
                <a:stretch>
                  <a:fillRect l="-2092" r="-108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29" name="yt_table_11329" title="H_200.5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0169947"/>
                  </p:ext>
                </p:extLst>
              </p:nvPr>
            </p:nvGraphicFramePr>
            <p:xfrm>
              <a:off x="540056" y="1593721"/>
              <a:ext cx="4810125" cy="2546860"/>
            </p:xfrm>
            <a:graphic>
              <a:graphicData uri="http://schemas.openxmlformats.org/drawingml/2006/table">
                <a:tbl>
                  <a:tblPr/>
                  <a:tblGrid>
                    <a:gridCol w="4810125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29" name="yt_table_11329" descr="{&quot;rangeId&quot;:4,&quot;type&quot;:&quot;Option&quot;}" title="H_200.5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0169947"/>
                  </p:ext>
                </p:extLst>
              </p:nvPr>
            </p:nvGraphicFramePr>
            <p:xfrm>
              <a:off x="540056" y="1593721"/>
              <a:ext cx="4810125" cy="2546860"/>
            </p:xfrm>
            <a:graphic>
              <a:graphicData uri="http://schemas.openxmlformats.org/drawingml/2006/table">
                <a:tbl>
                  <a:tblPr/>
                  <a:tblGrid>
                    <a:gridCol w="4810125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5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6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923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9048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063DC0-212D-974F-6C14-A5314FA13105}"/>
              </a:ext>
            </a:extLst>
          </p:cNvPr>
          <p:cNvSpPr txBox="1"/>
          <p:nvPr/>
        </p:nvSpPr>
        <p:spPr>
          <a:xfrm>
            <a:off x="8570051" y="853194"/>
            <a:ext cx="400748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30" name="yt_shape_11330"/>
              <p:cNvSpPr txBox="1"/>
              <p:nvPr/>
            </p:nvSpPr>
            <p:spPr>
              <a:xfrm>
                <a:off x="540000" y="900000"/>
                <a:ext cx="4986943" cy="45959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30" name="yt_shape_11330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86943" cy="4595938"/>
              </a:xfrm>
              <a:prstGeom prst="rect">
                <a:avLst/>
              </a:prstGeom>
              <a:blipFill>
                <a:blip r:embed="rId2"/>
                <a:stretch>
                  <a:fillRect l="-3790" t="-1194" r="-2689" b="-3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ABBC8A2-4E9B-242E-BD87-714C5AB2410F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51187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pageBreak': True}">
                <a:extLst>
                  <a:ext uri="{FF2B5EF4-FFF2-40B4-BE49-F238E27FC236}">
                    <a16:creationId xmlns:a16="http://schemas.microsoft.com/office/drawing/2014/main" id="{0ABBC8A2-4E9B-242E-BD87-714C5AB241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5118798" cy="768490"/>
              </a:xfrm>
              <a:prstGeom prst="rect">
                <a:avLst/>
              </a:prstGeom>
              <a:blipFill>
                <a:blip r:embed="rId3"/>
                <a:stretch>
                  <a:fillRect l="-1905" r="-17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14A4EA8-DEB8-1271-016B-32391318E1DC}"/>
              </a:ext>
            </a:extLst>
          </p:cNvPr>
          <p:cNvSpPr txBox="1"/>
          <p:nvPr/>
        </p:nvSpPr>
        <p:spPr>
          <a:xfrm>
            <a:off x="1669189" y="267843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9415D6-2EF0-E3AE-86CB-B956CE0B25BE}"/>
                  </a:ext>
                </a:extLst>
              </p:cNvPr>
              <p:cNvSpPr txBox="1"/>
              <p:nvPr/>
            </p:nvSpPr>
            <p:spPr>
              <a:xfrm>
                <a:off x="449989" y="3829376"/>
                <a:ext cx="39805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8A9415D6-2EF0-E3AE-86CB-B956CE0B2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9376"/>
                <a:ext cx="3980561" cy="769061"/>
              </a:xfrm>
              <a:prstGeom prst="rect">
                <a:avLst/>
              </a:prstGeom>
              <a:blipFill>
                <a:blip r:embed="rId4"/>
                <a:stretch>
                  <a:fillRect l="-2450" r="-229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76C8DF7-A6D7-ACC6-9D62-B188ED0A74C6}"/>
              </a:ext>
            </a:extLst>
          </p:cNvPr>
          <p:cNvSpPr txBox="1"/>
          <p:nvPr/>
        </p:nvSpPr>
        <p:spPr>
          <a:xfrm>
            <a:off x="1669189" y="4504825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1D0DC46-8013-8367-F564-7463D18B2A2B}"/>
              </a:ext>
            </a:extLst>
          </p:cNvPr>
          <p:cNvSpPr txBox="1"/>
          <p:nvPr/>
        </p:nvSpPr>
        <p:spPr>
          <a:xfrm>
            <a:off x="1669189" y="498031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9" name="yt_shape_11339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有理数乘法运算律的综合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0" name="yt_shape_11340"/>
              <p:cNvSpPr txBox="1"/>
              <p:nvPr/>
            </p:nvSpPr>
            <p:spPr>
              <a:xfrm>
                <a:off x="540119" y="1399565"/>
                <a:ext cx="11492915" cy="11105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1bbad"/>
                  </a:rPr>
                  <a:t>中运用的运算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律有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40" name="yt_shape_11340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10560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42" name="yt_table_1134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941135"/>
              </p:ext>
            </p:extLst>
          </p:nvPr>
        </p:nvGraphicFramePr>
        <p:xfrm>
          <a:off x="540056" y="2560913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乘法结合律及分配律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pic>
        <p:nvPicPr>
          <p:cNvPr id="3" name="yt_shape_1722070685572">
            <a:extLst>
              <a:ext uri="{FF2B5EF4-FFF2-40B4-BE49-F238E27FC236}">
                <a16:creationId xmlns:a16="http://schemas.microsoft.com/office/drawing/2014/main" id="{65478ECC-7233-5CE0-34A6-8092B41015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E94FBC-B879-E937-A75F-8B7310B8C698}"/>
              </a:ext>
            </a:extLst>
          </p:cNvPr>
          <p:cNvSpPr txBox="1"/>
          <p:nvPr/>
        </p:nvSpPr>
        <p:spPr>
          <a:xfrm>
            <a:off x="1669308" y="202820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4" name="yt_shape_11344"/>
          <p:cNvSpPr txBox="1"/>
          <p:nvPr/>
        </p:nvSpPr>
        <p:spPr>
          <a:xfrm>
            <a:off x="540000" y="900000"/>
            <a:ext cx="6694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在横线上填写这一步应用的运算律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345" name="yt_shape_11345"/>
          <p:cNvSpPr txBox="1"/>
          <p:nvPr/>
        </p:nvSpPr>
        <p:spPr>
          <a:xfrm>
            <a:off x="540000" y="1379303"/>
            <a:ext cx="5685384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分配律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6" name="yt_shape_11346"/>
              <p:cNvSpPr txBox="1"/>
              <p:nvPr/>
            </p:nvSpPr>
            <p:spPr>
              <a:xfrm>
                <a:off x="540000" y="1944829"/>
                <a:ext cx="4344651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6" name="yt_shape_11346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4829"/>
                <a:ext cx="4344651" cy="673774"/>
              </a:xfrm>
              <a:prstGeom prst="rect">
                <a:avLst/>
              </a:prstGeom>
              <a:blipFill>
                <a:blip r:embed="rId2"/>
                <a:stretch>
                  <a:fillRect r="-3371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48" name="yt_shape_11348"/>
              <p:cNvSpPr txBox="1"/>
              <p:nvPr/>
            </p:nvSpPr>
            <p:spPr>
              <a:xfrm>
                <a:off x="540000" y="2669391"/>
                <a:ext cx="613629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4857581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8" name="yt_shape_113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69391"/>
                <a:ext cx="6136295" cy="642740"/>
              </a:xfrm>
              <a:prstGeom prst="rect">
                <a:avLst/>
              </a:prstGeom>
              <a:blipFill>
                <a:blip r:embed="rId3"/>
                <a:stretch>
                  <a:fillRect l="-308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50" name="yt_shape_11350"/>
              <p:cNvSpPr txBox="1"/>
              <p:nvPr/>
            </p:nvSpPr>
            <p:spPr>
              <a:xfrm>
                <a:off x="540000" y="3362919"/>
                <a:ext cx="6136295" cy="6737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4857581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50" name="yt_shape_113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62919"/>
                <a:ext cx="6136295" cy="673774"/>
              </a:xfrm>
              <a:prstGeom prst="rect">
                <a:avLst/>
              </a:prstGeom>
              <a:blipFill>
                <a:blip r:embed="rId4"/>
                <a:stretch>
                  <a:fillRect l="-3082" b="-1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52" name="yt_shape_11352"/>
              <p:cNvSpPr txBox="1"/>
              <p:nvPr/>
            </p:nvSpPr>
            <p:spPr>
              <a:xfrm>
                <a:off x="540000" y="4087481"/>
                <a:ext cx="266419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52" name="yt_shape_11352" descr="{&quot;rangeId&quot;:8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7481"/>
                <a:ext cx="2664191" cy="642740"/>
              </a:xfrm>
              <a:prstGeom prst="rect">
                <a:avLst/>
              </a:prstGeom>
              <a:blipFill>
                <a:blip r:embed="rId5"/>
                <a:stretch>
                  <a:fillRect l="-7094" r="-595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354" name="yt_shape_11354"/>
              <p:cNvSpPr txBox="1"/>
              <p:nvPr/>
            </p:nvSpPr>
            <p:spPr>
              <a:xfrm>
                <a:off x="540000" y="4781009"/>
                <a:ext cx="7694414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		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</p:txBody>
          </p:sp>
        </mc:Choice>
        <mc:Fallback>
          <p:sp>
            <p:nvSpPr>
              <p:cNvPr id="11354" name="yt_shape_11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81009"/>
                <a:ext cx="7694414" cy="642740"/>
              </a:xfrm>
              <a:prstGeom prst="rect">
                <a:avLst/>
              </a:prstGeom>
              <a:blipFill>
                <a:blip r:embed="rId6"/>
                <a:stretch>
                  <a:fillRect l="-2456" b="-19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56" name="yt_shape_11356"/>
          <p:cNvSpPr txBox="1"/>
          <p:nvPr/>
        </p:nvSpPr>
        <p:spPr>
          <a:xfrm>
            <a:off x="540000" y="5474537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</p:txBody>
      </p:sp>
      <p:sp>
        <p:nvSpPr>
          <p:cNvPr id="11357" name="yt_shape_11357"/>
          <p:cNvSpPr txBox="1"/>
          <p:nvPr/>
        </p:nvSpPr>
        <p:spPr>
          <a:xfrm>
            <a:off x="540000" y="5953840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0E10A1-A764-7DDE-4ECF-046B6F419662}"/>
              </a:ext>
            </a:extLst>
          </p:cNvPr>
          <p:cNvSpPr txBox="1"/>
          <p:nvPr/>
        </p:nvSpPr>
        <p:spPr>
          <a:xfrm>
            <a:off x="5917339" y="2622585"/>
            <a:ext cx="7896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DB17EF-17B0-435E-4B11-235D947E15BC}"/>
              </a:ext>
            </a:extLst>
          </p:cNvPr>
          <p:cNvSpPr txBox="1"/>
          <p:nvPr/>
        </p:nvSpPr>
        <p:spPr>
          <a:xfrm>
            <a:off x="5917339" y="3316113"/>
            <a:ext cx="789686" cy="76087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FA701E-60A1-2913-2A71-9460CCBAC10A}"/>
              </a:ext>
            </a:extLst>
          </p:cNvPr>
          <p:cNvSpPr txBox="1"/>
          <p:nvPr/>
        </p:nvSpPr>
        <p:spPr>
          <a:xfrm>
            <a:off x="5917339" y="4747099"/>
            <a:ext cx="7896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9" name="yt_shape_1135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58" name="yt_image_11358" title="H_50.4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1" name="yt_shape_11361"/>
          <p:cNvSpPr txBox="1"/>
          <p:nvPr/>
        </p:nvSpPr>
        <p:spPr>
          <a:xfrm>
            <a:off x="540000" y="1591869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2" name="yt_table_11362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485508"/>
                  </p:ext>
                </p:extLst>
              </p:nvPr>
            </p:nvGraphicFramePr>
            <p:xfrm>
              <a:off x="540056" y="2071172"/>
              <a:ext cx="9847263" cy="2117028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362" name="yt_table_11362" descr="{&quot;rangeId&quot;:10,&quot;type&quot;:&quot;Option&quot;}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485508"/>
                  </p:ext>
                </p:extLst>
              </p:nvPr>
            </p:nvGraphicFramePr>
            <p:xfrm>
              <a:off x="540056" y="2071172"/>
              <a:ext cx="9847263" cy="2117028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31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b="-1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4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73333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63" name="yt_shape_11363"/>
          <p:cNvSpPr txBox="1"/>
          <p:nvPr/>
        </p:nvSpPr>
        <p:spPr>
          <a:xfrm>
            <a:off x="540000" y="4238521"/>
            <a:ext cx="76799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4" name="yt_table_113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95071"/>
              </p:ext>
            </p:extLst>
          </p:nvPr>
        </p:nvGraphicFramePr>
        <p:xfrm>
          <a:off x="540056" y="4717824"/>
          <a:ext cx="5032693" cy="950976"/>
        </p:xfrm>
        <a:graphic>
          <a:graphicData uri="http://schemas.openxmlformats.org/drawingml/2006/table">
            <a:tbl>
              <a:tblPr/>
              <a:tblGrid>
                <a:gridCol w="310229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11C968E-31EA-9758-4742-526A061A8E9B}"/>
              </a:ext>
            </a:extLst>
          </p:cNvPr>
          <p:cNvSpPr txBox="1"/>
          <p:nvPr/>
        </p:nvSpPr>
        <p:spPr>
          <a:xfrm>
            <a:off x="41837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4243E7-2E48-2438-33D0-14BA1AAAB826}"/>
              </a:ext>
            </a:extLst>
          </p:cNvPr>
          <p:cNvSpPr txBox="1"/>
          <p:nvPr/>
        </p:nvSpPr>
        <p:spPr>
          <a:xfrm>
            <a:off x="7242901" y="419171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6" name="yt_shape_11366"/>
              <p:cNvSpPr txBox="1"/>
              <p:nvPr/>
            </p:nvSpPr>
            <p:spPr>
              <a:xfrm>
                <a:off x="540000" y="900000"/>
                <a:ext cx="8822928" cy="34301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观察下列各项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66" name="yt_shape_11366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22928" cy="3430106"/>
              </a:xfrm>
              <a:prstGeom prst="rect">
                <a:avLst/>
              </a:prstGeom>
              <a:blipFill>
                <a:blip r:embed="rId2"/>
                <a:stretch>
                  <a:fillRect l="-2142" t="-1601" r="-1106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75" name="yt_table_113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417485"/>
              </p:ext>
            </p:extLst>
          </p:nvPr>
        </p:nvGraphicFramePr>
        <p:xfrm>
          <a:off x="540056" y="4397397"/>
          <a:ext cx="6791643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99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050DFA1-A3CA-49FC-7068-7897590E8963}"/>
              </a:ext>
            </a:extLst>
          </p:cNvPr>
          <p:cNvSpPr txBox="1"/>
          <p:nvPr/>
        </p:nvSpPr>
        <p:spPr>
          <a:xfrm>
            <a:off x="8374789" y="38257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77" name="yt_shape_11377"/>
              <p:cNvSpPr txBox="1"/>
              <p:nvPr/>
            </p:nvSpPr>
            <p:spPr>
              <a:xfrm>
                <a:off x="540119" y="900000"/>
                <a:ext cx="11492915" cy="32418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某学生将某数乘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时漏乘了一个负号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所得的结果比正确的结果小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f081,isEnd"/>
                  </a:rPr>
                  <a:t>那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么正确的结果应是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长沙师大附中博才实验中学单元卷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是一种数学运算符号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85f45,isEnd"/>
                  </a:rPr>
                  <a:t>！＝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2023!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2024!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b979,isEnd"/>
                  </a:rPr>
                  <a:t>的值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377" name="yt_shape_113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41850"/>
              </a:xfrm>
              <a:prstGeom prst="rect">
                <a:avLst/>
              </a:prstGeom>
              <a:blipFill>
                <a:blip r:embed="rId2"/>
                <a:stretch>
                  <a:fillRect l="-1645" t="-1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482FBF-A930-52A6-61B3-7AAEB116A7D9}"/>
              </a:ext>
            </a:extLst>
          </p:cNvPr>
          <p:cNvSpPr txBox="1"/>
          <p:nvPr/>
        </p:nvSpPr>
        <p:spPr>
          <a:xfrm>
            <a:off x="3193308" y="132868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A44D97-B4E9-02AD-A0CD-2C3495B4329B}"/>
                  </a:ext>
                </a:extLst>
              </p:cNvPr>
              <p:cNvSpPr txBox="1"/>
              <p:nvPr/>
            </p:nvSpPr>
            <p:spPr>
              <a:xfrm>
                <a:off x="1127448" y="2780928"/>
                <a:ext cx="1046862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A44D97-B4E9-02AD-A0CD-2C3495B43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448" y="2780928"/>
                <a:ext cx="1046862" cy="76804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1254</Words>
  <Application>Microsoft Office PowerPoint</Application>
  <PresentationFormat>宽屏</PresentationFormat>
  <Paragraphs>127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2024-07-27T12:44:13Z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