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4" r:id="rId7"/>
    <p:sldId id="376" r:id="rId8"/>
    <p:sldId id="380" r:id="rId9"/>
    <p:sldId id="383" r:id="rId10"/>
    <p:sldId id="384" r:id="rId11"/>
    <p:sldId id="388" r:id="rId12"/>
    <p:sldId id="389" r:id="rId13"/>
    <p:sldId id="390" r:id="rId14"/>
    <p:sldId id="39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9" name="yt_shape_11789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88" name="yt_image_1178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1" name="yt_shape_11791"/>
          <p:cNvSpPr txBox="1"/>
          <p:nvPr/>
        </p:nvSpPr>
        <p:spPr>
          <a:xfrm>
            <a:off x="540000" y="1597583"/>
            <a:ext cx="5539978" cy="13722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有理数的混合运算中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需运用的运算律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加法交换律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加法结合律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乘法交换律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乘法结合律和分配律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46" name="yt_shape_11846"/>
              <p:cNvSpPr txBox="1"/>
              <p:nvPr/>
            </p:nvSpPr>
            <p:spPr>
              <a:xfrm>
                <a:off x="540000" y="900000"/>
                <a:ext cx="8446223" cy="29542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494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46" name="yt_shape_11846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46223" cy="2954207"/>
              </a:xfrm>
              <a:prstGeom prst="rect">
                <a:avLst/>
              </a:prstGeom>
              <a:blipFill>
                <a:blip r:embed="rId2"/>
                <a:stretch>
                  <a:fillRect l="-2238" r="-1227" b="-5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FFF67B8-29BD-4E52-FFF7-0A53A22262F1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60189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DFFF67B8-29BD-4E52-FFF7-0A53A2226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6018911" cy="769062"/>
              </a:xfrm>
              <a:prstGeom prst="rect">
                <a:avLst/>
              </a:prstGeom>
              <a:blipFill>
                <a:blip r:embed="rId3"/>
                <a:stretch>
                  <a:fillRect l="-1621" r="-162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C0C30C-267C-88C4-B161-77D4DB0381B5}"/>
                  </a:ext>
                </a:extLst>
              </p:cNvPr>
              <p:cNvSpPr txBox="1"/>
              <p:nvPr/>
            </p:nvSpPr>
            <p:spPr>
              <a:xfrm>
                <a:off x="1669189" y="2203522"/>
                <a:ext cx="35805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, 'pageBreak': True}">
                <a:extLst>
                  <a:ext uri="{FF2B5EF4-FFF2-40B4-BE49-F238E27FC236}">
                    <a16:creationId xmlns:a16="http://schemas.microsoft.com/office/drawing/2014/main" id="{ECC0C30C-267C-88C4-B161-77D4DB0381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203522"/>
                <a:ext cx="3580511" cy="769061"/>
              </a:xfrm>
              <a:prstGeom prst="rect">
                <a:avLst/>
              </a:prstGeom>
              <a:blipFill>
                <a:blip r:embed="rId4"/>
                <a:stretch>
                  <a:fillRect l="-2726" r="-272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81F2A02-23C2-B879-B6E5-02CAFDC29180}"/>
              </a:ext>
            </a:extLst>
          </p:cNvPr>
          <p:cNvSpPr txBox="1"/>
          <p:nvPr/>
        </p:nvSpPr>
        <p:spPr>
          <a:xfrm>
            <a:off x="1669189" y="2878971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852D1F-58E1-57C9-B72A-9805071DFC92}"/>
              </a:ext>
            </a:extLst>
          </p:cNvPr>
          <p:cNvSpPr txBox="1"/>
          <p:nvPr/>
        </p:nvSpPr>
        <p:spPr>
          <a:xfrm>
            <a:off x="1669189" y="335445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0" name="yt_shape_11850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其游戏规则是将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86d3"/>
              </a:rPr>
              <a:t>之间的有理数进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行加减乘除四则运算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每个数只能用一次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使其结果为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81aa"/>
              </a:rPr>
              <a:t>可进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运用上述规则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842e"/>
              </a:rPr>
              <a:t>使其结果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再多给你一种乘方运算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fdf6"/>
              </a:rPr>
              <a:t>请你写出一个含乘方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使其结果为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FE84F5-43FA-4545-695B-5F7D998E14A6}"/>
              </a:ext>
            </a:extLst>
          </p:cNvPr>
          <p:cNvSpPr txBox="1"/>
          <p:nvPr/>
        </p:nvSpPr>
        <p:spPr>
          <a:xfrm>
            <a:off x="450108" y="3230634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EEFE14-3532-8A28-DDCC-DBCFCB4FBF83}"/>
              </a:ext>
            </a:extLst>
          </p:cNvPr>
          <p:cNvSpPr txBox="1"/>
          <p:nvPr/>
        </p:nvSpPr>
        <p:spPr>
          <a:xfrm>
            <a:off x="450108" y="4657098"/>
            <a:ext cx="561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6" name="yt_shape_1185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55" name="yt_image_118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8" name="yt_shape_11858"/>
          <p:cNvSpPr txBox="1"/>
          <p:nvPr/>
        </p:nvSpPr>
        <p:spPr>
          <a:xfrm>
            <a:off x="540000" y="1546795"/>
            <a:ext cx="5873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859" name="yt_shape_11859"/>
          <p:cNvSpPr txBox="1"/>
          <p:nvPr/>
        </p:nvSpPr>
        <p:spPr>
          <a:xfrm>
            <a:off x="540000" y="2026098"/>
            <a:ext cx="8609262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小明为了计算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采用以下方法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.②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860" name="yt_shape_11860"/>
          <p:cNvSpPr txBox="1"/>
          <p:nvPr/>
        </p:nvSpPr>
        <p:spPr>
          <a:xfrm>
            <a:off x="540000" y="4498630"/>
            <a:ext cx="46166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请仿照小明的方法解决以下问题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861" name="yt_shape_11861"/>
          <p:cNvSpPr txBox="1"/>
          <p:nvPr/>
        </p:nvSpPr>
        <p:spPr>
          <a:xfrm>
            <a:off x="540000" y="4961454"/>
            <a:ext cx="57964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3842A3-0718-15BD-E838-201D1DA554EA}"/>
              </a:ext>
            </a:extLst>
          </p:cNvPr>
          <p:cNvSpPr txBox="1"/>
          <p:nvPr/>
        </p:nvSpPr>
        <p:spPr>
          <a:xfrm>
            <a:off x="4767989" y="4914648"/>
            <a:ext cx="1297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65" name="yt_shape_11865"/>
              <p:cNvSpPr txBox="1"/>
              <p:nvPr/>
            </p:nvSpPr>
            <p:spPr>
              <a:xfrm>
                <a:off x="540000" y="2324196"/>
                <a:ext cx="5448671" cy="1447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65" name="yt_shape_118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4196"/>
                <a:ext cx="5448671" cy="1447448"/>
              </a:xfrm>
              <a:prstGeom prst="rect">
                <a:avLst/>
              </a:prstGeom>
              <a:blipFill>
                <a:blip r:embed="rId2"/>
                <a:stretch>
                  <a:fillRect l="-3471" r="-2464" b="-6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E0BACE-9982-383F-D312-3618AB40A5EF}"/>
                  </a:ext>
                </a:extLst>
              </p:cNvPr>
              <p:cNvSpPr txBox="1"/>
              <p:nvPr/>
            </p:nvSpPr>
            <p:spPr>
              <a:xfrm>
                <a:off x="449989" y="2277390"/>
                <a:ext cx="5576062" cy="8316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E0BACE-9982-383F-D312-3618AB40A5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7390"/>
                <a:ext cx="5576062" cy="831609"/>
              </a:xfrm>
              <a:prstGeom prst="rect">
                <a:avLst/>
              </a:prstGeom>
              <a:blipFill>
                <a:blip r:embed="rId3"/>
                <a:stretch>
                  <a:fillRect l="-1749" r="-1639" b="-4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01A62C-2AA0-5D4B-4FF8-352665E1FD56}"/>
                  </a:ext>
                </a:extLst>
              </p:cNvPr>
              <p:cNvSpPr txBox="1"/>
              <p:nvPr/>
            </p:nvSpPr>
            <p:spPr>
              <a:xfrm>
                <a:off x="449989" y="3015387"/>
                <a:ext cx="4218368" cy="7890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itchFamily="24"/>
                    <a:ea typeface="楷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11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901A62C-2AA0-5D4B-4FF8-352665E1FD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15387"/>
                <a:ext cx="4218368" cy="789064"/>
              </a:xfrm>
              <a:prstGeom prst="rect">
                <a:avLst/>
              </a:prstGeom>
              <a:blipFill>
                <a:blip r:embed="rId4"/>
                <a:stretch>
                  <a:fillRect l="-2312" r="-2168" b="-7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62" name="yt_shape_11862"/>
          <p:cNvSpPr txBox="1"/>
          <p:nvPr/>
        </p:nvSpPr>
        <p:spPr>
          <a:xfrm>
            <a:off x="564137" y="980728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863" name="yt_shape_11863"/>
          <p:cNvSpPr txBox="1"/>
          <p:nvPr/>
        </p:nvSpPr>
        <p:spPr>
          <a:xfrm>
            <a:off x="564137" y="1460031"/>
            <a:ext cx="40972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</p:txBody>
      </p:sp>
      <p:sp>
        <p:nvSpPr>
          <p:cNvPr id="11864" name="yt_shape_11864"/>
          <p:cNvSpPr txBox="1"/>
          <p:nvPr/>
        </p:nvSpPr>
        <p:spPr>
          <a:xfrm>
            <a:off x="564137" y="1939334"/>
            <a:ext cx="35766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.②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389523-4908-8C0A-8610-06BA858818DF}"/>
              </a:ext>
            </a:extLst>
          </p:cNvPr>
          <p:cNvSpPr txBox="1"/>
          <p:nvPr/>
        </p:nvSpPr>
        <p:spPr>
          <a:xfrm>
            <a:off x="474126" y="1413225"/>
            <a:ext cx="4237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1858CE-D18E-3037-FC1C-BF94E2DDF262}"/>
              </a:ext>
            </a:extLst>
          </p:cNvPr>
          <p:cNvSpPr txBox="1"/>
          <p:nvPr/>
        </p:nvSpPr>
        <p:spPr>
          <a:xfrm>
            <a:off x="474126" y="1892528"/>
            <a:ext cx="372217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.②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5" name="yt_shape_1179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94" name="yt_image_117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7" name="yt_shape_11797"/>
          <p:cNvSpPr txBox="1"/>
          <p:nvPr/>
        </p:nvSpPr>
        <p:spPr>
          <a:xfrm>
            <a:off x="540000" y="1603297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运用有理数的运算律进行混合运算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98" name="yt_shape_11798"/>
              <p:cNvSpPr txBox="1"/>
              <p:nvPr/>
            </p:nvSpPr>
            <p:spPr>
              <a:xfrm>
                <a:off x="540000" y="2102862"/>
                <a:ext cx="7197483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798" name="yt_shape_1179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7197483" cy="641779"/>
              </a:xfrm>
              <a:prstGeom prst="rect">
                <a:avLst/>
              </a:prstGeom>
              <a:blipFill>
                <a:blip r:embed="rId3"/>
                <a:stretch>
                  <a:fillRect l="-2627" r="-161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00" name="yt_table_1180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102356"/>
              </p:ext>
            </p:extLst>
          </p:nvPr>
        </p:nvGraphicFramePr>
        <p:xfrm>
          <a:off x="540056" y="2795429"/>
          <a:ext cx="8712963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4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49"/>
                    </a:ext>
                  </a:extLst>
                </a:gridCol>
                <a:gridCol w="2546477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802" name="yt_shape_11802"/>
              <p:cNvSpPr txBox="1"/>
              <p:nvPr/>
            </p:nvSpPr>
            <p:spPr>
              <a:xfrm>
                <a:off x="540000" y="3321600"/>
                <a:ext cx="7505260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802" name="yt_shape_1180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1600"/>
                <a:ext cx="7505260" cy="641779"/>
              </a:xfrm>
              <a:prstGeom prst="rect">
                <a:avLst/>
              </a:prstGeom>
              <a:blipFill>
                <a:blip r:embed="rId4"/>
                <a:stretch>
                  <a:fillRect l="-2518" r="-146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804" name="yt_table_1180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540120"/>
              </p:ext>
            </p:extLst>
          </p:nvPr>
        </p:nvGraphicFramePr>
        <p:xfrm>
          <a:off x="540056" y="4014167"/>
          <a:ext cx="8701660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2546477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1326960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</a:tbl>
          </a:graphicData>
        </a:graphic>
      </p:graphicFrame>
      <p:pic>
        <p:nvPicPr>
          <p:cNvPr id="3" name="yt_shape_1722070738225">
            <a:extLst>
              <a:ext uri="{FF2B5EF4-FFF2-40B4-BE49-F238E27FC236}">
                <a16:creationId xmlns:a16="http://schemas.microsoft.com/office/drawing/2014/main" id="{051D102A-3A1B-A71F-272E-147EDDEF00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2ECDAA-7CA5-ADCE-9A7C-5A13C49B276B}"/>
              </a:ext>
            </a:extLst>
          </p:cNvPr>
          <p:cNvSpPr txBox="1"/>
          <p:nvPr/>
        </p:nvSpPr>
        <p:spPr>
          <a:xfrm>
            <a:off x="6765064" y="2056056"/>
            <a:ext cx="383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BC7B95-D58E-290F-1430-5B60E85A169E}"/>
              </a:ext>
            </a:extLst>
          </p:cNvPr>
          <p:cNvSpPr txBox="1"/>
          <p:nvPr/>
        </p:nvSpPr>
        <p:spPr>
          <a:xfrm>
            <a:off x="7069864" y="3274794"/>
            <a:ext cx="383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6" name="yt_shape_11806"/>
          <p:cNvSpPr txBox="1"/>
          <p:nvPr/>
        </p:nvSpPr>
        <p:spPr>
          <a:xfrm>
            <a:off x="540000" y="900000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07" name="yt_table_11807" title="H_1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1043502"/>
                  </p:ext>
                </p:extLst>
              </p:nvPr>
            </p:nvGraphicFramePr>
            <p:xfrm>
              <a:off x="540056" y="1379303"/>
              <a:ext cx="6053138" cy="2329562"/>
            </p:xfrm>
            <a:graphic>
              <a:graphicData uri="http://schemas.openxmlformats.org/drawingml/2006/table">
                <a:tbl>
                  <a:tblPr/>
                  <a:tblGrid>
                    <a:gridCol w="6053138">
                      <a:extLst>
                        <a:ext uri="{9D8B030D-6E8A-4147-A177-3AD203B41FA5}">
                          <a16:colId xmlns:a16="http://schemas.microsoft.com/office/drawing/2014/main" val="104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807" name="yt_table_11807" descr="{&quot;rangeId&quot;:5,&quot;type&quot;:&quot;Option&quot;}" title="H_1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1043502"/>
                  </p:ext>
                </p:extLst>
              </p:nvPr>
            </p:nvGraphicFramePr>
            <p:xfrm>
              <a:off x="540056" y="1379303"/>
              <a:ext cx="6053138" cy="2329562"/>
            </p:xfrm>
            <a:graphic>
              <a:graphicData uri="http://schemas.openxmlformats.org/drawingml/2006/table">
                <a:tbl>
                  <a:tblPr/>
                  <a:tblGrid>
                    <a:gridCol w="6053138">
                      <a:extLst>
                        <a:ext uri="{9D8B030D-6E8A-4147-A177-3AD203B41FA5}">
                          <a16:colId xmlns:a16="http://schemas.microsoft.com/office/drawing/2014/main" val="1045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8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2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9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7333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75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6A7B4A2-BE92-4AD4-C253-28EBE3C67B0F}"/>
              </a:ext>
            </a:extLst>
          </p:cNvPr>
          <p:cNvSpPr txBox="1"/>
          <p:nvPr/>
        </p:nvSpPr>
        <p:spPr>
          <a:xfrm>
            <a:off x="3878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08" name="yt_shape_11808"/>
              <p:cNvSpPr txBox="1"/>
              <p:nvPr/>
            </p:nvSpPr>
            <p:spPr>
              <a:xfrm>
                <a:off x="540119" y="900000"/>
                <a:ext cx="11492915" cy="227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7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：［（－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b2b0,isEnd"/>
                  </a:rPr>
                  <a:t>）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808" name="yt_shape_118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77547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F30866A-EF90-F2F3-3D31-5134D9F2FE8B}"/>
              </a:ext>
            </a:extLst>
          </p:cNvPr>
          <p:cNvSpPr txBox="1"/>
          <p:nvPr/>
        </p:nvSpPr>
        <p:spPr>
          <a:xfrm>
            <a:off x="7341446" y="853194"/>
            <a:ext cx="1246886" cy="77604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CA55D5-0671-EA02-8B7D-0800EA9F5523}"/>
              </a:ext>
            </a:extLst>
          </p:cNvPr>
          <p:cNvSpPr txBox="1"/>
          <p:nvPr/>
        </p:nvSpPr>
        <p:spPr>
          <a:xfrm>
            <a:off x="1466108" y="220885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13" name="yt_shape_11813"/>
              <p:cNvSpPr txBox="1"/>
              <p:nvPr/>
            </p:nvSpPr>
            <p:spPr>
              <a:xfrm>
                <a:off x="540000" y="1332251"/>
                <a:ext cx="9079409" cy="49050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13" name="yt_shape_118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32251"/>
                <a:ext cx="9079409" cy="4905061"/>
              </a:xfrm>
              <a:prstGeom prst="rect">
                <a:avLst/>
              </a:prstGeom>
              <a:blipFill>
                <a:blip r:embed="rId2"/>
                <a:stretch>
                  <a:fillRect l="-2082" t="-1119" r="-1075" b="-29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51AE17D-4DD3-EBA6-C1CA-9E37F24DE896}"/>
              </a:ext>
            </a:extLst>
          </p:cNvPr>
          <p:cNvSpPr txBox="1"/>
          <p:nvPr/>
        </p:nvSpPr>
        <p:spPr>
          <a:xfrm>
            <a:off x="449989" y="1760933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779768-763E-3AA6-26E6-01F7A3560C4C}"/>
              </a:ext>
            </a:extLst>
          </p:cNvPr>
          <p:cNvSpPr txBox="1"/>
          <p:nvPr/>
        </p:nvSpPr>
        <p:spPr>
          <a:xfrm>
            <a:off x="1669189" y="2236421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1675BE-6EE0-E54F-B18C-0F3279110CB4}"/>
              </a:ext>
            </a:extLst>
          </p:cNvPr>
          <p:cNvSpPr txBox="1"/>
          <p:nvPr/>
        </p:nvSpPr>
        <p:spPr>
          <a:xfrm>
            <a:off x="1669189" y="271190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BC16E31-B927-0EA0-D5D6-21E12DE08E29}"/>
                  </a:ext>
                </a:extLst>
              </p:cNvPr>
              <p:cNvSpPr txBox="1"/>
              <p:nvPr/>
            </p:nvSpPr>
            <p:spPr>
              <a:xfrm>
                <a:off x="449989" y="3895487"/>
                <a:ext cx="433298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BC16E31-B927-0EA0-D5D6-21E12DE08E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5487"/>
                <a:ext cx="4332986" cy="767474"/>
              </a:xfrm>
              <a:prstGeom prst="rect">
                <a:avLst/>
              </a:prstGeom>
              <a:blipFill>
                <a:blip r:embed="rId3"/>
                <a:stretch>
                  <a:fillRect l="-2250" r="-21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09DBAD-32F9-5D38-044B-102B7B2FE57C}"/>
                  </a:ext>
                </a:extLst>
              </p:cNvPr>
              <p:cNvSpPr txBox="1"/>
              <p:nvPr/>
            </p:nvSpPr>
            <p:spPr>
              <a:xfrm>
                <a:off x="1669189" y="4569348"/>
                <a:ext cx="372338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09DBAD-32F9-5D38-044B-102B7B2FE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4569348"/>
                <a:ext cx="3723386" cy="767474"/>
              </a:xfrm>
              <a:prstGeom prst="rect">
                <a:avLst/>
              </a:prstGeom>
              <a:blipFill>
                <a:blip r:embed="rId4"/>
                <a:stretch>
                  <a:fillRect l="-2619" r="-245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EB1A2D7-7628-C0B9-E276-22EFED5481C3}"/>
              </a:ext>
            </a:extLst>
          </p:cNvPr>
          <p:cNvSpPr txBox="1"/>
          <p:nvPr/>
        </p:nvSpPr>
        <p:spPr>
          <a:xfrm>
            <a:off x="1669189" y="524321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B051E2-783C-6A0E-9E06-6DD6A830640F}"/>
              </a:ext>
            </a:extLst>
          </p:cNvPr>
          <p:cNvSpPr txBox="1"/>
          <p:nvPr/>
        </p:nvSpPr>
        <p:spPr>
          <a:xfrm>
            <a:off x="1669189" y="5718698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BDD0901-372C-E569-9FE8-1467C367DF9C}"/>
              </a:ext>
            </a:extLst>
          </p:cNvPr>
          <p:cNvSpPr txBox="1"/>
          <p:nvPr/>
        </p:nvSpPr>
        <p:spPr>
          <a:xfrm>
            <a:off x="449989" y="717773"/>
            <a:ext cx="609391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9" name="yt_shape_11819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有理数混合运算中的数字规律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20" name="yt_shape_11820"/>
              <p:cNvSpPr txBox="1"/>
              <p:nvPr/>
            </p:nvSpPr>
            <p:spPr>
              <a:xfrm>
                <a:off x="540119" y="1399565"/>
                <a:ext cx="11111999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按规律排列的一组数据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e804"/>
                  </a:rPr>
                  <a:t>内应填的数是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820" name="yt_shape_11820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10560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22" name="yt_table_11822" title="H_50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6400166"/>
                  </p:ext>
                </p:extLst>
              </p:nvPr>
            </p:nvGraphicFramePr>
            <p:xfrm>
              <a:off x="540056" y="2560913"/>
              <a:ext cx="7500303" cy="642366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822" name="yt_table_11822" descr="{&quot;rangeId&quot;:8,&quot;type&quot;:&quot;Option&quot;}" title="H_50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36400166"/>
                  </p:ext>
                </p:extLst>
              </p:nvPr>
            </p:nvGraphicFramePr>
            <p:xfrm>
              <a:off x="540056" y="2560913"/>
              <a:ext cx="7500303" cy="642366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  <a:gridCol w="2195830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</a:tblGrid>
                  <a:tr h="6423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994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4737" r="-14626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7375" r="-5575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1323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823" name="yt_shape_11823"/>
          <p:cNvSpPr txBox="1"/>
          <p:nvPr/>
        </p:nvSpPr>
        <p:spPr>
          <a:xfrm>
            <a:off x="540119" y="32539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按一定规律排列的一列数依次为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6d5a"/>
              </a:rPr>
              <a:t>按此规律排列下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则这个数中的第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24" name="yt_table_118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734819"/>
              </p:ext>
            </p:extLst>
          </p:nvPr>
        </p:nvGraphicFramePr>
        <p:xfrm>
          <a:off x="540056" y="4213360"/>
          <a:ext cx="6075998" cy="950976"/>
        </p:xfrm>
        <a:graphic>
          <a:graphicData uri="http://schemas.openxmlformats.org/drawingml/2006/table">
            <a:tbl>
              <a:tblPr/>
              <a:tblGrid>
                <a:gridCol w="4280535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9999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10002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826" name="yt_shape_11826"/>
              <p:cNvSpPr txBox="1"/>
              <p:nvPr/>
            </p:nvSpPr>
            <p:spPr>
              <a:xfrm>
                <a:off x="540119" y="5214914"/>
                <a:ext cx="11492915" cy="11108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6d14,isEnd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826" name="yt_shape_118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214914"/>
                <a:ext cx="11492915" cy="1110817"/>
              </a:xfrm>
              <a:prstGeom prst="rect">
                <a:avLst/>
              </a:prstGeom>
              <a:blipFill>
                <a:blip r:embed="rId4"/>
                <a:stretch>
                  <a:fillRect l="-1645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738303">
            <a:extLst>
              <a:ext uri="{FF2B5EF4-FFF2-40B4-BE49-F238E27FC236}">
                <a16:creationId xmlns:a16="http://schemas.microsoft.com/office/drawing/2014/main" id="{30228E80-279E-B631-D484-57F1AF7EE3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74429D-88D1-1954-2D9B-5036BADFA8D4}"/>
              </a:ext>
            </a:extLst>
          </p:cNvPr>
          <p:cNvSpPr txBox="1"/>
          <p:nvPr/>
        </p:nvSpPr>
        <p:spPr>
          <a:xfrm>
            <a:off x="1059708" y="2028209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204345-682C-2FB0-4B72-E16AB7D0C89A}"/>
              </a:ext>
            </a:extLst>
          </p:cNvPr>
          <p:cNvSpPr txBox="1"/>
          <p:nvPr/>
        </p:nvSpPr>
        <p:spPr>
          <a:xfrm>
            <a:off x="5174508" y="36826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387917-CE3A-0772-B857-AF84BC776276}"/>
              </a:ext>
            </a:extLst>
          </p:cNvPr>
          <p:cNvSpPr txBox="1"/>
          <p:nvPr/>
        </p:nvSpPr>
        <p:spPr>
          <a:xfrm>
            <a:off x="5403108" y="5843812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9" name="yt_shape_1182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828" name="yt_image_11828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1" name="yt_shape_11831"/>
          <p:cNvSpPr txBox="1"/>
          <p:nvPr/>
        </p:nvSpPr>
        <p:spPr>
          <a:xfrm>
            <a:off x="540119" y="15918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添加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＋、－、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和括号进行运算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a70b"/>
              </a:rPr>
              <a:t>使其计算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22ec5"/>
              </a:rPr>
              <a:t>（－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2" name="yt_table_118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370584"/>
              </p:ext>
            </p:extLst>
          </p:nvPr>
        </p:nvGraphicFramePr>
        <p:xfrm>
          <a:off x="540056" y="303143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6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6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</a:tbl>
          </a:graphicData>
        </a:graphic>
      </p:graphicFrame>
      <p:sp>
        <p:nvSpPr>
          <p:cNvPr id="11834" name="yt_shape_11834"/>
          <p:cNvSpPr txBox="1"/>
          <p:nvPr/>
        </p:nvSpPr>
        <p:spPr>
          <a:xfrm>
            <a:off x="540119" y="355760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开始的连续奇数按如图所示的规律排列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9390"/>
              </a:rPr>
              <a:t>列的数为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则位于第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36" name="yt_table_1183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919959"/>
              </p:ext>
            </p:extLst>
          </p:nvPr>
        </p:nvGraphicFramePr>
        <p:xfrm>
          <a:off x="540056" y="4517041"/>
          <a:ext cx="1643063" cy="1901952"/>
        </p:xfrm>
        <a:graphic>
          <a:graphicData uri="http://schemas.openxmlformats.org/drawingml/2006/table">
            <a:tbl>
              <a:tblPr/>
              <a:tblGrid>
                <a:gridCol w="1643063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2019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</a:tbl>
          </a:graphicData>
        </a:graphic>
      </p:graphicFrame>
      <p:pic>
        <p:nvPicPr>
          <p:cNvPr id="11835" name="yt_image_11835_skip" title="H_108.3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83207" y="4517041"/>
            <a:ext cx="1866688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CB47E7-C5E8-396B-F2B6-22BC3AA171C3}"/>
              </a:ext>
            </a:extLst>
          </p:cNvPr>
          <p:cNvSpPr txBox="1"/>
          <p:nvPr/>
        </p:nvSpPr>
        <p:spPr>
          <a:xfrm>
            <a:off x="10305307" y="24960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D00F68-D851-29AF-CFE8-27BC334996F2}"/>
              </a:ext>
            </a:extLst>
          </p:cNvPr>
          <p:cNvSpPr txBox="1"/>
          <p:nvPr/>
        </p:nvSpPr>
        <p:spPr>
          <a:xfrm>
            <a:off x="5326908" y="39862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8" name="yt_shape_1183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观察下列树枝分杈的规律图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个图树枝数量用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05d6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40" name="yt_table_1184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382398"/>
              </p:ext>
            </p:extLst>
          </p:nvPr>
        </p:nvGraphicFramePr>
        <p:xfrm>
          <a:off x="540056" y="1859435"/>
          <a:ext cx="4675506" cy="950976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4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</a:tbl>
          </a:graphicData>
        </a:graphic>
      </p:graphicFrame>
      <p:pic>
        <p:nvPicPr>
          <p:cNvPr id="11839" name="yt_image_11839_skip" title="H_87.2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6360" y="1859435"/>
            <a:ext cx="4724164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E39D84-179D-8B21-5EA7-18AB93B27E9C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2" name="yt_shape_1184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是一种运算符号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！＝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！＝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！＝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0c084,isEnd"/>
              </a:rPr>
              <a:t>！＝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！）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！＝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某学校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桃李餐厅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WIFI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密码做成了数学题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小红在餐厅就餐时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bff4,isEnd"/>
              </a:rPr>
              <a:t>思索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了一会儿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输入密码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顺利地连接到了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桃李餐厅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的网络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9489,isEnd"/>
              </a:rPr>
              <a:t>那么她输入的密码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844" name="yt_image_11844" title="H_90.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8975" y="3299001"/>
            <a:ext cx="3894048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6EAF86-A0BF-49DC-902B-37C6626FE938}"/>
              </a:ext>
            </a:extLst>
          </p:cNvPr>
          <p:cNvSpPr txBox="1"/>
          <p:nvPr/>
        </p:nvSpPr>
        <p:spPr>
          <a:xfrm>
            <a:off x="7536707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DB6007-A683-366E-8DB4-1BFB7B44C7AF}"/>
              </a:ext>
            </a:extLst>
          </p:cNvPr>
          <p:cNvSpPr txBox="1"/>
          <p:nvPr/>
        </p:nvSpPr>
        <p:spPr>
          <a:xfrm>
            <a:off x="1059708" y="275514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244872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1545</Words>
  <Application>Microsoft Office PowerPoint</Application>
  <PresentationFormat>宽屏</PresentationFormat>
  <Paragraphs>123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2024-07-27T12:57:27Z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