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6"/>
  </p:notesMasterIdLst>
  <p:sldIdLst>
    <p:sldId id="363" r:id="rId3"/>
    <p:sldId id="367" r:id="rId4"/>
    <p:sldId id="370" r:id="rId5"/>
    <p:sldId id="371" r:id="rId6"/>
    <p:sldId id="376" r:id="rId7"/>
    <p:sldId id="378" r:id="rId8"/>
    <p:sldId id="379" r:id="rId9"/>
    <p:sldId id="381" r:id="rId10"/>
    <p:sldId id="384" r:id="rId11"/>
    <p:sldId id="389" r:id="rId12"/>
    <p:sldId id="390" r:id="rId13"/>
    <p:sldId id="392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BA80BC-3850-41C1-AD9F-D943EAF69234}" type="datetimeFigureOut">
              <a:rPr lang="zh-CN" altLang="en-US" smtClean="0"/>
              <a:t>2024/7/27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0C8207-9C81-477D-A3B0-9FDB4CB69A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762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0C8207-9C81-477D-A3B0-9FDB4CB69A6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187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2" name="yt_shape_12562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61" name="yt_image_1256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64" name="yt_shape_12564"/>
          <p:cNvSpPr txBox="1"/>
          <p:nvPr/>
        </p:nvSpPr>
        <p:spPr>
          <a:xfrm>
            <a:off x="540119" y="15975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的乘积组成的代数式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叫做单项式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bcdb,isEnd"/>
              </a:rPr>
              <a:t>单独的一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或一个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也是单项式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单项式中的数字因数叫做这个单项式的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一个单项式中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26bb,isEnd"/>
              </a:rPr>
              <a:t>所有字母的指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数的和叫做这个单项式的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0C3E81-5746-6A1B-BD9F-1387558D7387}"/>
              </a:ext>
            </a:extLst>
          </p:cNvPr>
          <p:cNvSpPr txBox="1"/>
          <p:nvPr/>
        </p:nvSpPr>
        <p:spPr>
          <a:xfrm>
            <a:off x="2355108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7CC2D1-309B-84C3-94A0-6CA41E83B7C6}"/>
              </a:ext>
            </a:extLst>
          </p:cNvPr>
          <p:cNvSpPr txBox="1"/>
          <p:nvPr/>
        </p:nvSpPr>
        <p:spPr>
          <a:xfrm>
            <a:off x="35743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字母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BD5378-6B64-86E6-4A33-36C8E559775B}"/>
              </a:ext>
            </a:extLst>
          </p:cNvPr>
          <p:cNvSpPr txBox="1"/>
          <p:nvPr/>
        </p:nvSpPr>
        <p:spPr>
          <a:xfrm>
            <a:off x="1059708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A8E0BA-878C-E3FF-014A-FCB88025E83A}"/>
              </a:ext>
            </a:extLst>
          </p:cNvPr>
          <p:cNvSpPr txBox="1"/>
          <p:nvPr/>
        </p:nvSpPr>
        <p:spPr>
          <a:xfrm>
            <a:off x="28885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字母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43979F-8E3A-AFA5-3F0F-33E55AF7A46C}"/>
              </a:ext>
            </a:extLst>
          </p:cNvPr>
          <p:cNvSpPr txBox="1"/>
          <p:nvPr/>
        </p:nvSpPr>
        <p:spPr>
          <a:xfrm>
            <a:off x="6317508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系数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06685B-B4BE-9F9F-1FBD-48E25124F0B4}"/>
              </a:ext>
            </a:extLst>
          </p:cNvPr>
          <p:cNvSpPr txBox="1"/>
          <p:nvPr/>
        </p:nvSpPr>
        <p:spPr>
          <a:xfrm>
            <a:off x="4107708" y="2977241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次数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25" name="yt_shape_12625"/>
              <p:cNvSpPr txBox="1"/>
              <p:nvPr/>
            </p:nvSpPr>
            <p:spPr>
              <a:xfrm>
                <a:off x="540000" y="900000"/>
                <a:ext cx="8035854" cy="50872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的次数相同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因为单项式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的次数为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的次数是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25" name="yt_shape_12625" descr="{&quot;rangeId&quot;:22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035854" cy="5087226"/>
              </a:xfrm>
              <a:prstGeom prst="rect">
                <a:avLst/>
              </a:prstGeom>
              <a:blipFill>
                <a:blip r:embed="rId2"/>
                <a:stretch>
                  <a:fillRect l="-2352" r="-1290" b="-10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2329CEC-F010-F38E-1CA4-8481AE0BD93B}"/>
                  </a:ext>
                </a:extLst>
              </p:cNvPr>
              <p:cNvSpPr txBox="1"/>
              <p:nvPr/>
            </p:nvSpPr>
            <p:spPr>
              <a:xfrm>
                <a:off x="449989" y="2003560"/>
                <a:ext cx="81382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因为单项式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的次数为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hasSerialNum': 1, 'pageBreak': True}">
                <a:extLst>
                  <a:ext uri="{FF2B5EF4-FFF2-40B4-BE49-F238E27FC236}">
                    <a16:creationId xmlns:a16="http://schemas.microsoft.com/office/drawing/2014/main" id="{F2329CEC-F010-F38E-1CA4-8481AE0BD9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560"/>
                <a:ext cx="8138223" cy="768490"/>
              </a:xfrm>
              <a:prstGeom prst="rect">
                <a:avLst/>
              </a:prstGeom>
              <a:blipFill>
                <a:blip r:embed="rId3"/>
                <a:stretch>
                  <a:fillRect l="-1199" r="-112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AFB7754-E1B2-BE05-9823-A275E5121FC5}"/>
              </a:ext>
            </a:extLst>
          </p:cNvPr>
          <p:cNvSpPr txBox="1"/>
          <p:nvPr/>
        </p:nvSpPr>
        <p:spPr>
          <a:xfrm>
            <a:off x="449989" y="2678438"/>
            <a:ext cx="3288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的次数是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6A7406-05F3-E88E-2B58-8A38AF762219}"/>
              </a:ext>
            </a:extLst>
          </p:cNvPr>
          <p:cNvSpPr txBox="1"/>
          <p:nvPr/>
        </p:nvSpPr>
        <p:spPr>
          <a:xfrm>
            <a:off x="449989" y="3153926"/>
            <a:ext cx="2945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006130-6D63-7C70-6949-E219F62F469D}"/>
              </a:ext>
            </a:extLst>
          </p:cNvPr>
          <p:cNvSpPr txBox="1"/>
          <p:nvPr/>
        </p:nvSpPr>
        <p:spPr>
          <a:xfrm>
            <a:off x="449989" y="4304292"/>
            <a:ext cx="6134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601118-E085-13B5-8C60-1E07C5FB7BA9}"/>
              </a:ext>
            </a:extLst>
          </p:cNvPr>
          <p:cNvSpPr txBox="1"/>
          <p:nvPr/>
        </p:nvSpPr>
        <p:spPr>
          <a:xfrm>
            <a:off x="449989" y="4779780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055A1D4-D995-C9EB-9DDC-51F1553EED62}"/>
                  </a:ext>
                </a:extLst>
              </p:cNvPr>
              <p:cNvSpPr txBox="1"/>
              <p:nvPr/>
            </p:nvSpPr>
            <p:spPr>
              <a:xfrm>
                <a:off x="449989" y="5255268"/>
                <a:ext cx="630783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2, 'hasSerialNum': 1, 'pageBreak': True}">
                <a:extLst>
                  <a:ext uri="{FF2B5EF4-FFF2-40B4-BE49-F238E27FC236}">
                    <a16:creationId xmlns:a16="http://schemas.microsoft.com/office/drawing/2014/main" id="{A055A1D4-D995-C9EB-9DDC-51F1553EED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55268"/>
                <a:ext cx="6307836" cy="729565"/>
              </a:xfrm>
              <a:prstGeom prst="rect">
                <a:avLst/>
              </a:prstGeom>
              <a:blipFill>
                <a:blip r:embed="rId4"/>
                <a:stretch>
                  <a:fillRect l="-1546" r="-144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5" name="yt_shape_12635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34" name="yt_image_1263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37" name="yt_shape_12637"/>
          <p:cNvSpPr txBox="1"/>
          <p:nvPr/>
        </p:nvSpPr>
        <p:spPr>
          <a:xfrm>
            <a:off x="540119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的五次单项式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bde3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638" name="yt_shape_12638"/>
          <p:cNvSpPr txBox="1"/>
          <p:nvPr/>
        </p:nvSpPr>
        <p:spPr>
          <a:xfrm>
            <a:off x="540000" y="2557018"/>
            <a:ext cx="4858235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根据题意有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639" name="yt_shape_12639"/>
          <p:cNvSpPr txBox="1"/>
          <p:nvPr/>
        </p:nvSpPr>
        <p:spPr>
          <a:xfrm>
            <a:off x="540000" y="4069287"/>
            <a:ext cx="892552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以上是小明同学的解法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他的解法有错误吗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错在哪里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2640" name="yt_shape_12640"/>
          <p:cNvSpPr txBox="1"/>
          <p:nvPr/>
        </p:nvSpPr>
        <p:spPr>
          <a:xfrm>
            <a:off x="540000" y="4532111"/>
            <a:ext cx="742511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有错误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系数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单项式不再是五次单项式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应舍去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0B401E8-3A40-FB45-1B95-76CF84D9BEBA}"/>
              </a:ext>
            </a:extLst>
          </p:cNvPr>
          <p:cNvSpPr txBox="1"/>
          <p:nvPr/>
        </p:nvSpPr>
        <p:spPr>
          <a:xfrm>
            <a:off x="449989" y="448530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有错误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41D272-402F-3909-7C7A-787CFAFEC6FF}"/>
              </a:ext>
            </a:extLst>
          </p:cNvPr>
          <p:cNvSpPr txBox="1"/>
          <p:nvPr/>
        </p:nvSpPr>
        <p:spPr>
          <a:xfrm>
            <a:off x="449989" y="4960793"/>
            <a:ext cx="7533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单项式不再是五次单项式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211693-8CE3-AB96-8E6E-A7F39909FCEB}"/>
              </a:ext>
            </a:extLst>
          </p:cNvPr>
          <p:cNvSpPr txBox="1"/>
          <p:nvPr/>
        </p:nvSpPr>
        <p:spPr>
          <a:xfrm>
            <a:off x="449989" y="5436281"/>
            <a:ext cx="271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89D2CE-290B-F0AF-5744-5DE08BA70EDF}"/>
              </a:ext>
            </a:extLst>
          </p:cNvPr>
          <p:cNvSpPr txBox="1"/>
          <p:nvPr/>
        </p:nvSpPr>
        <p:spPr>
          <a:xfrm>
            <a:off x="449989" y="5911769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2" name="yt_shape_12642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2641" name="yt_image_126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44" name="yt_shape_12644"/>
          <p:cNvSpPr txBox="1"/>
          <p:nvPr/>
        </p:nvSpPr>
        <p:spPr>
          <a:xfrm>
            <a:off x="540000" y="1350999"/>
            <a:ext cx="11492915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判断某个式子是否是单项式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2_07f15"/>
              </a:rPr>
              <a:t>关键是看式子中的数与字母或字母与字母是否是乘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积的形式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单项式的系数包括前面的符号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只与数字因数有关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2f478"/>
              </a:rPr>
              <a:t>而次数只与字母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指数有关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7" name="yt_shape_12567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566" name="yt_image_12566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69" name="yt_shape_12569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单项式的概念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70" name="yt_shape_12570"/>
              <p:cNvSpPr txBox="1"/>
              <p:nvPr/>
            </p:nvSpPr>
            <p:spPr>
              <a:xfrm>
                <a:off x="540000" y="2102862"/>
                <a:ext cx="8981241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在代数式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是单项式的是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570" name="yt_shape_12570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02862"/>
                <a:ext cx="8981241" cy="641394"/>
              </a:xfrm>
              <a:prstGeom prst="rect">
                <a:avLst/>
              </a:prstGeom>
              <a:blipFill>
                <a:blip r:embed="rId3"/>
                <a:stretch>
                  <a:fillRect l="-2105" r="-108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72" name="yt_table_12572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65804635"/>
                  </p:ext>
                </p:extLst>
              </p:nvPr>
            </p:nvGraphicFramePr>
            <p:xfrm>
              <a:off x="540056" y="2795044"/>
              <a:ext cx="6557011" cy="1059562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629"/>
                        </a:ext>
                      </a:extLst>
                    </a:gridCol>
                    <a:gridCol w="1728788">
                      <a:extLst>
                        <a:ext uri="{9D8B030D-6E8A-4147-A177-3AD203B41FA5}">
                          <a16:colId xmlns:a16="http://schemas.microsoft.com/office/drawing/2014/main" val="1063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572" name="yt_table_12572" descr="{&quot;rangeId&quot;:4,&quot;type&quot;:&quot;Option&quot;}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65804635"/>
                  </p:ext>
                </p:extLst>
              </p:nvPr>
            </p:nvGraphicFramePr>
            <p:xfrm>
              <a:off x="540056" y="2795044"/>
              <a:ext cx="6557011" cy="1059562"/>
            </p:xfrm>
            <a:graphic>
              <a:graphicData uri="http://schemas.openxmlformats.org/drawingml/2006/table">
                <a:tbl>
                  <a:tblPr/>
                  <a:tblGrid>
                    <a:gridCol w="4828223">
                      <a:extLst>
                        <a:ext uri="{9D8B030D-6E8A-4147-A177-3AD203B41FA5}">
                          <a16:colId xmlns:a16="http://schemas.microsoft.com/office/drawing/2014/main" val="10629"/>
                        </a:ext>
                      </a:extLst>
                    </a:gridCol>
                    <a:gridCol w="1728788">
                      <a:extLst>
                        <a:ext uri="{9D8B030D-6E8A-4147-A177-3AD203B41FA5}">
                          <a16:colId xmlns:a16="http://schemas.microsoft.com/office/drawing/2014/main" val="1063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9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74286" r="-3581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573" name="yt_shape_12573"/>
          <p:cNvSpPr txBox="1"/>
          <p:nvPr/>
        </p:nvSpPr>
        <p:spPr>
          <a:xfrm>
            <a:off x="540000" y="3905160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74" name="yt_shape_12574"/>
              <p:cNvSpPr txBox="1"/>
              <p:nvPr/>
            </p:nvSpPr>
            <p:spPr>
              <a:xfrm>
                <a:off x="540000" y="4384463"/>
                <a:ext cx="4147610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574" name="yt_shape_12574" descr="{&quot;rangeId&quot;: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84463"/>
                <a:ext cx="4147610" cy="642163"/>
              </a:xfrm>
              <a:prstGeom prst="rect">
                <a:avLst/>
              </a:prstGeom>
              <a:blipFill>
                <a:blip r:embed="rId5"/>
                <a:stretch>
                  <a:fillRect l="-4559" r="-352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76" name="yt_shape_12576"/>
              <p:cNvSpPr txBox="1"/>
              <p:nvPr/>
            </p:nvSpPr>
            <p:spPr>
              <a:xfrm>
                <a:off x="540000" y="5077414"/>
                <a:ext cx="3173561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576" name="yt_shape_12576" descr="{&quot;rangeId&quot;: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77414"/>
                <a:ext cx="3173561" cy="642163"/>
              </a:xfrm>
              <a:prstGeom prst="rect">
                <a:avLst/>
              </a:prstGeom>
              <a:blipFill>
                <a:blip r:embed="rId6"/>
                <a:stretch>
                  <a:fillRect r="-500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78" name="yt_table_1257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650414"/>
              </p:ext>
            </p:extLst>
          </p:nvPr>
        </p:nvGraphicFramePr>
        <p:xfrm>
          <a:off x="540056" y="5770365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3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3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3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1"/>
                  </a:ext>
                </a:extLst>
              </a:tr>
            </a:tbl>
          </a:graphicData>
        </a:graphic>
      </p:graphicFrame>
      <p:pic>
        <p:nvPicPr>
          <p:cNvPr id="3" name="yt_shape_1722070833022">
            <a:extLst>
              <a:ext uri="{FF2B5EF4-FFF2-40B4-BE49-F238E27FC236}">
                <a16:creationId xmlns:a16="http://schemas.microsoft.com/office/drawing/2014/main" id="{4267ED3E-DB82-0BBD-5088-A9C991E775A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06AA7A-BE54-B8D8-4253-D0496F5CEF80}"/>
              </a:ext>
            </a:extLst>
          </p:cNvPr>
          <p:cNvSpPr txBox="1"/>
          <p:nvPr/>
        </p:nvSpPr>
        <p:spPr>
          <a:xfrm>
            <a:off x="8531571" y="2056056"/>
            <a:ext cx="383285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0D433E-F8DB-2770-7226-9BDCBD6D007B}"/>
              </a:ext>
            </a:extLst>
          </p:cNvPr>
          <p:cNvSpPr txBox="1"/>
          <p:nvPr/>
        </p:nvSpPr>
        <p:spPr>
          <a:xfrm>
            <a:off x="5402989" y="38583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0" name="yt_shape_12580"/>
          <p:cNvSpPr txBox="1"/>
          <p:nvPr/>
        </p:nvSpPr>
        <p:spPr>
          <a:xfrm>
            <a:off x="540000" y="900000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81" name="yt_table_12581" title="H_150.26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25888080"/>
                  </p:ext>
                </p:extLst>
              </p:nvPr>
            </p:nvGraphicFramePr>
            <p:xfrm>
              <a:off x="540056" y="1379303"/>
              <a:ext cx="4924044" cy="1908304"/>
            </p:xfrm>
            <a:graphic>
              <a:graphicData uri="http://schemas.openxmlformats.org/drawingml/2006/table">
                <a:tbl>
                  <a:tblPr/>
                  <a:tblGrid>
                    <a:gridCol w="4924044">
                      <a:extLst>
                        <a:ext uri="{9D8B030D-6E8A-4147-A177-3AD203B41FA5}">
                          <a16:colId xmlns:a16="http://schemas.microsoft.com/office/drawing/2014/main" val="106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表示负数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代数式都是单项式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既是代数式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又是单项式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581" name="yt_table_12581" descr="{&quot;rangeId&quot;:6,&quot;type&quot;:&quot;Option&quot;}" title="H_150.26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25888080"/>
                  </p:ext>
                </p:extLst>
              </p:nvPr>
            </p:nvGraphicFramePr>
            <p:xfrm>
              <a:off x="540056" y="1379303"/>
              <a:ext cx="4924044" cy="1908304"/>
            </p:xfrm>
            <a:graphic>
              <a:graphicData uri="http://schemas.openxmlformats.org/drawingml/2006/table">
                <a:tbl>
                  <a:tblPr/>
                  <a:tblGrid>
                    <a:gridCol w="4924044">
                      <a:extLst>
                        <a:ext uri="{9D8B030D-6E8A-4147-A177-3AD203B41FA5}">
                          <a16:colId xmlns:a16="http://schemas.microsoft.com/office/drawing/2014/main" val="1063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表示负数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代数式都是单项式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4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66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AC94E90-8B1B-FC76-E15E-FC46812B409E}"/>
              </a:ext>
            </a:extLst>
          </p:cNvPr>
          <p:cNvSpPr txBox="1"/>
          <p:nvPr/>
        </p:nvSpPr>
        <p:spPr>
          <a:xfrm>
            <a:off x="41837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2" name="yt_shape_12582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单项式的系数和次数</a:t>
            </a:r>
          </a:p>
        </p:txBody>
      </p:sp>
      <p:sp>
        <p:nvSpPr>
          <p:cNvPr id="12583" name="yt_shape_12583"/>
          <p:cNvSpPr txBox="1"/>
          <p:nvPr/>
        </p:nvSpPr>
        <p:spPr>
          <a:xfrm>
            <a:off x="540000" y="1399565"/>
            <a:ext cx="69955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的系数是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84" name="yt_table_1258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648670"/>
              </p:ext>
            </p:extLst>
          </p:nvPr>
        </p:nvGraphicFramePr>
        <p:xfrm>
          <a:off x="540056" y="1878868"/>
          <a:ext cx="8884603" cy="475488"/>
        </p:xfrm>
        <a:graphic>
          <a:graphicData uri="http://schemas.openxmlformats.org/drawingml/2006/table">
            <a:tbl>
              <a:tblPr/>
              <a:tblGrid>
                <a:gridCol w="2630805">
                  <a:extLst>
                    <a:ext uri="{9D8B030D-6E8A-4147-A177-3AD203B41FA5}">
                      <a16:colId xmlns:a16="http://schemas.microsoft.com/office/drawing/2014/main" val="1063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37"/>
                    </a:ext>
                  </a:extLst>
                </a:gridCol>
                <a:gridCol w="2357755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6"/>
                  </a:ext>
                </a:extLst>
              </a:tr>
            </a:tbl>
          </a:graphicData>
        </a:graphic>
      </p:graphicFrame>
      <p:sp>
        <p:nvSpPr>
          <p:cNvPr id="12586" name="yt_shape_12586"/>
          <p:cNvSpPr txBox="1"/>
          <p:nvPr/>
        </p:nvSpPr>
        <p:spPr>
          <a:xfrm>
            <a:off x="540000" y="2405039"/>
            <a:ext cx="75116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重庆市八中单元卷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的次数是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87" name="yt_table_1258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806720"/>
              </p:ext>
            </p:extLst>
          </p:nvPr>
        </p:nvGraphicFramePr>
        <p:xfrm>
          <a:off x="540056" y="2884342"/>
          <a:ext cx="8579803" cy="475488"/>
        </p:xfrm>
        <a:graphic>
          <a:graphicData uri="http://schemas.openxmlformats.org/drawingml/2006/table">
            <a:tbl>
              <a:tblPr/>
              <a:tblGrid>
                <a:gridCol w="2630805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  <a:gridCol w="2357755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7"/>
                  </a:ext>
                </a:extLst>
              </a:tr>
            </a:tbl>
          </a:graphicData>
        </a:graphic>
      </p:graphicFrame>
      <p:sp>
        <p:nvSpPr>
          <p:cNvPr id="12589" name="yt_shape_12589"/>
          <p:cNvSpPr txBox="1"/>
          <p:nvPr/>
        </p:nvSpPr>
        <p:spPr>
          <a:xfrm>
            <a:off x="540000" y="3410513"/>
            <a:ext cx="8284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海南省中考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是二次单项式的是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90" name="yt_table_1259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001152"/>
              </p:ext>
            </p:extLst>
          </p:nvPr>
        </p:nvGraphicFramePr>
        <p:xfrm>
          <a:off x="540056" y="3889816"/>
          <a:ext cx="9086215" cy="475488"/>
        </p:xfrm>
        <a:graphic>
          <a:graphicData uri="http://schemas.openxmlformats.org/drawingml/2006/table">
            <a:tbl>
              <a:tblPr/>
              <a:tblGrid>
                <a:gridCol w="2630805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45"/>
                    </a:ext>
                  </a:extLst>
                </a:gridCol>
                <a:gridCol w="2357755">
                  <a:extLst>
                    <a:ext uri="{9D8B030D-6E8A-4147-A177-3AD203B41FA5}">
                      <a16:colId xmlns:a16="http://schemas.microsoft.com/office/drawing/2014/main" val="10646"/>
                    </a:ext>
                  </a:extLst>
                </a:gridCol>
                <a:gridCol w="1692275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592" name="yt_shape_12592"/>
              <p:cNvSpPr txBox="1"/>
              <p:nvPr/>
            </p:nvSpPr>
            <p:spPr>
              <a:xfrm>
                <a:off x="540000" y="4415987"/>
                <a:ext cx="713496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下列说法正确的是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592" name="yt_shape_12592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15987"/>
                <a:ext cx="7134967" cy="638893"/>
              </a:xfrm>
              <a:prstGeom prst="rect">
                <a:avLst/>
              </a:prstGeom>
              <a:blipFill>
                <a:blip r:embed="rId2"/>
                <a:stretch>
                  <a:fillRect l="-2650" r="-162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594" name="yt_table_12594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5770299"/>
                  </p:ext>
                </p:extLst>
              </p:nvPr>
            </p:nvGraphicFramePr>
            <p:xfrm>
              <a:off x="540056" y="5105668"/>
              <a:ext cx="7287260" cy="1265428"/>
            </p:xfrm>
            <a:graphic>
              <a:graphicData uri="http://schemas.openxmlformats.org/drawingml/2006/table">
                <a:tbl>
                  <a:tblPr/>
                  <a:tblGrid>
                    <a:gridCol w="5051888">
                      <a:extLst>
                        <a:ext uri="{9D8B030D-6E8A-4147-A177-3AD203B41FA5}">
                          <a16:colId xmlns:a16="http://schemas.microsoft.com/office/drawing/2014/main" val="10648"/>
                        </a:ext>
                      </a:extLst>
                    </a:gridCol>
                    <a:gridCol w="2235372">
                      <a:extLst>
                        <a:ext uri="{9D8B030D-6E8A-4147-A177-3AD203B41FA5}">
                          <a16:colId xmlns:a16="http://schemas.microsoft.com/office/drawing/2014/main" val="106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系数为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系数为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次数为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594" name="yt_table_12594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5770299"/>
                  </p:ext>
                </p:extLst>
              </p:nvPr>
            </p:nvGraphicFramePr>
            <p:xfrm>
              <a:off x="540056" y="5105668"/>
              <a:ext cx="7287260" cy="1265428"/>
            </p:xfrm>
            <a:graphic>
              <a:graphicData uri="http://schemas.openxmlformats.org/drawingml/2006/table">
                <a:tbl>
                  <a:tblPr/>
                  <a:tblGrid>
                    <a:gridCol w="5051888">
                      <a:extLst>
                        <a:ext uri="{9D8B030D-6E8A-4147-A177-3AD203B41FA5}">
                          <a16:colId xmlns:a16="http://schemas.microsoft.com/office/drawing/2014/main" val="10648"/>
                        </a:ext>
                      </a:extLst>
                    </a:gridCol>
                    <a:gridCol w="2235372">
                      <a:extLst>
                        <a:ext uri="{9D8B030D-6E8A-4147-A177-3AD203B41FA5}">
                          <a16:colId xmlns:a16="http://schemas.microsoft.com/office/drawing/2014/main" val="10649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系数为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26158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9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26158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070833095">
            <a:extLst>
              <a:ext uri="{FF2B5EF4-FFF2-40B4-BE49-F238E27FC236}">
                <a16:creationId xmlns:a16="http://schemas.microsoft.com/office/drawing/2014/main" id="{7D6F5E45-C340-F39D-5B38-D4D4CD977C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BA9133-E449-5801-44F5-AFDB8E1F19EC}"/>
              </a:ext>
            </a:extLst>
          </p:cNvPr>
          <p:cNvSpPr txBox="1"/>
          <p:nvPr/>
        </p:nvSpPr>
        <p:spPr>
          <a:xfrm>
            <a:off x="656503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EC6738-2A0A-8643-2952-BAB8328FFC79}"/>
              </a:ext>
            </a:extLst>
          </p:cNvPr>
          <p:cNvSpPr txBox="1"/>
          <p:nvPr/>
        </p:nvSpPr>
        <p:spPr>
          <a:xfrm>
            <a:off x="7058751" y="235823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4B48EA-EC60-5013-7A83-4C2A6C71F193}"/>
              </a:ext>
            </a:extLst>
          </p:cNvPr>
          <p:cNvSpPr txBox="1"/>
          <p:nvPr/>
        </p:nvSpPr>
        <p:spPr>
          <a:xfrm>
            <a:off x="7841389" y="33637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77E969-A63A-58C7-C56D-C6A4328D6101}"/>
              </a:ext>
            </a:extLst>
          </p:cNvPr>
          <p:cNvSpPr txBox="1"/>
          <p:nvPr/>
        </p:nvSpPr>
        <p:spPr>
          <a:xfrm>
            <a:off x="6703151" y="4369181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" name="yt_shape_12595"/>
          <p:cNvSpPr txBox="1"/>
          <p:nvPr/>
        </p:nvSpPr>
        <p:spPr>
          <a:xfrm>
            <a:off x="540000" y="900000"/>
            <a:ext cx="1923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96" name="yt_table_12596" title="H_160.4850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510905"/>
                  </p:ext>
                </p:extLst>
              </p:nvPr>
            </p:nvGraphicFramePr>
            <p:xfrm>
              <a:off x="540000" y="1531667"/>
              <a:ext cx="11111997" cy="2038160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94231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9359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9546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1936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9323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09378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yz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3π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系数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</a:rPr>
                            <a:t>​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3π</a:t>
                          </a:r>
                          <a:r>
                            <a:rPr lang="en-US" altLang="zh-CN" sz="2400" b="0" i="0" u="none" baseline="3000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596" name="yt_table_12596" descr="{&quot;rangeId&quot;:12,&quot;mathAnswerShape&quot;:1}" title="H_160.4850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510905"/>
                  </p:ext>
                </p:extLst>
              </p:nvPr>
            </p:nvGraphicFramePr>
            <p:xfrm>
              <a:off x="540000" y="1531667"/>
              <a:ext cx="11111997" cy="2038160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94231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9359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9546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19362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59323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209378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</a:tblGrid>
                  <a:tr h="790702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20a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yz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467433" t="-769" r="-132184" b="-17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3π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2796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系数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467433" t="-109167" r="-132184" b="-9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3π</a:t>
                          </a:r>
                          <a:r>
                            <a:rPr lang="en-US" altLang="zh-CN" sz="2400" b="0" i="0" u="none" baseline="3000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598" name="yt_shape_12598"/>
              <p:cNvSpPr txBox="1"/>
              <p:nvPr/>
            </p:nvSpPr>
            <p:spPr>
              <a:xfrm>
                <a:off x="540119" y="3620165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黄冈市中考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的六次单项式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则这个单项式的系数是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598" name="yt_shape_125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20165"/>
                <a:ext cx="11111999" cy="1586653"/>
              </a:xfrm>
              <a:prstGeom prst="rect">
                <a:avLst/>
              </a:prstGeom>
              <a:blipFill>
                <a:blip r:embed="rId3"/>
                <a:stretch>
                  <a:fillRect l="-1701" t="-3462" r="-933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A14DE84-1199-1716-8779-F5E1D96B4209}"/>
              </a:ext>
            </a:extLst>
          </p:cNvPr>
          <p:cNvSpPr txBox="1"/>
          <p:nvPr/>
        </p:nvSpPr>
        <p:spPr>
          <a:xfrm>
            <a:off x="2993945" y="251935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DF944A-0C13-9C7B-12B2-66240E0374ED}"/>
              </a:ext>
            </a:extLst>
          </p:cNvPr>
          <p:cNvSpPr txBox="1"/>
          <p:nvPr/>
        </p:nvSpPr>
        <p:spPr>
          <a:xfrm>
            <a:off x="4873260" y="2519352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698054-A044-9A9B-3D9B-10985BC5A103}"/>
              </a:ext>
            </a:extLst>
          </p:cNvPr>
          <p:cNvSpPr txBox="1"/>
          <p:nvPr/>
        </p:nvSpPr>
        <p:spPr>
          <a:xfrm>
            <a:off x="6559222" y="251935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F319D89-9FFD-8A21-C30B-4F49685DFF84}"/>
                  </a:ext>
                </a:extLst>
              </p:cNvPr>
              <p:cNvSpPr txBox="1"/>
              <p:nvPr/>
            </p:nvSpPr>
            <p:spPr>
              <a:xfrm>
                <a:off x="8600442" y="2424102"/>
                <a:ext cx="40392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文本框 4" descr="{'rangeId': 12, 'mathAnswerShape': 1}">
                <a:extLst>
                  <a:ext uri="{FF2B5EF4-FFF2-40B4-BE49-F238E27FC236}">
                    <a16:creationId xmlns:a16="http://schemas.microsoft.com/office/drawing/2014/main" id="{9F319D89-9FFD-8A21-C30B-4F49685DFF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0442" y="2424102"/>
                <a:ext cx="403923" cy="730136"/>
              </a:xfrm>
              <a:prstGeom prst="rect">
                <a:avLst/>
              </a:prstGeom>
              <a:blipFill>
                <a:blip r:embed="rId4"/>
                <a:stretch>
                  <a:fillRect l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F891887-2059-816A-CD02-FECE0898C769}"/>
              </a:ext>
            </a:extLst>
          </p:cNvPr>
          <p:cNvSpPr txBox="1"/>
          <p:nvPr/>
        </p:nvSpPr>
        <p:spPr>
          <a:xfrm>
            <a:off x="10184148" y="2500302"/>
            <a:ext cx="892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3π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312F1D3-25F2-11C6-129B-A14E6B90D2AD}"/>
              </a:ext>
            </a:extLst>
          </p:cNvPr>
          <p:cNvSpPr txBox="1"/>
          <p:nvPr/>
        </p:nvSpPr>
        <p:spPr>
          <a:xfrm>
            <a:off x="3222545" y="3152066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A3A122-1CDB-26BB-D5CD-9A94037FE1B5}"/>
              </a:ext>
            </a:extLst>
          </p:cNvPr>
          <p:cNvSpPr txBox="1"/>
          <p:nvPr/>
        </p:nvSpPr>
        <p:spPr>
          <a:xfrm>
            <a:off x="4844685" y="3152066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B8FCA50-9B23-D12A-C9B5-01AC472C85D1}"/>
              </a:ext>
            </a:extLst>
          </p:cNvPr>
          <p:cNvSpPr txBox="1"/>
          <p:nvPr/>
        </p:nvSpPr>
        <p:spPr>
          <a:xfrm>
            <a:off x="6683047" y="3142541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7133961-CBAA-6D7C-B539-7AD7146FACF0}"/>
              </a:ext>
            </a:extLst>
          </p:cNvPr>
          <p:cNvSpPr txBox="1"/>
          <p:nvPr/>
        </p:nvSpPr>
        <p:spPr>
          <a:xfrm>
            <a:off x="8581392" y="3152066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23FA81-2752-A581-02DE-358BC5F1F30A}"/>
              </a:ext>
            </a:extLst>
          </p:cNvPr>
          <p:cNvSpPr txBox="1"/>
          <p:nvPr/>
        </p:nvSpPr>
        <p:spPr>
          <a:xfrm>
            <a:off x="10422273" y="3142541"/>
            <a:ext cx="332485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A0CF67C-2ADE-BF5A-FEB8-472465967C2E}"/>
              </a:ext>
            </a:extLst>
          </p:cNvPr>
          <p:cNvSpPr txBox="1"/>
          <p:nvPr/>
        </p:nvSpPr>
        <p:spPr>
          <a:xfrm>
            <a:off x="4950671" y="4048847"/>
            <a:ext cx="789685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10017D6-8C57-70C9-849D-DFB969BDABFC}"/>
              </a:ext>
            </a:extLst>
          </p:cNvPr>
          <p:cNvSpPr txBox="1"/>
          <p:nvPr/>
        </p:nvSpPr>
        <p:spPr>
          <a:xfrm>
            <a:off x="10870457" y="472029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02" name="yt_shape_12602"/>
              <p:cNvSpPr txBox="1"/>
              <p:nvPr/>
            </p:nvSpPr>
            <p:spPr>
              <a:xfrm>
                <a:off x="540119" y="900000"/>
                <a:ext cx="11492915" cy="52325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指出下列各式中的单项式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caebc"/>
                  </a:rPr>
                  <a:t>并写出各单项式的系数和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是单项式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的系数是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的系数为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的系数是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的系数是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的系数是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02" name="yt_shape_12602" descr="{&quot;rangeId&quot;:1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232523"/>
              </a:xfrm>
              <a:prstGeom prst="rect">
                <a:avLst/>
              </a:prstGeom>
              <a:blipFill>
                <a:blip r:embed="rId2"/>
                <a:stretch>
                  <a:fillRect l="-1645" t="-1049" b="-26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78968EC-37FC-89BF-7895-2EC67FD36741}"/>
                  </a:ext>
                </a:extLst>
              </p:cNvPr>
              <p:cNvSpPr txBox="1"/>
              <p:nvPr/>
            </p:nvSpPr>
            <p:spPr>
              <a:xfrm>
                <a:off x="450108" y="2635957"/>
                <a:ext cx="609098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是单项式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}">
                <a:extLst>
                  <a:ext uri="{FF2B5EF4-FFF2-40B4-BE49-F238E27FC236}">
                    <a16:creationId xmlns:a16="http://schemas.microsoft.com/office/drawing/2014/main" id="{878968EC-37FC-89BF-7895-2EC67FD367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35957"/>
                <a:ext cx="6090983" cy="768490"/>
              </a:xfrm>
              <a:prstGeom prst="rect">
                <a:avLst/>
              </a:prstGeom>
              <a:blipFill>
                <a:blip r:embed="rId3"/>
                <a:stretch>
                  <a:fillRect l="-1602" r="-150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92507C4-1448-D7AC-48BA-A6DC49314121}"/>
              </a:ext>
            </a:extLst>
          </p:cNvPr>
          <p:cNvSpPr txBox="1"/>
          <p:nvPr/>
        </p:nvSpPr>
        <p:spPr>
          <a:xfrm>
            <a:off x="450108" y="3310836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的系数是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2C6B3E-ED8C-D7AD-FBD1-EF9F7974FC6C}"/>
              </a:ext>
            </a:extLst>
          </p:cNvPr>
          <p:cNvSpPr txBox="1"/>
          <p:nvPr/>
        </p:nvSpPr>
        <p:spPr>
          <a:xfrm>
            <a:off x="450108" y="3786323"/>
            <a:ext cx="4085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的系数为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55A7444-5D3E-3B1B-B2F2-28370BD5A1F5}"/>
                  </a:ext>
                </a:extLst>
              </p:cNvPr>
              <p:cNvSpPr txBox="1"/>
              <p:nvPr/>
            </p:nvSpPr>
            <p:spPr>
              <a:xfrm>
                <a:off x="497733" y="4261811"/>
                <a:ext cx="38472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的系数是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次数是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4, 'hasSerialNum': 1}">
                <a:extLst>
                  <a:ext uri="{FF2B5EF4-FFF2-40B4-BE49-F238E27FC236}">
                    <a16:creationId xmlns:a16="http://schemas.microsoft.com/office/drawing/2014/main" id="{D55A7444-5D3E-3B1B-B2F2-28370BD5A1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4261811"/>
                <a:ext cx="3847211" cy="768490"/>
              </a:xfrm>
              <a:prstGeom prst="rect">
                <a:avLst/>
              </a:prstGeom>
              <a:blipFill>
                <a:blip r:embed="rId4"/>
                <a:stretch>
                  <a:fillRect r="-237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FC17A5F-79D4-9B6B-202B-85E33F926166}"/>
                  </a:ext>
                </a:extLst>
              </p:cNvPr>
              <p:cNvSpPr txBox="1"/>
              <p:nvPr/>
            </p:nvSpPr>
            <p:spPr>
              <a:xfrm>
                <a:off x="497733" y="4936689"/>
                <a:ext cx="3725608" cy="7676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的系数是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次数是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4, 'hasSerialNum': 1}">
                <a:extLst>
                  <a:ext uri="{FF2B5EF4-FFF2-40B4-BE49-F238E27FC236}">
                    <a16:creationId xmlns:a16="http://schemas.microsoft.com/office/drawing/2014/main" id="{0FC17A5F-79D4-9B6B-202B-85E33F9261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4936689"/>
                <a:ext cx="3725608" cy="767664"/>
              </a:xfrm>
              <a:prstGeom prst="rect">
                <a:avLst/>
              </a:prstGeom>
              <a:blipFill>
                <a:blip r:embed="rId5"/>
                <a:stretch>
                  <a:fillRect r="-245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54C8B05A-8B30-07F5-02CD-66767BA7052A}"/>
              </a:ext>
            </a:extLst>
          </p:cNvPr>
          <p:cNvSpPr txBox="1"/>
          <p:nvPr/>
        </p:nvSpPr>
        <p:spPr>
          <a:xfrm>
            <a:off x="450108" y="5610741"/>
            <a:ext cx="3831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的系数是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7" name="yt_shape_12607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未理解题意致错</a:t>
            </a:r>
          </a:p>
        </p:txBody>
      </p:sp>
      <p:sp>
        <p:nvSpPr>
          <p:cNvPr id="12608" name="yt_shape_12608"/>
          <p:cNvSpPr txBox="1"/>
          <p:nvPr/>
        </p:nvSpPr>
        <p:spPr>
          <a:xfrm>
            <a:off x="540119" y="13995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写出一个只含有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且系数为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4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833173">
            <a:extLst>
              <a:ext uri="{FF2B5EF4-FFF2-40B4-BE49-F238E27FC236}">
                <a16:creationId xmlns:a16="http://schemas.microsoft.com/office/drawing/2014/main" id="{208C5A50-6B64-75CF-4B7D-4BBAD2C06E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2B4E92-2BE2-1C5D-BDC4-C3CA0D93675F}"/>
              </a:ext>
            </a:extLst>
          </p:cNvPr>
          <p:cNvSpPr txBox="1"/>
          <p:nvPr/>
        </p:nvSpPr>
        <p:spPr>
          <a:xfrm>
            <a:off x="10611504" y="1352759"/>
            <a:ext cx="1142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7a034"/>
              </a:rPr>
              <a:t>3</a:t>
            </a:r>
            <a:b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5397EB-FAB7-9BFD-864E-234BA9284A49}"/>
              </a:ext>
            </a:extLst>
          </p:cNvPr>
          <p:cNvSpPr txBox="1"/>
          <p:nvPr/>
        </p:nvSpPr>
        <p:spPr>
          <a:xfrm>
            <a:off x="450108" y="1828247"/>
            <a:ext cx="2618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0" name="yt_shape_1261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609" name="yt_image_12609" title="H_50.4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12" name="yt_shape_12612"/>
          <p:cNvSpPr txBox="1"/>
          <p:nvPr/>
        </p:nvSpPr>
        <p:spPr>
          <a:xfrm>
            <a:off x="540000" y="1591869"/>
            <a:ext cx="50702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13" name="yt_table_12613" title="H_176.9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755791"/>
                  </p:ext>
                </p:extLst>
              </p:nvPr>
            </p:nvGraphicFramePr>
            <p:xfrm>
              <a:off x="540056" y="2071172"/>
              <a:ext cx="5802313" cy="2246758"/>
            </p:xfrm>
            <a:graphic>
              <a:graphicData uri="http://schemas.openxmlformats.org/drawingml/2006/table">
                <a:tbl>
                  <a:tblPr/>
                  <a:tblGrid>
                    <a:gridCol w="5802313">
                      <a:extLst>
                        <a:ext uri="{9D8B030D-6E8A-4147-A177-3AD203B41FA5}">
                          <a16:colId xmlns:a16="http://schemas.microsoft.com/office/drawing/2014/main" val="106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没有系数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也没有次数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613" name="yt_table_12613" descr="{&quot;rangeId&quot;:18,&quot;type&quot;:&quot;Option&quot;}" title="H_176.9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755791"/>
                  </p:ext>
                </p:extLst>
              </p:nvPr>
            </p:nvGraphicFramePr>
            <p:xfrm>
              <a:off x="540056" y="2071172"/>
              <a:ext cx="5802313" cy="2246758"/>
            </p:xfrm>
            <a:graphic>
              <a:graphicData uri="http://schemas.openxmlformats.org/drawingml/2006/table">
                <a:tbl>
                  <a:tblPr/>
                  <a:tblGrid>
                    <a:gridCol w="5802313">
                      <a:extLst>
                        <a:ext uri="{9D8B030D-6E8A-4147-A177-3AD203B41FA5}">
                          <a16:colId xmlns:a16="http://schemas.microsoft.com/office/drawing/2014/main" val="10650"/>
                        </a:ext>
                      </a:extLst>
                    </a:gridCol>
                  </a:tblGrid>
                  <a:tr h="69875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23565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单项式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没有系数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也没有次数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3"/>
                      </a:ext>
                    </a:extLst>
                  </a:tr>
                  <a:tr h="6992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21739" b="-1391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614" name="yt_shape_12614"/>
          <p:cNvSpPr txBox="1"/>
          <p:nvPr/>
        </p:nvSpPr>
        <p:spPr>
          <a:xfrm>
            <a:off x="540000" y="4368222"/>
            <a:ext cx="89239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的系数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次数分别为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15" name="yt_table_1261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844576"/>
              </p:ext>
            </p:extLst>
          </p:nvPr>
        </p:nvGraphicFramePr>
        <p:xfrm>
          <a:off x="540056" y="4847525"/>
          <a:ext cx="6250306" cy="950976"/>
        </p:xfrm>
        <a:graphic>
          <a:graphicData uri="http://schemas.openxmlformats.org/drawingml/2006/table">
            <a:tbl>
              <a:tblPr/>
              <a:tblGrid>
                <a:gridCol w="3591243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  <a:gridCol w="2659063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4AFF892-004F-DE12-A6E7-9B93434316E4}"/>
              </a:ext>
            </a:extLst>
          </p:cNvPr>
          <p:cNvSpPr txBox="1"/>
          <p:nvPr/>
        </p:nvSpPr>
        <p:spPr>
          <a:xfrm>
            <a:off x="4640989" y="1545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2930DF-CB66-7B72-3077-3C97D5C47033}"/>
              </a:ext>
            </a:extLst>
          </p:cNvPr>
          <p:cNvSpPr txBox="1"/>
          <p:nvPr/>
        </p:nvSpPr>
        <p:spPr>
          <a:xfrm>
            <a:off x="8457339" y="43214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7" name="yt_shape_1261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按一定规律排列的单项式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16bb"/>
              </a:rPr>
              <a:t>个单项式是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18" name="yt_table_126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519582"/>
              </p:ext>
            </p:extLst>
          </p:nvPr>
        </p:nvGraphicFramePr>
        <p:xfrm>
          <a:off x="540056" y="1859435"/>
          <a:ext cx="7050405" cy="950976"/>
        </p:xfrm>
        <a:graphic>
          <a:graphicData uri="http://schemas.openxmlformats.org/drawingml/2006/table">
            <a:tbl>
              <a:tblPr/>
              <a:tblGrid>
                <a:gridCol w="4167505">
                  <a:extLst>
                    <a:ext uri="{9D8B030D-6E8A-4147-A177-3AD203B41FA5}">
                      <a16:colId xmlns:a16="http://schemas.microsoft.com/office/drawing/2014/main" val="10653"/>
                    </a:ext>
                  </a:extLst>
                </a:gridCol>
                <a:gridCol w="2882900">
                  <a:extLst>
                    <a:ext uri="{9D8B030D-6E8A-4147-A177-3AD203B41FA5}">
                      <a16:colId xmlns:a16="http://schemas.microsoft.com/office/drawing/2014/main" val="106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620" name="yt_shape_12620"/>
              <p:cNvSpPr txBox="1"/>
              <p:nvPr/>
            </p:nvSpPr>
            <p:spPr>
              <a:xfrm>
                <a:off x="540119" y="2860989"/>
                <a:ext cx="11492915" cy="30964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系数为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含有字母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的四次单项式有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它们是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3.755039,H:37.44,isEnd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重庆市八中单元卷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ce45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的值等于</a:t>
                </a:r>
                <a:r>
                  <a:rPr sz="3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的次数是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620" name="yt_shape_126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60989"/>
                <a:ext cx="11492915" cy="3096425"/>
              </a:xfrm>
              <a:prstGeom prst="rect">
                <a:avLst/>
              </a:prstGeom>
              <a:blipFill>
                <a:blip r:embed="rId2"/>
                <a:stretch>
                  <a:fillRect l="-1645" t="-1575" b="-53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CDE0506-8C78-EB31-A37B-73815CBC28B7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C6B0E9-93B8-4070-6CA0-68BC4F57E413}"/>
              </a:ext>
            </a:extLst>
          </p:cNvPr>
          <p:cNvSpPr txBox="1"/>
          <p:nvPr/>
        </p:nvSpPr>
        <p:spPr>
          <a:xfrm>
            <a:off x="7185871" y="2814183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3B7856-D55A-B857-75A1-8287F81BC2E6}"/>
              </a:ext>
            </a:extLst>
          </p:cNvPr>
          <p:cNvSpPr txBox="1"/>
          <p:nvPr/>
        </p:nvSpPr>
        <p:spPr>
          <a:xfrm>
            <a:off x="9471871" y="2814183"/>
            <a:ext cx="2016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fc06a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37690F-1278-F54F-942D-8EA60A2911B5}"/>
              </a:ext>
            </a:extLst>
          </p:cNvPr>
          <p:cNvSpPr txBox="1"/>
          <p:nvPr/>
        </p:nvSpPr>
        <p:spPr>
          <a:xfrm>
            <a:off x="450108" y="3289671"/>
            <a:ext cx="2488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0859D4-1B61-5755-D54D-FA135D20BEEB}"/>
              </a:ext>
            </a:extLst>
          </p:cNvPr>
          <p:cNvSpPr txBox="1"/>
          <p:nvPr/>
        </p:nvSpPr>
        <p:spPr>
          <a:xfrm>
            <a:off x="1669308" y="424064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2C58410-50FA-32B0-F182-24EC5D70C404}"/>
              </a:ext>
            </a:extLst>
          </p:cNvPr>
          <p:cNvSpPr txBox="1"/>
          <p:nvPr/>
        </p:nvSpPr>
        <p:spPr>
          <a:xfrm>
            <a:off x="8971300" y="4716135"/>
            <a:ext cx="942086" cy="8337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7A6CAD8-A4D6-1578-61A1-222C4A9577B5}"/>
              </a:ext>
            </a:extLst>
          </p:cNvPr>
          <p:cNvSpPr txBox="1"/>
          <p:nvPr/>
        </p:nvSpPr>
        <p:spPr>
          <a:xfrm>
            <a:off x="10197357" y="5456291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1567</Words>
  <Application>Microsoft Office PowerPoint</Application>
  <PresentationFormat>宽屏</PresentationFormat>
  <Paragraphs>174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2024-07-27T13:16:35Z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