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7" r:id="rId5"/>
    <p:sldId id="368" r:id="rId6"/>
    <p:sldId id="373" r:id="rId7"/>
    <p:sldId id="375" r:id="rId8"/>
    <p:sldId id="377" r:id="rId9"/>
    <p:sldId id="383" r:id="rId10"/>
    <p:sldId id="384" r:id="rId11"/>
    <p:sldId id="385" r:id="rId12"/>
    <p:sldId id="389" r:id="rId13"/>
    <p:sldId id="386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1" d="100"/>
          <a:sy n="51" d="100"/>
        </p:scale>
        <p:origin x="64" y="7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4" name="yt_shape_11084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083" name="yt_image_11083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86" name="yt_shape_11086"/>
          <p:cNvSpPr txBox="1"/>
          <p:nvPr/>
        </p:nvSpPr>
        <p:spPr>
          <a:xfrm>
            <a:off x="540000" y="1603297"/>
            <a:ext cx="6213239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运用加法运算律进行加减混合运算</a:t>
            </a:r>
          </a:p>
        </p:txBody>
      </p:sp>
      <p:sp>
        <p:nvSpPr>
          <p:cNvPr id="11087" name="yt_shape_11087"/>
          <p:cNvSpPr txBox="1"/>
          <p:nvPr/>
        </p:nvSpPr>
        <p:spPr>
          <a:xfrm>
            <a:off x="540119" y="210286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是三个有理数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则下列各式中与式子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858d9"/>
              </a:rPr>
              <a:t>相等的是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88" name="yt_table_1108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0979603"/>
              </p:ext>
            </p:extLst>
          </p:nvPr>
        </p:nvGraphicFramePr>
        <p:xfrm>
          <a:off x="540056" y="3062297"/>
          <a:ext cx="6221730" cy="950976"/>
        </p:xfrm>
        <a:graphic>
          <a:graphicData uri="http://schemas.openxmlformats.org/drawingml/2006/table">
            <a:tbl>
              <a:tblPr/>
              <a:tblGrid>
                <a:gridCol w="3576955">
                  <a:extLst>
                    <a:ext uri="{9D8B030D-6E8A-4147-A177-3AD203B41FA5}">
                      <a16:colId xmlns:a16="http://schemas.microsoft.com/office/drawing/2014/main" val="10266"/>
                    </a:ext>
                  </a:extLst>
                </a:gridCol>
                <a:gridCol w="2644775">
                  <a:extLst>
                    <a:ext uri="{9D8B030D-6E8A-4147-A177-3AD203B41FA5}">
                      <a16:colId xmlns:a16="http://schemas.microsoft.com/office/drawing/2014/main" val="102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7"/>
                  </a:ext>
                </a:extLst>
              </a:tr>
            </a:tbl>
          </a:graphicData>
        </a:graphic>
      </p:graphicFrame>
      <p:pic>
        <p:nvPicPr>
          <p:cNvPr id="3" name="yt_shape_1722070658068">
            <a:extLst>
              <a:ext uri="{FF2B5EF4-FFF2-40B4-BE49-F238E27FC236}">
                <a16:creationId xmlns:a16="http://schemas.microsoft.com/office/drawing/2014/main" id="{7D941800-2CF1-D981-167F-06C0E7E7B9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6D677AA-8795-5C0A-D42C-BE94FD550A8F}"/>
              </a:ext>
            </a:extLst>
          </p:cNvPr>
          <p:cNvSpPr txBox="1"/>
          <p:nvPr/>
        </p:nvSpPr>
        <p:spPr>
          <a:xfrm>
            <a:off x="1059708" y="253154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35" name="yt_shape_11135"/>
          <p:cNvSpPr txBox="1"/>
          <p:nvPr/>
        </p:nvSpPr>
        <p:spPr>
          <a:xfrm>
            <a:off x="540000" y="900000"/>
            <a:ext cx="500136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阅读下面的解题过程并解决问题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136" name="yt_shape_11136"/>
          <p:cNvSpPr txBox="1"/>
          <p:nvPr/>
        </p:nvSpPr>
        <p:spPr>
          <a:xfrm>
            <a:off x="540000" y="1379303"/>
            <a:ext cx="9378703" cy="2421744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第一步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indent="1219047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第二步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indent="1219047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第三步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indent="1219047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137" name="yt_shape_11137"/>
          <p:cNvSpPr txBox="1"/>
          <p:nvPr/>
        </p:nvSpPr>
        <p:spPr>
          <a:xfrm>
            <a:off x="540119" y="3851835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计算过程中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第一步把原式化成省略加号及括号的形式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f0880,isEnd"/>
              </a:rPr>
              <a:t>体现了数学中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思想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为了计算简便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第二步应用了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21BA103-78CC-89B6-D339-C8D14D5FDDB2}"/>
              </a:ext>
            </a:extLst>
          </p:cNvPr>
          <p:cNvSpPr txBox="1"/>
          <p:nvPr/>
        </p:nvSpPr>
        <p:spPr>
          <a:xfrm>
            <a:off x="1059708" y="4280517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转化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9ACCA72-4FEB-F189-A254-AA04A852DA1D}"/>
              </a:ext>
            </a:extLst>
          </p:cNvPr>
          <p:cNvSpPr txBox="1"/>
          <p:nvPr/>
        </p:nvSpPr>
        <p:spPr>
          <a:xfrm>
            <a:off x="7155707" y="4280517"/>
            <a:ext cx="3837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加法交换律和加法结合律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141" name="yt_shape_11141"/>
              <p:cNvSpPr txBox="1"/>
              <p:nvPr/>
            </p:nvSpPr>
            <p:spPr>
              <a:xfrm>
                <a:off x="540000" y="2212699"/>
                <a:ext cx="5674630" cy="22715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141" name="yt_shape_111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12699"/>
                <a:ext cx="5674630" cy="2271584"/>
              </a:xfrm>
              <a:prstGeom prst="rect">
                <a:avLst/>
              </a:prstGeom>
              <a:blipFill>
                <a:blip r:embed="rId2"/>
                <a:stretch>
                  <a:fillRect l="-3333" r="-2258" b="-72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73FEF1B-8779-A5C8-82AE-54208EB224E8}"/>
                  </a:ext>
                </a:extLst>
              </p:cNvPr>
              <p:cNvSpPr txBox="1"/>
              <p:nvPr/>
            </p:nvSpPr>
            <p:spPr>
              <a:xfrm>
                <a:off x="449989" y="2165893"/>
                <a:ext cx="4275836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73FEF1B-8779-A5C8-82AE-54208EB224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65893"/>
                <a:ext cx="4275836" cy="768490"/>
              </a:xfrm>
              <a:prstGeom prst="rect">
                <a:avLst/>
              </a:prstGeom>
              <a:blipFill>
                <a:blip r:embed="rId3"/>
                <a:stretch>
                  <a:fillRect l="-228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4FF5DB7-6D7A-2286-9202-EDC8F64B6FF3}"/>
                  </a:ext>
                </a:extLst>
              </p:cNvPr>
              <p:cNvSpPr txBox="1"/>
              <p:nvPr/>
            </p:nvSpPr>
            <p:spPr>
              <a:xfrm>
                <a:off x="1669189" y="2840771"/>
                <a:ext cx="4580636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4FF5DB7-6D7A-2286-9202-EDC8F64B6F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2840771"/>
                <a:ext cx="4580636" cy="768490"/>
              </a:xfrm>
              <a:prstGeom prst="rect">
                <a:avLst/>
              </a:prstGeom>
              <a:blipFill>
                <a:blip r:embed="rId4"/>
                <a:stretch>
                  <a:fillRect l="-2130" r="-199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089F590C-5079-8B30-58D4-87988BC1A023}"/>
              </a:ext>
            </a:extLst>
          </p:cNvPr>
          <p:cNvSpPr txBox="1"/>
          <p:nvPr/>
        </p:nvSpPr>
        <p:spPr>
          <a:xfrm>
            <a:off x="1669189" y="3515649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9500CA5-C500-8F3A-6B83-71A2E030E1AF}"/>
              </a:ext>
            </a:extLst>
          </p:cNvPr>
          <p:cNvSpPr txBox="1"/>
          <p:nvPr/>
        </p:nvSpPr>
        <p:spPr>
          <a:xfrm>
            <a:off x="1669189" y="3991137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138" name="yt_shape_11138"/>
          <p:cNvSpPr txBox="1"/>
          <p:nvPr/>
        </p:nvSpPr>
        <p:spPr>
          <a:xfrm>
            <a:off x="617370" y="1011390"/>
            <a:ext cx="44627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根据以上的解题方法计算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139" name="yt_shape_11139"/>
              <p:cNvSpPr txBox="1"/>
              <p:nvPr/>
            </p:nvSpPr>
            <p:spPr>
              <a:xfrm>
                <a:off x="617370" y="1490693"/>
                <a:ext cx="4597412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139" name="yt_shape_111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370" y="1490693"/>
                <a:ext cx="4597412" cy="642163"/>
              </a:xfrm>
              <a:prstGeom prst="rect">
                <a:avLst/>
              </a:prstGeom>
              <a:blipFill>
                <a:blip r:embed="rId5"/>
                <a:stretch>
                  <a:fillRect l="-3979" r="-3050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44" name="yt_shape_11144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143" name="yt_image_11143" title="H_50.94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46" name="yt_shape_11146"/>
          <p:cNvSpPr txBox="1"/>
          <p:nvPr/>
        </p:nvSpPr>
        <p:spPr>
          <a:xfrm>
            <a:off x="540119" y="1546795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数学与生活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在数学活动课上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同学们设计了一个游戏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游戏规则如下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4924"/>
              </a:rPr>
              <a:t>每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人每次抽取四张卡片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如果抽到白色卡片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那么加上卡片上的数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d6c76"/>
              </a:rPr>
              <a:t>如果抽到灰色卡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那么减去卡片上的数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比较两位同学所抽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张卡片的计算结果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3ec61"/>
              </a:rPr>
              <a:t>结果较小的选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为数学小组长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已知强强同学抽到如图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所示的四张卡片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冰冰同学抽到如图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fd8c"/>
              </a:rPr>
              <a:t>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示的四张卡片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则强强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冰冰谁会成为数学小组长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1147" name="yt_image_11147" title="H_59.1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52184" y="3594953"/>
            <a:ext cx="4057321" cy="634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149" name="yt_shape_11149"/>
              <p:cNvSpPr txBox="1"/>
              <p:nvPr/>
            </p:nvSpPr>
            <p:spPr>
              <a:xfrm>
                <a:off x="540000" y="4411910"/>
                <a:ext cx="10906832" cy="225266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3]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所以冰冰会成为数学小组长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149" name="yt_shape_111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11910"/>
                <a:ext cx="10906832" cy="2252668"/>
              </a:xfrm>
              <a:prstGeom prst="rect">
                <a:avLst/>
              </a:prstGeom>
              <a:blipFill>
                <a:blip r:embed="rId4"/>
                <a:stretch>
                  <a:fillRect l="-1733" r="-727" b="-73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C430754-1E74-9125-EFA6-D4A84AD43465}"/>
                  </a:ext>
                </a:extLst>
              </p:cNvPr>
              <p:cNvSpPr txBox="1"/>
              <p:nvPr/>
            </p:nvSpPr>
            <p:spPr>
              <a:xfrm>
                <a:off x="449989" y="4365104"/>
                <a:ext cx="10981437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C430754-1E74-9125-EFA6-D4A84AD434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65104"/>
                <a:ext cx="10981437" cy="768490"/>
              </a:xfrm>
              <a:prstGeom prst="rect">
                <a:avLst/>
              </a:prstGeom>
              <a:blipFill>
                <a:blip r:embed="rId5"/>
                <a:stretch>
                  <a:fillRect l="-888" r="-88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6288C71-17C0-CC2C-5023-2CB75345CA6E}"/>
                  </a:ext>
                </a:extLst>
              </p:cNvPr>
              <p:cNvSpPr txBox="1"/>
              <p:nvPr/>
            </p:nvSpPr>
            <p:spPr>
              <a:xfrm>
                <a:off x="449989" y="5039982"/>
                <a:ext cx="10727437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[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3]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6288C71-17C0-CC2C-5023-2CB75345CA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39982"/>
                <a:ext cx="10727437" cy="766077"/>
              </a:xfrm>
              <a:prstGeom prst="rect">
                <a:avLst/>
              </a:prstGeom>
              <a:blipFill>
                <a:blip r:embed="rId6"/>
                <a:stretch>
                  <a:fillRect l="-909" r="-852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A4716E0C-710C-0C00-B9C9-FB59BE5A22CA}"/>
              </a:ext>
            </a:extLst>
          </p:cNvPr>
          <p:cNvSpPr txBox="1"/>
          <p:nvPr/>
        </p:nvSpPr>
        <p:spPr>
          <a:xfrm>
            <a:off x="449989" y="5712447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82FBB7B-D6E4-AC9B-EF43-46EE49C79F3E}"/>
              </a:ext>
            </a:extLst>
          </p:cNvPr>
          <p:cNvSpPr txBox="1"/>
          <p:nvPr/>
        </p:nvSpPr>
        <p:spPr>
          <a:xfrm>
            <a:off x="449989" y="6187935"/>
            <a:ext cx="3990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所以冰冰会成为数学小组长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90" name="yt_shape_11090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为计算简便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4f43"/>
              </a:rPr>
              <a:t>写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成省略加号的和的形式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并交换加数的位置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91" name="yt_table_1109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0634444"/>
              </p:ext>
            </p:extLst>
          </p:nvPr>
        </p:nvGraphicFramePr>
        <p:xfrm>
          <a:off x="540056" y="1859435"/>
          <a:ext cx="4843463" cy="1901952"/>
        </p:xfrm>
        <a:graphic>
          <a:graphicData uri="http://schemas.openxmlformats.org/drawingml/2006/table">
            <a:tbl>
              <a:tblPr/>
              <a:tblGrid>
                <a:gridCol w="4843463">
                  <a:extLst>
                    <a:ext uri="{9D8B030D-6E8A-4147-A177-3AD203B41FA5}">
                      <a16:colId xmlns:a16="http://schemas.microsoft.com/office/drawing/2014/main" val="102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1"/>
                  </a:ext>
                </a:extLst>
              </a:tr>
            </a:tbl>
          </a:graphicData>
        </a:graphic>
      </p:graphicFrame>
      <p:sp>
        <p:nvSpPr>
          <p:cNvPr id="11093" name="yt_shape_11093"/>
          <p:cNvSpPr txBox="1"/>
          <p:nvPr/>
        </p:nvSpPr>
        <p:spPr>
          <a:xfrm>
            <a:off x="540000" y="3811755"/>
            <a:ext cx="67454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下面运用加法结合律且正确的式子是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94" name="yt_table_1109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362717"/>
              </p:ext>
            </p:extLst>
          </p:nvPr>
        </p:nvGraphicFramePr>
        <p:xfrm>
          <a:off x="540056" y="4291058"/>
          <a:ext cx="5664200" cy="1901952"/>
        </p:xfrm>
        <a:graphic>
          <a:graphicData uri="http://schemas.openxmlformats.org/drawingml/2006/table">
            <a:tbl>
              <a:tblPr/>
              <a:tblGrid>
                <a:gridCol w="5664200">
                  <a:extLst>
                    <a:ext uri="{9D8B030D-6E8A-4147-A177-3AD203B41FA5}">
                      <a16:colId xmlns:a16="http://schemas.microsoft.com/office/drawing/2014/main" val="102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E779EBB7-4036-3979-E91A-05557CE1A8AD}"/>
              </a:ext>
            </a:extLst>
          </p:cNvPr>
          <p:cNvSpPr txBox="1"/>
          <p:nvPr/>
        </p:nvSpPr>
        <p:spPr>
          <a:xfrm>
            <a:off x="83749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601CC51-FA39-2771-1B34-1695399F45CF}"/>
              </a:ext>
            </a:extLst>
          </p:cNvPr>
          <p:cNvSpPr txBox="1"/>
          <p:nvPr/>
        </p:nvSpPr>
        <p:spPr>
          <a:xfrm>
            <a:off x="6317389" y="376494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96" name="yt_shape_11096"/>
              <p:cNvSpPr txBox="1"/>
              <p:nvPr/>
            </p:nvSpPr>
            <p:spPr>
              <a:xfrm>
                <a:off x="540000" y="900000"/>
                <a:ext cx="7215117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的最简便方法是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096" name="yt_shape_11096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215117" cy="641779"/>
              </a:xfrm>
              <a:prstGeom prst="rect">
                <a:avLst/>
              </a:prstGeom>
              <a:blipFill>
                <a:blip r:embed="rId2"/>
                <a:stretch>
                  <a:fillRect l="-2620" r="-1606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098" name="yt_table_1109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1624624"/>
              </p:ext>
            </p:extLst>
          </p:nvPr>
        </p:nvGraphicFramePr>
        <p:xfrm>
          <a:off x="540056" y="1592567"/>
          <a:ext cx="4386263" cy="1901952"/>
        </p:xfrm>
        <a:graphic>
          <a:graphicData uri="http://schemas.openxmlformats.org/drawingml/2006/table">
            <a:tbl>
              <a:tblPr/>
              <a:tblGrid>
                <a:gridCol w="4386263">
                  <a:extLst>
                    <a:ext uri="{9D8B030D-6E8A-4147-A177-3AD203B41FA5}">
                      <a16:colId xmlns:a16="http://schemas.microsoft.com/office/drawing/2014/main" val="102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按顺序计算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运用加法交换律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运用加法结合律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运用加法交换律和结合律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3FF3C1F8-58A0-B4F2-6BA8-E0E123D7C2E3}"/>
              </a:ext>
            </a:extLst>
          </p:cNvPr>
          <p:cNvSpPr txBox="1"/>
          <p:nvPr/>
        </p:nvSpPr>
        <p:spPr>
          <a:xfrm>
            <a:off x="6765064" y="853194"/>
            <a:ext cx="400748" cy="72918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100" name="yt_shape_11100"/>
              <p:cNvSpPr txBox="1"/>
              <p:nvPr/>
            </p:nvSpPr>
            <p:spPr>
              <a:xfrm>
                <a:off x="540119" y="764704"/>
                <a:ext cx="11492915" cy="206858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利用加法的交换律和结合律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写成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（＋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_⨹_1_6fb70IsAddLine,isEnd"/>
                  </a:rPr>
                  <a:t>）</a:t>
                </a:r>
                <a:b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</a:b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可以使运算简便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玉林市中考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互为相反数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</p:txBody>
          </p:sp>
        </mc:Choice>
        <mc:Fallback>
          <p:sp>
            <p:nvSpPr>
              <p:cNvPr id="11100" name="yt_shape_111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764704"/>
                <a:ext cx="11492915" cy="2068580"/>
              </a:xfrm>
              <a:prstGeom prst="rect">
                <a:avLst/>
              </a:prstGeom>
              <a:blipFill>
                <a:blip r:embed="rId2"/>
                <a:stretch>
                  <a:fillRect l="-1645" b="-82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3C12743-848B-BC30-E92C-46B6261B0008}"/>
                  </a:ext>
                </a:extLst>
              </p:cNvPr>
              <p:cNvSpPr txBox="1"/>
              <p:nvPr/>
            </p:nvSpPr>
            <p:spPr>
              <a:xfrm>
                <a:off x="8575409" y="894958"/>
                <a:ext cx="2985199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_⨹_1_6fb70"/>
                  </a:rPr>
                  <a:t>）</a:t>
                </a:r>
                <a:b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3C12743-848B-BC30-E92C-46B6261B00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75409" y="894958"/>
                <a:ext cx="2985199" cy="766839"/>
              </a:xfrm>
              <a:prstGeom prst="rect">
                <a:avLst/>
              </a:prstGeom>
              <a:blipFill>
                <a:blip r:embed="rId3"/>
                <a:stretch>
                  <a:fillRect l="-3272" t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D9FA389-86C5-2977-3453-13C2DC74193F}"/>
              </a:ext>
            </a:extLst>
          </p:cNvPr>
          <p:cNvCxnSpPr/>
          <p:nvPr/>
        </p:nvCxnSpPr>
        <p:spPr>
          <a:xfrm>
            <a:off x="8450632" y="1456981"/>
            <a:ext cx="3109976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F82D845F-602E-9B8C-0356-CA0050367FFA}"/>
              </a:ext>
            </a:extLst>
          </p:cNvPr>
          <p:cNvSpPr txBox="1"/>
          <p:nvPr/>
        </p:nvSpPr>
        <p:spPr>
          <a:xfrm>
            <a:off x="450108" y="139112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CB8F93B-73D6-9004-BBDB-CF14A652FA55}"/>
              </a:ext>
            </a:extLst>
          </p:cNvPr>
          <p:cNvSpPr txBox="1"/>
          <p:nvPr/>
        </p:nvSpPr>
        <p:spPr>
          <a:xfrm>
            <a:off x="8206632" y="1866613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104" name="yt_shape_11104"/>
          <p:cNvSpPr txBox="1"/>
          <p:nvPr/>
        </p:nvSpPr>
        <p:spPr>
          <a:xfrm>
            <a:off x="682326" y="2880090"/>
            <a:ext cx="6155531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indent="1219047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</a:p>
          <a:p>
            <a:pPr indent="1219047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indent="1219047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</a:p>
          <a:p>
            <a:pPr indent="1219047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F8760F5-D8B8-4280-03B9-96BD9453774D}"/>
              </a:ext>
            </a:extLst>
          </p:cNvPr>
          <p:cNvSpPr txBox="1"/>
          <p:nvPr/>
        </p:nvSpPr>
        <p:spPr>
          <a:xfrm>
            <a:off x="592315" y="3308772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90AACFE-2152-010A-BAF3-06392191F089}"/>
              </a:ext>
            </a:extLst>
          </p:cNvPr>
          <p:cNvSpPr txBox="1"/>
          <p:nvPr/>
        </p:nvSpPr>
        <p:spPr>
          <a:xfrm>
            <a:off x="1811515" y="3784260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D50A841-4436-944D-CF6D-E485266D4CD0}"/>
              </a:ext>
            </a:extLst>
          </p:cNvPr>
          <p:cNvSpPr txBox="1"/>
          <p:nvPr/>
        </p:nvSpPr>
        <p:spPr>
          <a:xfrm>
            <a:off x="1811515" y="4259748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17E2733-6BDE-C0D3-029A-7AD1118FB054}"/>
              </a:ext>
            </a:extLst>
          </p:cNvPr>
          <p:cNvSpPr txBox="1"/>
          <p:nvPr/>
        </p:nvSpPr>
        <p:spPr>
          <a:xfrm>
            <a:off x="592315" y="5210724"/>
            <a:ext cx="627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7FD7202-8765-10A5-5D8A-380E0B22B564}"/>
              </a:ext>
            </a:extLst>
          </p:cNvPr>
          <p:cNvSpPr txBox="1"/>
          <p:nvPr/>
        </p:nvSpPr>
        <p:spPr>
          <a:xfrm>
            <a:off x="1811515" y="5686212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5918144-87CB-316C-0D49-059B6113786E}"/>
              </a:ext>
            </a:extLst>
          </p:cNvPr>
          <p:cNvSpPr txBox="1"/>
          <p:nvPr/>
        </p:nvSpPr>
        <p:spPr>
          <a:xfrm>
            <a:off x="1811515" y="616170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8" name="yt_shape_11108"/>
          <p:cNvSpPr txBox="1"/>
          <p:nvPr/>
        </p:nvSpPr>
        <p:spPr>
          <a:xfrm>
            <a:off x="540000" y="900000"/>
            <a:ext cx="6828792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有理数的加减混合运算在生活中的应用</a:t>
            </a:r>
          </a:p>
        </p:txBody>
      </p:sp>
      <p:sp>
        <p:nvSpPr>
          <p:cNvPr id="11109" name="yt_shape_11109"/>
          <p:cNvSpPr txBox="1"/>
          <p:nvPr/>
        </p:nvSpPr>
        <p:spPr>
          <a:xfrm>
            <a:off x="540119" y="13995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一个水利勘察队沿一条河向上游走了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又继续向上游走了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1c72b"/>
              </a:rPr>
              <a:t>然后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又向下游走了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接着又向下游走了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eee16"/>
              </a:rPr>
              <a:t>这时勘察队在出发点的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10" name="yt_table_1111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9129262"/>
              </p:ext>
            </p:extLst>
          </p:nvPr>
        </p:nvGraphicFramePr>
        <p:xfrm>
          <a:off x="540056" y="2839131"/>
          <a:ext cx="7096443" cy="950976"/>
        </p:xfrm>
        <a:graphic>
          <a:graphicData uri="http://schemas.openxmlformats.org/drawingml/2006/table">
            <a:tbl>
              <a:tblPr/>
              <a:tblGrid>
                <a:gridCol w="4081780">
                  <a:extLst>
                    <a:ext uri="{9D8B030D-6E8A-4147-A177-3AD203B41FA5}">
                      <a16:colId xmlns:a16="http://schemas.microsoft.com/office/drawing/2014/main" val="10271"/>
                    </a:ext>
                  </a:extLst>
                </a:gridCol>
                <a:gridCol w="3014663">
                  <a:extLst>
                    <a:ext uri="{9D8B030D-6E8A-4147-A177-3AD203B41FA5}">
                      <a16:colId xmlns:a16="http://schemas.microsoft.com/office/drawing/2014/main" val="102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上游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千米处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下游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千米处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上游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千米处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下游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千米处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1"/>
                  </a:ext>
                </a:extLst>
              </a:tr>
            </a:tbl>
          </a:graphicData>
        </a:graphic>
      </p:graphicFrame>
      <p:pic>
        <p:nvPicPr>
          <p:cNvPr id="3" name="yt_shape_1722070658150">
            <a:extLst>
              <a:ext uri="{FF2B5EF4-FFF2-40B4-BE49-F238E27FC236}">
                <a16:creationId xmlns:a16="http://schemas.microsoft.com/office/drawing/2014/main" id="{83B1E0F3-7AAF-92E8-E25C-968C448C9F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51ACFB6-2476-D5C4-3BFD-1E9E3BE89A26}"/>
              </a:ext>
            </a:extLst>
          </p:cNvPr>
          <p:cNvSpPr txBox="1"/>
          <p:nvPr/>
        </p:nvSpPr>
        <p:spPr>
          <a:xfrm>
            <a:off x="1059708" y="230373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2" name="yt_shape_11112"/>
          <p:cNvSpPr txBox="1"/>
          <p:nvPr/>
        </p:nvSpPr>
        <p:spPr>
          <a:xfrm>
            <a:off x="540000" y="900000"/>
            <a:ext cx="498213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因去括号符号混淆而出错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113" name="yt_shape_11113"/>
              <p:cNvSpPr txBox="1"/>
              <p:nvPr/>
            </p:nvSpPr>
            <p:spPr>
              <a:xfrm>
                <a:off x="540000" y="1399565"/>
                <a:ext cx="8747587" cy="6406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13" name="yt_shape_11113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8747587" cy="640625"/>
              </a:xfrm>
              <a:prstGeom prst="rect">
                <a:avLst/>
              </a:prstGeom>
              <a:blipFill>
                <a:blip r:embed="rId2"/>
                <a:stretch>
                  <a:fillRect l="-2160" r="-1115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070658216">
            <a:extLst>
              <a:ext uri="{FF2B5EF4-FFF2-40B4-BE49-F238E27FC236}">
                <a16:creationId xmlns:a16="http://schemas.microsoft.com/office/drawing/2014/main" id="{4D4256A4-68E1-7AA6-9695-99410F1F53F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89E5240-2AA2-AD81-9E72-6A08EA61FE38}"/>
                  </a:ext>
                </a:extLst>
              </p:cNvPr>
              <p:cNvSpPr txBox="1"/>
              <p:nvPr/>
            </p:nvSpPr>
            <p:spPr>
              <a:xfrm>
                <a:off x="8479564" y="1352759"/>
                <a:ext cx="661099" cy="7280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0, 'hasSerialNum': 1, 'mathAnswerShape': 1}">
                <a:extLst>
                  <a:ext uri="{FF2B5EF4-FFF2-40B4-BE49-F238E27FC236}">
                    <a16:creationId xmlns:a16="http://schemas.microsoft.com/office/drawing/2014/main" id="{F89E5240-2AA2-AD81-9E72-6A08EA61FE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79564" y="1352759"/>
                <a:ext cx="661099" cy="72804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A9C53A71-535F-BA69-5C5A-22B9F4AE3453}"/>
              </a:ext>
            </a:extLst>
          </p:cNvPr>
          <p:cNvCxnSpPr/>
          <p:nvPr/>
        </p:nvCxnSpPr>
        <p:spPr>
          <a:xfrm>
            <a:off x="8217150" y="2053044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6" name="yt_shape_11116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115" name="yt_image_11115" title="H_50.4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18" name="yt_shape_11118"/>
          <p:cNvSpPr txBox="1"/>
          <p:nvPr/>
        </p:nvSpPr>
        <p:spPr>
          <a:xfrm>
            <a:off x="540120" y="159186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小明近期几次数学测试成绩如下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第二次比第一次高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5f702"/>
              </a:rPr>
              <a:t>第三次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比第二次低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第四次又比第三次高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6d80b"/>
              </a:rPr>
              <a:t>那么小明第四次测试的成绩是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19" name="yt_table_1111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0035331"/>
              </p:ext>
            </p:extLst>
          </p:nvPr>
        </p:nvGraphicFramePr>
        <p:xfrm>
          <a:off x="540056" y="3031435"/>
          <a:ext cx="93338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273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274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275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2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2"/>
                  </a:ext>
                </a:extLst>
              </a:tr>
            </a:tbl>
          </a:graphicData>
        </a:graphic>
      </p:graphicFrame>
      <p:sp>
        <p:nvSpPr>
          <p:cNvPr id="11121" name="yt_shape_11121"/>
          <p:cNvSpPr txBox="1"/>
          <p:nvPr/>
        </p:nvSpPr>
        <p:spPr>
          <a:xfrm>
            <a:off x="540119" y="3557606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dd2ce,isEnd"/>
              </a:rPr>
              <a:t>请你通过有理数加减的混合运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使运算结果最大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则列式为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我国的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洛书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中记载着世界上最古老的一个幻方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ebe53,isEnd"/>
              </a:rPr>
              <a:t>这九个数字填入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的方格内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使三行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两对角线上的三个数字之和都相等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75da6,isEnd"/>
              </a:rPr>
              <a:t>如图所示的幻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字母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所表示的数字是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FC43B8E-2690-4E62-8EB9-EBCAAB403474}"/>
              </a:ext>
            </a:extLst>
          </p:cNvPr>
          <p:cNvSpPr txBox="1"/>
          <p:nvPr/>
        </p:nvSpPr>
        <p:spPr>
          <a:xfrm>
            <a:off x="1059709" y="249603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D81D928-BFA8-770C-7441-0C784298E962}"/>
              </a:ext>
            </a:extLst>
          </p:cNvPr>
          <p:cNvSpPr txBox="1"/>
          <p:nvPr/>
        </p:nvSpPr>
        <p:spPr>
          <a:xfrm>
            <a:off x="5022108" y="3986288"/>
            <a:ext cx="51979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5AC5B6A-78D2-75DE-D14A-4CA236F59BD9}"/>
              </a:ext>
            </a:extLst>
          </p:cNvPr>
          <p:cNvSpPr txBox="1"/>
          <p:nvPr/>
        </p:nvSpPr>
        <p:spPr>
          <a:xfrm>
            <a:off x="4728421" y="5412752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1123" name="yt_image_1112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72264" y="5540631"/>
            <a:ext cx="942975" cy="94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25" name="yt_shape_11125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某集团公司对所属甲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乙两工厂上半年经营情况记录如下表所示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5358,isEnd"/>
              </a:rPr>
              <a:t>”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表示盈利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表示亏损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亿元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35d95,isEnd"/>
              </a:rPr>
              <a:t>则甲厂上半年比乙厂上半年多盈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亿元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graphicFrame>
        <p:nvGraphicFramePr>
          <p:cNvPr id="11126" name="yt_table_11126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6769306"/>
              </p:ext>
            </p:extLst>
          </p:nvPr>
        </p:nvGraphicFramePr>
        <p:xfrm>
          <a:off x="540000" y="2491930"/>
          <a:ext cx="11111998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352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6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69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69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469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4693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64211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月份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月份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月份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月份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月份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月份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月份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甲厂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乙厂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8C0826A7-0529-94BE-81DD-E17DF19D89D9}"/>
              </a:ext>
            </a:extLst>
          </p:cNvPr>
          <p:cNvSpPr txBox="1"/>
          <p:nvPr/>
        </p:nvSpPr>
        <p:spPr>
          <a:xfrm>
            <a:off x="1059708" y="180417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28" name="yt_shape_11128"/>
              <p:cNvSpPr txBox="1"/>
              <p:nvPr/>
            </p:nvSpPr>
            <p:spPr>
              <a:xfrm>
                <a:off x="540000" y="900000"/>
                <a:ext cx="8617744" cy="562917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57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28" name="yt_shape_11128" descr="{&quot;rangeId&quot;:2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617744" cy="5629170"/>
              </a:xfrm>
              <a:prstGeom prst="rect">
                <a:avLst/>
              </a:prstGeom>
              <a:blipFill>
                <a:blip r:embed="rId2"/>
                <a:stretch>
                  <a:fillRect l="-2194" t="-975" r="-1203" b="-23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C875763-54BC-8542-9B1B-61AEA49D8FAC}"/>
                  </a:ext>
                </a:extLst>
              </p:cNvPr>
              <p:cNvSpPr txBox="1"/>
              <p:nvPr/>
            </p:nvSpPr>
            <p:spPr>
              <a:xfrm>
                <a:off x="449989" y="2001909"/>
                <a:ext cx="5809361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3, 'hasSerialNum': 1}">
                <a:extLst>
                  <a:ext uri="{FF2B5EF4-FFF2-40B4-BE49-F238E27FC236}">
                    <a16:creationId xmlns:a16="http://schemas.microsoft.com/office/drawing/2014/main" id="{DC875763-54BC-8542-9B1B-61AEA49D8F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1909"/>
                <a:ext cx="5809361" cy="766839"/>
              </a:xfrm>
              <a:prstGeom prst="rect">
                <a:avLst/>
              </a:prstGeom>
              <a:blipFill>
                <a:blip r:embed="rId3"/>
                <a:stretch>
                  <a:fillRect l="-1679" r="-1574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BF5EC3A7-1005-2724-941F-8CF658A65953}"/>
              </a:ext>
            </a:extLst>
          </p:cNvPr>
          <p:cNvSpPr txBox="1"/>
          <p:nvPr/>
        </p:nvSpPr>
        <p:spPr>
          <a:xfrm>
            <a:off x="1669189" y="2675136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1C12B0B-33C6-DC69-1F7B-24E27B7D6FA9}"/>
              </a:ext>
            </a:extLst>
          </p:cNvPr>
          <p:cNvSpPr txBox="1"/>
          <p:nvPr/>
        </p:nvSpPr>
        <p:spPr>
          <a:xfrm>
            <a:off x="1669189" y="315062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265EC7A-A4D3-E364-8277-AA944694F5CD}"/>
              </a:ext>
            </a:extLst>
          </p:cNvPr>
          <p:cNvSpPr txBox="1"/>
          <p:nvPr/>
        </p:nvSpPr>
        <p:spPr>
          <a:xfrm>
            <a:off x="449989" y="4101600"/>
            <a:ext cx="597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57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08B0323-0BC4-9E8F-F806-75916DFB3081}"/>
              </a:ext>
            </a:extLst>
          </p:cNvPr>
          <p:cNvSpPr txBox="1"/>
          <p:nvPr/>
        </p:nvSpPr>
        <p:spPr>
          <a:xfrm>
            <a:off x="1669189" y="4577088"/>
            <a:ext cx="627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F4DF093-B534-FE39-1021-F701DD717EF0}"/>
              </a:ext>
            </a:extLst>
          </p:cNvPr>
          <p:cNvSpPr txBox="1"/>
          <p:nvPr/>
        </p:nvSpPr>
        <p:spPr>
          <a:xfrm>
            <a:off x="1669189" y="5052576"/>
            <a:ext cx="597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CC02FFD-3013-5C05-3897-A8BD8CADD1A9}"/>
              </a:ext>
            </a:extLst>
          </p:cNvPr>
          <p:cNvSpPr txBox="1"/>
          <p:nvPr/>
        </p:nvSpPr>
        <p:spPr>
          <a:xfrm>
            <a:off x="1669189" y="5528065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866F218-1C5F-0C8C-2DDF-3F5B0F175395}"/>
              </a:ext>
            </a:extLst>
          </p:cNvPr>
          <p:cNvSpPr txBox="1"/>
          <p:nvPr/>
        </p:nvSpPr>
        <p:spPr>
          <a:xfrm>
            <a:off x="1669189" y="6003552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1574</Words>
  <Application>Microsoft Office PowerPoint</Application>
  <PresentationFormat>宽屏</PresentationFormat>
  <Paragraphs>143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3204169298@qq.com</cp:lastModifiedBy>
  <cp:revision>9</cp:revision>
  <dcterms:created xsi:type="dcterms:W3CDTF">2024-07-27T08:54:53Z</dcterms:created>
  <dcterms:modified xsi:type="dcterms:W3CDTF">2024-07-27T12:35:04Z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