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7" r:id="rId5"/>
    <p:sldId id="369" r:id="rId6"/>
    <p:sldId id="372" r:id="rId7"/>
    <p:sldId id="375" r:id="rId8"/>
    <p:sldId id="398" r:id="rId9"/>
    <p:sldId id="376" r:id="rId10"/>
    <p:sldId id="379" r:id="rId11"/>
    <p:sldId id="382" r:id="rId12"/>
    <p:sldId id="383" r:id="rId13"/>
    <p:sldId id="387" r:id="rId14"/>
    <p:sldId id="390" r:id="rId15"/>
    <p:sldId id="394" r:id="rId16"/>
    <p:sldId id="399" r:id="rId17"/>
    <p:sldId id="396" r:id="rId18"/>
    <p:sldId id="400" r:id="rId19"/>
    <p:sldId id="256" r:id="rId2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3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Relationship Id="rId9" Type="http://schemas.openxmlformats.org/officeDocument/2006/relationships/image" Target="../media/image5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80.png"/><Relationship Id="rId7" Type="http://schemas.openxmlformats.org/officeDocument/2006/relationships/image" Target="../media/image26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00.png"/><Relationship Id="rId10" Type="http://schemas.openxmlformats.org/officeDocument/2006/relationships/image" Target="../media/image29.png"/><Relationship Id="rId4" Type="http://schemas.openxmlformats.org/officeDocument/2006/relationships/image" Target="../media/image24.png"/><Relationship Id="rId9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0.png"/><Relationship Id="rId2" Type="http://schemas.openxmlformats.org/officeDocument/2006/relationships/image" Target="../media/image29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7" name="yt_shape_11407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406" name="yt_image_1140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09" name="yt_shape_11409"/>
          <p:cNvSpPr txBox="1"/>
          <p:nvPr/>
        </p:nvSpPr>
        <p:spPr>
          <a:xfrm>
            <a:off x="540000" y="1597583"/>
            <a:ext cx="2769989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有理数的除法法则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1410" name="yt_shape_11410"/>
          <p:cNvSpPr txBox="1"/>
          <p:nvPr/>
        </p:nvSpPr>
        <p:spPr>
          <a:xfrm>
            <a:off x="540000" y="2060407"/>
            <a:ext cx="754052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除以一个不等于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等于乘这个数的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11" name="yt_shape_11411"/>
              <p:cNvSpPr txBox="1"/>
              <p:nvPr/>
            </p:nvSpPr>
            <p:spPr>
              <a:xfrm>
                <a:off x="4579751" y="2539710"/>
                <a:ext cx="3032497" cy="6413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ctr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endParaRPr lang="zh-CN" altLang="zh-CN" sz="2400" b="0" i="0" u="none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  <a:hlinkClick r:id="" action="ppaction://macro?name={&quot;type&quot;:&quot;ImageText&quot;,&quot;item&quot;:&quot;RunBorder&quot;,&quot;fontColor&quot;:&quot;000000&quot;,&quot;borderColor&quot;:&quot;000000&quot;}"/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1411" name="yt_shape_11411" descr="{&quot;rangeId&quot;:1,&quot;color&quot;:&quot;B&quot;,&quot;ImageText&quot;:&quot;1&quot;,&quot;RunBorder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9751" y="2539710"/>
                <a:ext cx="3032497" cy="641394"/>
              </a:xfrm>
              <a:prstGeom prst="rect">
                <a:avLst/>
              </a:prstGeom>
              <a:blipFill>
                <a:blip r:embed="rId3"/>
                <a:stretch>
                  <a:fillRect l="-4016" r="-5622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413" name="yt_shape_11413"/>
          <p:cNvSpPr txBox="1"/>
          <p:nvPr/>
        </p:nvSpPr>
        <p:spPr>
          <a:xfrm>
            <a:off x="540119" y="323189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两数相除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同号得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异号得负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并把绝对值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ec650,isEnd"/>
              </a:rPr>
              <a:t>除以任何一个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的数都得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yt_shape_矩形_2">
            <a:extLst>
              <a:ext uri="{FF2B5EF4-FFF2-40B4-BE49-F238E27FC236}">
                <a16:creationId xmlns:a16="http://schemas.microsoft.com/office/drawing/2014/main" id="{1A6A4F15-9CEA-382D-8059-DC0D4EB4595C}"/>
              </a:ext>
            </a:extLst>
          </p:cNvPr>
          <p:cNvSpPr/>
          <p:nvPr/>
        </p:nvSpPr>
        <p:spPr>
          <a:xfrm>
            <a:off x="4594415" y="2603210"/>
            <a:ext cx="1454214" cy="57169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yt_shape_矩形_3">
            <a:extLst>
              <a:ext uri="{FF2B5EF4-FFF2-40B4-BE49-F238E27FC236}">
                <a16:creationId xmlns:a16="http://schemas.microsoft.com/office/drawing/2014/main" id="{664FD2BE-AE7E-F281-A966-8C97FC9C1A98}"/>
              </a:ext>
            </a:extLst>
          </p:cNvPr>
          <p:cNvSpPr/>
          <p:nvPr/>
        </p:nvSpPr>
        <p:spPr>
          <a:xfrm>
            <a:off x="6283134" y="2603210"/>
            <a:ext cx="1314514" cy="57169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1B90F1-CE38-A1ED-9ED2-5BC90DC2E80F}"/>
              </a:ext>
            </a:extLst>
          </p:cNvPr>
          <p:cNvSpPr txBox="1"/>
          <p:nvPr/>
        </p:nvSpPr>
        <p:spPr>
          <a:xfrm>
            <a:off x="6850789" y="2013601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倒数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7FA71D7-9986-AF4B-C87B-331184378C26}"/>
              </a:ext>
            </a:extLst>
          </p:cNvPr>
          <p:cNvSpPr txBox="1"/>
          <p:nvPr/>
        </p:nvSpPr>
        <p:spPr>
          <a:xfrm>
            <a:off x="3955308" y="318508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9106F3F-A238-4C8A-8EC5-5ABE14B39ADC}"/>
              </a:ext>
            </a:extLst>
          </p:cNvPr>
          <p:cNvSpPr txBox="1"/>
          <p:nvPr/>
        </p:nvSpPr>
        <p:spPr>
          <a:xfrm>
            <a:off x="8222507" y="318508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F891BAA-4BBF-E09C-0BCE-576303E323C2}"/>
              </a:ext>
            </a:extLst>
          </p:cNvPr>
          <p:cNvSpPr txBox="1"/>
          <p:nvPr/>
        </p:nvSpPr>
        <p:spPr>
          <a:xfrm>
            <a:off x="2431308" y="366057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65" name="yt_shape_11465"/>
              <p:cNvSpPr txBox="1"/>
              <p:nvPr/>
            </p:nvSpPr>
            <p:spPr>
              <a:xfrm>
                <a:off x="540000" y="900000"/>
                <a:ext cx="5222584" cy="45364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65" name="yt_shape_11465" descr="{&quot;rangeId&quot;:18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222584" cy="4536498"/>
              </a:xfrm>
              <a:prstGeom prst="rect">
                <a:avLst/>
              </a:prstGeom>
              <a:blipFill>
                <a:blip r:embed="rId2"/>
                <a:stretch>
                  <a:fillRect l="-3621" t="-1210" r="-2570" b="-8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50BC93E-7448-9152-EF67-CE83BBE58BD1}"/>
                  </a:ext>
                </a:extLst>
              </p:cNvPr>
              <p:cNvSpPr txBox="1"/>
              <p:nvPr/>
            </p:nvSpPr>
            <p:spPr>
              <a:xfrm>
                <a:off x="449989" y="2002100"/>
                <a:ext cx="3828161" cy="7670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8, 'hasSerialNum': 1}">
                <a:extLst>
                  <a:ext uri="{FF2B5EF4-FFF2-40B4-BE49-F238E27FC236}">
                    <a16:creationId xmlns:a16="http://schemas.microsoft.com/office/drawing/2014/main" id="{C50BC93E-7448-9152-EF67-CE83BBE58B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2100"/>
                <a:ext cx="3828161" cy="767029"/>
              </a:xfrm>
              <a:prstGeom prst="rect">
                <a:avLst/>
              </a:prstGeom>
              <a:blipFill>
                <a:blip r:embed="rId3"/>
                <a:stretch>
                  <a:fillRect l="-2548" r="-2389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B3F431E-E4AD-52DF-3AD6-7D530EE7299E}"/>
                  </a:ext>
                </a:extLst>
              </p:cNvPr>
              <p:cNvSpPr txBox="1"/>
              <p:nvPr/>
            </p:nvSpPr>
            <p:spPr>
              <a:xfrm>
                <a:off x="1669189" y="2675517"/>
                <a:ext cx="1294512" cy="7685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8, 'hasSerialNum': 1}">
                <a:extLst>
                  <a:ext uri="{FF2B5EF4-FFF2-40B4-BE49-F238E27FC236}">
                    <a16:creationId xmlns:a16="http://schemas.microsoft.com/office/drawing/2014/main" id="{9B3F431E-E4AD-52DF-3AD6-7D530EE729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2675517"/>
                <a:ext cx="1294512" cy="768554"/>
              </a:xfrm>
              <a:prstGeom prst="rect">
                <a:avLst/>
              </a:prstGeom>
              <a:blipFill>
                <a:blip r:embed="rId4"/>
                <a:stretch>
                  <a:fillRect l="-7547" r="-7547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39B094E-DF3A-7BAD-6A1C-F182670ADE9A}"/>
                  </a:ext>
                </a:extLst>
              </p:cNvPr>
              <p:cNvSpPr txBox="1"/>
              <p:nvPr/>
            </p:nvSpPr>
            <p:spPr>
              <a:xfrm>
                <a:off x="449989" y="4024321"/>
                <a:ext cx="4028186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8, 'hasSerialNum': 1}">
                <a:extLst>
                  <a:ext uri="{FF2B5EF4-FFF2-40B4-BE49-F238E27FC236}">
                    <a16:creationId xmlns:a16="http://schemas.microsoft.com/office/drawing/2014/main" id="{139B094E-DF3A-7BAD-6A1C-F182670ADE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24321"/>
                <a:ext cx="4028186" cy="772808"/>
              </a:xfrm>
              <a:prstGeom prst="rect">
                <a:avLst/>
              </a:prstGeom>
              <a:blipFill>
                <a:blip r:embed="rId5"/>
                <a:stretch>
                  <a:fillRect l="-2421" r="-2269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B3B8B1C-0EB9-5502-BCE8-21E4492CC8E2}"/>
                  </a:ext>
                </a:extLst>
              </p:cNvPr>
              <p:cNvSpPr txBox="1"/>
              <p:nvPr/>
            </p:nvSpPr>
            <p:spPr>
              <a:xfrm>
                <a:off x="1669189" y="4703517"/>
                <a:ext cx="1165924" cy="7359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8, 'hasSerialNum': 1}">
                <a:extLst>
                  <a:ext uri="{FF2B5EF4-FFF2-40B4-BE49-F238E27FC236}">
                    <a16:creationId xmlns:a16="http://schemas.microsoft.com/office/drawing/2014/main" id="{6B3B8B1C-0EB9-5502-BCE8-21E4492CC8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4703517"/>
                <a:ext cx="1165924" cy="735914"/>
              </a:xfrm>
              <a:prstGeom prst="rect">
                <a:avLst/>
              </a:prstGeom>
              <a:blipFill>
                <a:blip r:embed="rId6"/>
                <a:stretch>
                  <a:fillRect l="-8377" r="-8377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5" name="yt_shape_11475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474" name="yt_image_11474" title="H_50.49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477" name="yt_shape_11477"/>
              <p:cNvSpPr txBox="1"/>
              <p:nvPr/>
            </p:nvSpPr>
            <p:spPr>
              <a:xfrm>
                <a:off x="540000" y="1591869"/>
                <a:ext cx="5504712" cy="6396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的值等于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477" name="yt_shape_11477" descr="{&quot;rangeId&quot;:2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91869"/>
                <a:ext cx="5504712" cy="639662"/>
              </a:xfrm>
              <a:prstGeom prst="rect">
                <a:avLst/>
              </a:prstGeom>
              <a:blipFill>
                <a:blip r:embed="rId3"/>
                <a:stretch>
                  <a:fillRect l="-3433" r="-2326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479" name="yt_table_11479" title="H_50.0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47420578"/>
                  </p:ext>
                </p:extLst>
              </p:nvPr>
            </p:nvGraphicFramePr>
            <p:xfrm>
              <a:off x="540056" y="2282319"/>
              <a:ext cx="7928928" cy="635064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340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341"/>
                        </a:ext>
                      </a:extLst>
                    </a:gridCol>
                    <a:gridCol w="2252980">
                      <a:extLst>
                        <a:ext uri="{9D8B030D-6E8A-4147-A177-3AD203B41FA5}">
                          <a16:colId xmlns:a16="http://schemas.microsoft.com/office/drawing/2014/main" val="10342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34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9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1479" name="yt_table_11479" descr="{&quot;rangeId&quot;:20,&quot;type&quot;:&quot;Option&quot;}" title="H_50.0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47420578"/>
                  </p:ext>
                </p:extLst>
              </p:nvPr>
            </p:nvGraphicFramePr>
            <p:xfrm>
              <a:off x="540056" y="2282319"/>
              <a:ext cx="7928928" cy="635064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340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341"/>
                        </a:ext>
                      </a:extLst>
                    </a:gridCol>
                    <a:gridCol w="2252980">
                      <a:extLst>
                        <a:ext uri="{9D8B030D-6E8A-4147-A177-3AD203B41FA5}">
                          <a16:colId xmlns:a16="http://schemas.microsoft.com/office/drawing/2014/main" val="10342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343"/>
                        </a:ext>
                      </a:extLst>
                    </a:gridCol>
                  </a:tblGrid>
                  <a:tr h="635064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88101" r="-141519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88889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0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480" name="yt_shape_11480"/>
          <p:cNvSpPr txBox="1"/>
          <p:nvPr/>
        </p:nvSpPr>
        <p:spPr>
          <a:xfrm>
            <a:off x="540119" y="296803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某同学在计算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误将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“÷”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看成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3810"/>
              </a:rPr>
              <a:t>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81" name="yt_table_1148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7989309"/>
              </p:ext>
            </p:extLst>
          </p:nvPr>
        </p:nvGraphicFramePr>
        <p:xfrm>
          <a:off x="540056" y="3927466"/>
          <a:ext cx="8267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34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45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346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3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0"/>
                  </a:ext>
                </a:extLst>
              </a:tr>
            </a:tbl>
          </a:graphicData>
        </a:graphic>
      </p:graphicFrame>
      <p:sp>
        <p:nvSpPr>
          <p:cNvPr id="11483" name="yt_shape_11483"/>
          <p:cNvSpPr txBox="1"/>
          <p:nvPr/>
        </p:nvSpPr>
        <p:spPr>
          <a:xfrm>
            <a:off x="540000" y="4453637"/>
            <a:ext cx="92252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商丘梁园区期末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若两个数的商为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则这两个数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84" name="yt_table_1148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7669804"/>
              </p:ext>
            </p:extLst>
          </p:nvPr>
        </p:nvGraphicFramePr>
        <p:xfrm>
          <a:off x="540056" y="4932940"/>
          <a:ext cx="7995286" cy="950976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348"/>
                    </a:ext>
                  </a:extLst>
                </a:gridCol>
                <a:gridCol w="3471863">
                  <a:extLst>
                    <a:ext uri="{9D8B030D-6E8A-4147-A177-3AD203B41FA5}">
                      <a16:colId xmlns:a16="http://schemas.microsoft.com/office/drawing/2014/main" val="103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都是负数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是一对非零相反数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5DE7B46-DAF5-7EE0-CED9-6D5CE22E9EB9}"/>
              </a:ext>
            </a:extLst>
          </p:cNvPr>
          <p:cNvSpPr txBox="1"/>
          <p:nvPr/>
        </p:nvSpPr>
        <p:spPr>
          <a:xfrm>
            <a:off x="5088664" y="1545063"/>
            <a:ext cx="383286" cy="72708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748677-5741-6A73-2B9A-E54DE3134101}"/>
              </a:ext>
            </a:extLst>
          </p:cNvPr>
          <p:cNvSpPr txBox="1"/>
          <p:nvPr/>
        </p:nvSpPr>
        <p:spPr>
          <a:xfrm>
            <a:off x="2583708" y="339671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B018703-4966-0F13-655A-C6762BE4C141}"/>
              </a:ext>
            </a:extLst>
          </p:cNvPr>
          <p:cNvSpPr txBox="1"/>
          <p:nvPr/>
        </p:nvSpPr>
        <p:spPr>
          <a:xfrm>
            <a:off x="8755789" y="440683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6" name="yt_shape_1148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潍坊市中考改编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在数轴上的对应点在原点两侧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96237"/>
              </a:rPr>
              <a:t>下列各式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488" name="yt_table_11488_skip" title="H_85.9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30356232"/>
                  </p:ext>
                </p:extLst>
              </p:nvPr>
            </p:nvGraphicFramePr>
            <p:xfrm>
              <a:off x="540056" y="1859435"/>
              <a:ext cx="6414136" cy="1091629"/>
            </p:xfrm>
            <a:graphic>
              <a:graphicData uri="http://schemas.openxmlformats.org/drawingml/2006/table">
                <a:tbl>
                  <a:tblPr/>
                  <a:tblGrid>
                    <a:gridCol w="4218623">
                      <a:extLst>
                        <a:ext uri="{9D8B030D-6E8A-4147-A177-3AD203B41FA5}">
                          <a16:colId xmlns:a16="http://schemas.microsoft.com/office/drawing/2014/main" val="10350"/>
                        </a:ext>
                      </a:extLst>
                    </a:gridCol>
                    <a:gridCol w="2195513">
                      <a:extLst>
                        <a:ext uri="{9D8B030D-6E8A-4147-A177-3AD203B41FA5}">
                          <a16:colId xmlns:a16="http://schemas.microsoft.com/office/drawing/2014/main" val="1035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𝑎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𝑏</m:t>
                                      </m:r>
                                    </m:den>
                                  </m:f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1488" name="yt_table_11488_skip" descr="{&quot;rangeId&quot;:23,&quot;type&quot;:&quot;Option&quot;,&quot;drawing&quot;:[&quot;yt_image_11487&quot;]}" title="H_85.9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30356232"/>
                  </p:ext>
                </p:extLst>
              </p:nvPr>
            </p:nvGraphicFramePr>
            <p:xfrm>
              <a:off x="540056" y="1859435"/>
              <a:ext cx="6414136" cy="1091629"/>
            </p:xfrm>
            <a:graphic>
              <a:graphicData uri="http://schemas.openxmlformats.org/drawingml/2006/table">
                <a:tbl>
                  <a:tblPr/>
                  <a:tblGrid>
                    <a:gridCol w="4218623">
                      <a:extLst>
                        <a:ext uri="{9D8B030D-6E8A-4147-A177-3AD203B41FA5}">
                          <a16:colId xmlns:a16="http://schemas.microsoft.com/office/drawing/2014/main" val="10350"/>
                        </a:ext>
                      </a:extLst>
                    </a:gridCol>
                    <a:gridCol w="2195513">
                      <a:extLst>
                        <a:ext uri="{9D8B030D-6E8A-4147-A177-3AD203B41FA5}">
                          <a16:colId xmlns:a16="http://schemas.microsoft.com/office/drawing/2014/main" val="10351"/>
                        </a:ext>
                      </a:extLst>
                    </a:gridCol>
                  </a:tblGrid>
                  <a:tr h="66725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51948" b="-918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3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1487" name="yt_image_11487_skip" title="H_22.41">
            <a:extLst>
              <a:ext uri="">
                <a16:creationId xmlns:m="http://schemas.openxmlformats.org/officeDocument/2006/math"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45988" y="1859435"/>
            <a:ext cx="2103958" cy="284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89" name="yt_shape_11489"/>
          <p:cNvSpPr txBox="1"/>
          <p:nvPr/>
        </p:nvSpPr>
        <p:spPr>
          <a:xfrm>
            <a:off x="540120" y="30016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洛阳实验中学单元卷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我们把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7a09e"/>
              </a:rPr>
              <a:t>（－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490" name="yt_table_11490" title="H_50.0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27067682"/>
                  </p:ext>
                </p:extLst>
              </p:nvPr>
            </p:nvGraphicFramePr>
            <p:xfrm>
              <a:off x="540056" y="3961046"/>
              <a:ext cx="7438391" cy="635064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352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353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354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35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1490" name="yt_table_11490" descr="{&quot;rangeId&quot;:24,&quot;type&quot;:&quot;Option&quot;}" title="H_50.0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27067682"/>
                  </p:ext>
                </p:extLst>
              </p:nvPr>
            </p:nvGraphicFramePr>
            <p:xfrm>
              <a:off x="540056" y="3961046"/>
              <a:ext cx="7438391" cy="635064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352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353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354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355"/>
                        </a:ext>
                      </a:extLst>
                    </a:gridCol>
                  </a:tblGrid>
                  <a:tr h="635064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3529" r="-55588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4603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1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91" name="yt_shape_11491"/>
              <p:cNvSpPr txBox="1"/>
              <p:nvPr/>
            </p:nvSpPr>
            <p:spPr>
              <a:xfrm>
                <a:off x="540120" y="4646758"/>
                <a:ext cx="11492915" cy="178940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给出下面几种算式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ea905,isEnd"/>
                  </a:rPr>
                  <a:t>③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［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）］；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［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）］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其中与算式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b1882,isEnd"/>
                  </a:rPr>
                  <a:t> </a:t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结果相等的有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填序号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491" name="yt_shape_114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4646758"/>
                <a:ext cx="11492915" cy="1789401"/>
              </a:xfrm>
              <a:prstGeom prst="rect">
                <a:avLst/>
              </a:prstGeom>
              <a:blipFill>
                <a:blip r:embed="rId5"/>
                <a:stretch>
                  <a:fillRect l="-1645" b="-98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555FE9F-8B6F-EB9C-F396-E838818FC77F}"/>
              </a:ext>
            </a:extLst>
          </p:cNvPr>
          <p:cNvSpPr txBox="1"/>
          <p:nvPr/>
        </p:nvSpPr>
        <p:spPr>
          <a:xfrm>
            <a:off x="22789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B5F9DBB-89BA-C760-792F-9EF8CCB1CA23}"/>
              </a:ext>
            </a:extLst>
          </p:cNvPr>
          <p:cNvSpPr txBox="1"/>
          <p:nvPr/>
        </p:nvSpPr>
        <p:spPr>
          <a:xfrm>
            <a:off x="6190509" y="34302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A985CBD-14C1-5FF0-7173-A46350BA606E}"/>
              </a:ext>
            </a:extLst>
          </p:cNvPr>
          <p:cNvSpPr txBox="1"/>
          <p:nvPr/>
        </p:nvSpPr>
        <p:spPr>
          <a:xfrm>
            <a:off x="3955309" y="5947676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①②④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93" name="yt_shape_11493"/>
              <p:cNvSpPr txBox="1"/>
              <p:nvPr/>
            </p:nvSpPr>
            <p:spPr>
              <a:xfrm>
                <a:off x="540119" y="900000"/>
                <a:ext cx="11492915" cy="507068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开学初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某文具超市采取降价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的方式进行促销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小兵购买一个书包花费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d0c6d,isEnd"/>
                  </a:rPr>
                  <a:t>18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则这个书包的原价是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indent="1219047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,isEnd"/>
                  </a:rPr>
                  <a:t> </a:t>
                </a:r>
              </a:p>
              <a:p>
                <a:pPr indent="1219047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93" name="yt_shape_114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070683"/>
              </a:xfrm>
              <a:prstGeom prst="rect">
                <a:avLst/>
              </a:prstGeom>
              <a:blipFill>
                <a:blip r:embed="rId2"/>
                <a:stretch>
                  <a:fillRect l="-1645" t="-1083" b="-28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827AFC0-4B1F-34BC-56E2-7664FE44BE67}"/>
              </a:ext>
            </a:extLst>
          </p:cNvPr>
          <p:cNvSpPr txBox="1"/>
          <p:nvPr/>
        </p:nvSpPr>
        <p:spPr>
          <a:xfrm>
            <a:off x="4107708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BE88940-CEA4-AD46-AB65-5264F84DB34B}"/>
                  </a:ext>
                </a:extLst>
              </p:cNvPr>
              <p:cNvSpPr txBox="1"/>
              <p:nvPr/>
            </p:nvSpPr>
            <p:spPr>
              <a:xfrm>
                <a:off x="450108" y="2952123"/>
                <a:ext cx="3828161" cy="7665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5, 'hasSerialNum': 1}">
                <a:extLst>
                  <a:ext uri="{FF2B5EF4-FFF2-40B4-BE49-F238E27FC236}">
                    <a16:creationId xmlns:a16="http://schemas.microsoft.com/office/drawing/2014/main" id="{7BE88940-CEA4-AD46-AB65-5264F84DB3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52123"/>
                <a:ext cx="3828161" cy="766585"/>
              </a:xfrm>
              <a:prstGeom prst="rect">
                <a:avLst/>
              </a:prstGeom>
              <a:blipFill>
                <a:blip r:embed="rId3"/>
                <a:stretch>
                  <a:fillRect l="-2548" r="-2389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88442E5F-1DE9-5CA7-85E5-8F9421432EAA}"/>
              </a:ext>
            </a:extLst>
          </p:cNvPr>
          <p:cNvSpPr txBox="1"/>
          <p:nvPr/>
        </p:nvSpPr>
        <p:spPr>
          <a:xfrm>
            <a:off x="1669308" y="362509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59892FD-90FA-05A2-78E4-F518E52D7ED9}"/>
                  </a:ext>
                </a:extLst>
              </p:cNvPr>
              <p:cNvSpPr txBox="1"/>
              <p:nvPr/>
            </p:nvSpPr>
            <p:spPr>
              <a:xfrm>
                <a:off x="450108" y="4775526"/>
                <a:ext cx="3594798" cy="76855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5, 'hasSerialNum': 1}">
                <a:extLst>
                  <a:ext uri="{FF2B5EF4-FFF2-40B4-BE49-F238E27FC236}">
                    <a16:creationId xmlns:a16="http://schemas.microsoft.com/office/drawing/2014/main" id="{559892FD-90FA-05A2-78E4-F518E52D7E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775526"/>
                <a:ext cx="3594798" cy="768553"/>
              </a:xfrm>
              <a:prstGeom prst="rect">
                <a:avLst/>
              </a:prstGeom>
              <a:blipFill>
                <a:blip r:embed="rId4"/>
                <a:stretch>
                  <a:fillRect l="-271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50812E0F-CC4D-A4BA-5BFC-7071BB3A29A4}"/>
              </a:ext>
            </a:extLst>
          </p:cNvPr>
          <p:cNvSpPr txBox="1"/>
          <p:nvPr/>
        </p:nvSpPr>
        <p:spPr>
          <a:xfrm>
            <a:off x="1669308" y="545046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4" name="yt_shape_11504"/>
          <p:cNvSpPr txBox="1"/>
          <p:nvPr/>
        </p:nvSpPr>
        <p:spPr>
          <a:xfrm>
            <a:off x="540000" y="764704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503" name="yt_image_11503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64704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06" name="yt_shape_11506"/>
          <p:cNvSpPr txBox="1"/>
          <p:nvPr/>
        </p:nvSpPr>
        <p:spPr>
          <a:xfrm>
            <a:off x="540000" y="1411499"/>
            <a:ext cx="587340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阅读下列材料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507" name="yt_shape_11507"/>
              <p:cNvSpPr txBox="1"/>
              <p:nvPr/>
            </p:nvSpPr>
            <p:spPr>
              <a:xfrm>
                <a:off x="540119" y="1890802"/>
                <a:ext cx="11492915" cy="3905163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squar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计算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解法一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原式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解法二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解法三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原式的倒数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2fb4f"/>
                  </a:rPr>
                  <a:t> </a:t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则原式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507" name="yt_shape_115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90802"/>
                <a:ext cx="11492915" cy="3905163"/>
              </a:xfrm>
              <a:prstGeom prst="rect">
                <a:avLst/>
              </a:prstGeom>
              <a:blipFill>
                <a:blip r:embed="rId3"/>
                <a:stretch>
                  <a:fillRect l="-954" b="-1866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509" name="yt_shape_11509"/>
          <p:cNvSpPr txBox="1"/>
          <p:nvPr/>
        </p:nvSpPr>
        <p:spPr>
          <a:xfrm>
            <a:off x="540000" y="5846753"/>
            <a:ext cx="4308872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根据以上材料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1510" name="yt_shape_11510"/>
          <p:cNvSpPr txBox="1"/>
          <p:nvPr/>
        </p:nvSpPr>
        <p:spPr>
          <a:xfrm>
            <a:off x="540000" y="6309577"/>
            <a:ext cx="938718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上述的三种解法中有错误的解法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你认为解法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是错误的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20B6E11-3A82-D698-51D2-77BD465F4C75}"/>
              </a:ext>
            </a:extLst>
          </p:cNvPr>
          <p:cNvSpPr txBox="1"/>
          <p:nvPr/>
        </p:nvSpPr>
        <p:spPr>
          <a:xfrm>
            <a:off x="7612789" y="626277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11" name="yt_shape_11511"/>
              <p:cNvSpPr txBox="1"/>
              <p:nvPr/>
            </p:nvSpPr>
            <p:spPr>
              <a:xfrm>
                <a:off x="540000" y="900000"/>
                <a:ext cx="10623101" cy="38448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通过上述解题过程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请你根据解法三计算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原式的倒数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indent="2133333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indent="2133333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indent="2133333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11" name="yt_shape_11511" descr="{&quot;rangeId&quot;:3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623101" cy="3844899"/>
              </a:xfrm>
              <a:prstGeom prst="rect">
                <a:avLst/>
              </a:prstGeom>
              <a:blipFill>
                <a:blip r:embed="rId2"/>
                <a:stretch>
                  <a:fillRect l="-1780" r="-746" b="-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C42EA18-6997-FB5E-CF93-71E6FC48F4EC}"/>
                  </a:ext>
                </a:extLst>
              </p:cNvPr>
              <p:cNvSpPr txBox="1"/>
              <p:nvPr/>
            </p:nvSpPr>
            <p:spPr>
              <a:xfrm>
                <a:off x="449989" y="1528072"/>
                <a:ext cx="6738048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原式的倒数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38}">
                <a:extLst>
                  <a:ext uri="{FF2B5EF4-FFF2-40B4-BE49-F238E27FC236}">
                    <a16:creationId xmlns:a16="http://schemas.microsoft.com/office/drawing/2014/main" id="{AC42EA18-6997-FB5E-CF93-71E6FC48F4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8072"/>
                <a:ext cx="6738048" cy="768490"/>
              </a:xfrm>
              <a:prstGeom prst="rect">
                <a:avLst/>
              </a:prstGeom>
              <a:blipFill>
                <a:blip r:embed="rId3"/>
                <a:stretch>
                  <a:fillRect l="-1448" r="-1357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CB4A8F9-3107-E424-8EAC-543734B8DEB4}"/>
                  </a:ext>
                </a:extLst>
              </p:cNvPr>
              <p:cNvSpPr txBox="1"/>
              <p:nvPr/>
            </p:nvSpPr>
            <p:spPr>
              <a:xfrm>
                <a:off x="2583589" y="2202950"/>
                <a:ext cx="455682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8}">
                <a:extLst>
                  <a:ext uri="{FF2B5EF4-FFF2-40B4-BE49-F238E27FC236}">
                    <a16:creationId xmlns:a16="http://schemas.microsoft.com/office/drawing/2014/main" id="{FCB4A8F9-3107-E424-8EAC-543734B8DE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3589" y="2202950"/>
                <a:ext cx="4556823" cy="768490"/>
              </a:xfrm>
              <a:prstGeom prst="rect">
                <a:avLst/>
              </a:prstGeom>
              <a:blipFill>
                <a:blip r:embed="rId4"/>
                <a:stretch>
                  <a:fillRect l="-2142" r="-200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34ABFE2-CFBE-6B48-74A5-1A21F9252562}"/>
                  </a:ext>
                </a:extLst>
              </p:cNvPr>
              <p:cNvSpPr txBox="1"/>
              <p:nvPr/>
            </p:nvSpPr>
            <p:spPr>
              <a:xfrm>
                <a:off x="2583589" y="2877828"/>
                <a:ext cx="851922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38}">
                <a:extLst>
                  <a:ext uri="{FF2B5EF4-FFF2-40B4-BE49-F238E27FC236}">
                    <a16:creationId xmlns:a16="http://schemas.microsoft.com/office/drawing/2014/main" id="{734ABFE2-CFBE-6B48-74A5-1A21F92525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3589" y="2877828"/>
                <a:ext cx="8519223" cy="768490"/>
              </a:xfrm>
              <a:prstGeom prst="rect">
                <a:avLst/>
              </a:prstGeom>
              <a:blipFill>
                <a:blip r:embed="rId5"/>
                <a:stretch>
                  <a:fillRect l="-1145" r="-107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4CE32CD-31AD-A75B-A271-60D583399598}"/>
              </a:ext>
            </a:extLst>
          </p:cNvPr>
          <p:cNvSpPr txBox="1"/>
          <p:nvPr/>
        </p:nvSpPr>
        <p:spPr>
          <a:xfrm>
            <a:off x="2583589" y="355270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2605A67-8169-5E1C-D047-E550B598E816}"/>
                  </a:ext>
                </a:extLst>
              </p:cNvPr>
              <p:cNvSpPr txBox="1"/>
              <p:nvPr/>
            </p:nvSpPr>
            <p:spPr>
              <a:xfrm>
                <a:off x="449989" y="4028194"/>
                <a:ext cx="190411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38}">
                <a:extLst>
                  <a:ext uri="{FF2B5EF4-FFF2-40B4-BE49-F238E27FC236}">
                    <a16:creationId xmlns:a16="http://schemas.microsoft.com/office/drawing/2014/main" id="{12605A67-8169-5E1C-D047-E550B598E8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28194"/>
                <a:ext cx="1904111" cy="726326"/>
              </a:xfrm>
              <a:prstGeom prst="rect">
                <a:avLst/>
              </a:prstGeom>
              <a:blipFill>
                <a:blip r:embed="rId6"/>
                <a:stretch>
                  <a:fillRect l="-5128" r="-5128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6" name="yt_shape_11516"/>
          <p:cNvSpPr txBox="1"/>
          <p:nvPr/>
        </p:nvSpPr>
        <p:spPr>
          <a:xfrm>
            <a:off x="540119" y="90000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1515" name="yt_image_11515" title="H_29.7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94939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18" name="yt_shape_11518"/>
          <p:cNvSpPr txBox="1"/>
          <p:nvPr/>
        </p:nvSpPr>
        <p:spPr>
          <a:xfrm>
            <a:off x="540119" y="1378425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阅读理解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——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差的倒数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519" name="yt_shape_11519"/>
              <p:cNvSpPr txBox="1"/>
              <p:nvPr/>
            </p:nvSpPr>
            <p:spPr>
              <a:xfrm>
                <a:off x="540119" y="1923994"/>
                <a:ext cx="11492915" cy="157017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有若干个数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第一个数记为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第二个数记为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第三个数记为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204d5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个数记为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从第二个数起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每个数都等于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0_cd79b"/>
                  </a:rPr>
                  <a:t>与它前面那个数的差的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倒数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”.</a:t>
                </a:r>
              </a:p>
            </p:txBody>
          </p:sp>
        </mc:Choice>
        <mc:Fallback>
          <p:sp>
            <p:nvSpPr>
              <p:cNvPr id="11519" name="yt_shape_115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23994"/>
                <a:ext cx="11492915" cy="1570173"/>
              </a:xfrm>
              <a:prstGeom prst="rect">
                <a:avLst/>
              </a:prstGeom>
              <a:blipFill>
                <a:blip r:embed="rId3"/>
                <a:stretch>
                  <a:fillRect l="-1645" t="-3502" b="-10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521" name="yt_shape_11521"/>
              <p:cNvSpPr txBox="1"/>
              <p:nvPr/>
            </p:nvSpPr>
            <p:spPr>
              <a:xfrm>
                <a:off x="540000" y="3544955"/>
                <a:ext cx="3985065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1521" name="yt_shape_115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44955"/>
                <a:ext cx="3985065" cy="642163"/>
              </a:xfrm>
              <a:prstGeom prst="rect">
                <a:avLst/>
              </a:prstGeom>
              <a:blipFill>
                <a:blip r:embed="rId4"/>
                <a:stretch>
                  <a:fillRect l="-4747" r="-367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523" name="yt_shape_11523"/>
          <p:cNvSpPr txBox="1"/>
          <p:nvPr/>
        </p:nvSpPr>
        <p:spPr>
          <a:xfrm>
            <a:off x="540000" y="4237906"/>
            <a:ext cx="3759042" cy="63889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3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3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</p:txBody>
      </p:sp>
      <p:sp>
        <p:nvSpPr>
          <p:cNvPr id="11525" name="yt_shape_11525"/>
          <p:cNvSpPr txBox="1"/>
          <p:nvPr/>
        </p:nvSpPr>
        <p:spPr>
          <a:xfrm>
            <a:off x="540000" y="4927587"/>
            <a:ext cx="3451266" cy="64216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3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</a:t>
            </a:r>
            <a:r>
              <a:rPr sz="1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3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1528" name="yt_shape_11528"/>
          <p:cNvSpPr txBox="1"/>
          <p:nvPr/>
        </p:nvSpPr>
        <p:spPr>
          <a:xfrm>
            <a:off x="540000" y="5661248"/>
            <a:ext cx="53860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以上数据有规律吗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有什么规律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529" name="yt_shape_11529"/>
              <p:cNvSpPr txBox="1"/>
              <p:nvPr/>
            </p:nvSpPr>
            <p:spPr>
              <a:xfrm>
                <a:off x="540000" y="6140551"/>
                <a:ext cx="10297691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以上数据有规律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开始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个数一循环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依次为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529" name="yt_shape_115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140551"/>
                <a:ext cx="10297691" cy="642163"/>
              </a:xfrm>
              <a:prstGeom prst="rect">
                <a:avLst/>
              </a:prstGeom>
              <a:blipFill>
                <a:blip r:embed="rId5"/>
                <a:stretch>
                  <a:fillRect l="-1835" r="-829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46F9EC6-D793-9B42-5953-FF465B230844}"/>
                  </a:ext>
                </a:extLst>
              </p:cNvPr>
              <p:cNvSpPr txBox="1"/>
              <p:nvPr/>
            </p:nvSpPr>
            <p:spPr>
              <a:xfrm>
                <a:off x="3610702" y="3498149"/>
                <a:ext cx="661099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46F9EC6-D793-9B42-5953-FF465B2308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10702" y="3498149"/>
                <a:ext cx="661099" cy="72956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C307366-A483-1C3F-BACA-00B31AC39B65}"/>
              </a:ext>
            </a:extLst>
          </p:cNvPr>
          <p:cNvCxnSpPr/>
          <p:nvPr/>
        </p:nvCxnSpPr>
        <p:spPr>
          <a:xfrm>
            <a:off x="3348288" y="4199958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0A08B9E0-5FD1-3932-55F5-3446508E2448}"/>
              </a:ext>
            </a:extLst>
          </p:cNvPr>
          <p:cNvSpPr txBox="1"/>
          <p:nvPr/>
        </p:nvSpPr>
        <p:spPr>
          <a:xfrm>
            <a:off x="1361214" y="4191100"/>
            <a:ext cx="637286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FB29DAA-0712-BD6E-7ED2-90AD3C493BA2}"/>
                  </a:ext>
                </a:extLst>
              </p:cNvPr>
              <p:cNvSpPr txBox="1"/>
              <p:nvPr/>
            </p:nvSpPr>
            <p:spPr>
              <a:xfrm>
                <a:off x="3040498" y="4007998"/>
                <a:ext cx="10135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FB29DAA-0712-BD6E-7ED2-90AD3C493B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0498" y="4007998"/>
                <a:ext cx="1013524" cy="726326"/>
              </a:xfrm>
              <a:prstGeom prst="rect">
                <a:avLst/>
              </a:prstGeom>
              <a:blipFill>
                <a:blip r:embed="rId7"/>
                <a:stretch>
                  <a:fillRect l="-9639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0ADE5A6-BB04-7EB8-6F64-53F6ADCCC5D1}"/>
                  </a:ext>
                </a:extLst>
              </p:cNvPr>
              <p:cNvSpPr txBox="1"/>
              <p:nvPr/>
            </p:nvSpPr>
            <p:spPr>
              <a:xfrm>
                <a:off x="1385948" y="4711856"/>
                <a:ext cx="661099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0ADE5A6-BB04-7EB8-6F64-53F6ADCCC5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5948" y="4711856"/>
                <a:ext cx="661099" cy="72956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02D58B9C-C7A6-5A69-DDD2-F473CA44AEDE}"/>
              </a:ext>
            </a:extLst>
          </p:cNvPr>
          <p:cNvSpPr txBox="1"/>
          <p:nvPr/>
        </p:nvSpPr>
        <p:spPr>
          <a:xfrm>
            <a:off x="3105877" y="4880781"/>
            <a:ext cx="637285" cy="7295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D10AEFE-3C68-B428-38C0-F62143669038}"/>
                  </a:ext>
                </a:extLst>
              </p:cNvPr>
              <p:cNvSpPr txBox="1"/>
              <p:nvPr/>
            </p:nvSpPr>
            <p:spPr>
              <a:xfrm>
                <a:off x="449989" y="6093745"/>
                <a:ext cx="10378187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以上数据有规律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从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开始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每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个数一循环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依次为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D10AEFE-3C68-B428-38C0-F621436690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093745"/>
                <a:ext cx="10378187" cy="729565"/>
              </a:xfrm>
              <a:prstGeom prst="rect">
                <a:avLst/>
              </a:prstGeom>
              <a:blipFill>
                <a:blip r:embed="rId9"/>
                <a:stretch>
                  <a:fillRect l="-940" r="-94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1" name="yt_shape_11531"/>
          <p:cNvSpPr txBox="1"/>
          <p:nvPr/>
        </p:nvSpPr>
        <p:spPr>
          <a:xfrm>
            <a:off x="540000" y="900000"/>
            <a:ext cx="61491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根据以上规律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32" name="yt_shape_11532"/>
              <p:cNvSpPr txBox="1"/>
              <p:nvPr/>
            </p:nvSpPr>
            <p:spPr>
              <a:xfrm>
                <a:off x="540000" y="1379303"/>
                <a:ext cx="4154984" cy="20792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675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675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楷体" pitchFamily="24"/>
                    <a:ea typeface="楷体" pitchFamily="24"/>
                  </a:rPr>
                  <a:t>……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32" name="yt_shape_11532" descr="{&quot;rangeId&quot;:3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4154984" cy="2079287"/>
              </a:xfrm>
              <a:prstGeom prst="rect">
                <a:avLst/>
              </a:prstGeom>
              <a:blipFill>
                <a:blip r:embed="rId2"/>
                <a:stretch>
                  <a:fillRect l="-4552" t="-2346" r="-3524" b="-43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DD82817-C8DA-A72B-9C41-8B3B4FD41BFF}"/>
              </a:ext>
            </a:extLst>
          </p:cNvPr>
          <p:cNvSpPr txBox="1"/>
          <p:nvPr/>
        </p:nvSpPr>
        <p:spPr>
          <a:xfrm>
            <a:off x="449989" y="1332497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A51DF1-1A65-1F01-5F13-1FDEB9CF58DF}"/>
              </a:ext>
            </a:extLst>
          </p:cNvPr>
          <p:cNvSpPr txBox="1"/>
          <p:nvPr/>
        </p:nvSpPr>
        <p:spPr>
          <a:xfrm>
            <a:off x="449989" y="1807985"/>
            <a:ext cx="2158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28DE000-BB95-9347-73C8-158FA944A9D1}"/>
              </a:ext>
            </a:extLst>
          </p:cNvPr>
          <p:cNvSpPr txBox="1"/>
          <p:nvPr/>
        </p:nvSpPr>
        <p:spPr>
          <a:xfrm>
            <a:off x="449989" y="2283473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……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FD61D35-4FE2-2D23-55A9-AAA171941632}"/>
                  </a:ext>
                </a:extLst>
              </p:cNvPr>
              <p:cNvSpPr txBox="1"/>
              <p:nvPr/>
            </p:nvSpPr>
            <p:spPr>
              <a:xfrm>
                <a:off x="449989" y="2758961"/>
                <a:ext cx="238194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33, 'mathAnswerShape': 1}">
                <a:extLst>
                  <a:ext uri="{FF2B5EF4-FFF2-40B4-BE49-F238E27FC236}">
                    <a16:creationId xmlns:a16="http://schemas.microsoft.com/office/drawing/2014/main" id="{FFD61D35-4FE2-2D23-55A9-AAA1719416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58961"/>
                <a:ext cx="2381949" cy="726326"/>
              </a:xfrm>
              <a:prstGeom prst="rect">
                <a:avLst/>
              </a:prstGeom>
              <a:blipFill>
                <a:blip r:embed="rId3"/>
                <a:stretch>
                  <a:fillRect l="-4092" r="-3836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5" name="yt_shape_11415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414" name="yt_image_11414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17" name="yt_shape_11417"/>
          <p:cNvSpPr txBox="1"/>
          <p:nvPr/>
        </p:nvSpPr>
        <p:spPr>
          <a:xfrm>
            <a:off x="540000" y="1603297"/>
            <a:ext cx="221214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倒数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18" name="yt_shape_11418"/>
              <p:cNvSpPr txBox="1"/>
              <p:nvPr/>
            </p:nvSpPr>
            <p:spPr>
              <a:xfrm>
                <a:off x="540000" y="2102862"/>
                <a:ext cx="5450210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乐山市中考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的倒数是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418" name="yt_shape_11418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02862"/>
                <a:ext cx="5450210" cy="638893"/>
              </a:xfrm>
              <a:prstGeom prst="rect">
                <a:avLst/>
              </a:prstGeom>
              <a:blipFill>
                <a:blip r:embed="rId3"/>
                <a:stretch>
                  <a:fillRect l="-3468" r="-2349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420" name="yt_table_11420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46668233"/>
                  </p:ext>
                </p:extLst>
              </p:nvPr>
            </p:nvGraphicFramePr>
            <p:xfrm>
              <a:off x="540056" y="2792543"/>
              <a:ext cx="8124191" cy="632714"/>
            </p:xfrm>
            <a:graphic>
              <a:graphicData uri="http://schemas.openxmlformats.org/drawingml/2006/table">
                <a:tbl>
                  <a:tblPr/>
                  <a:tblGrid>
                    <a:gridCol w="2465705">
                      <a:extLst>
                        <a:ext uri="{9D8B030D-6E8A-4147-A177-3AD203B41FA5}">
                          <a16:colId xmlns:a16="http://schemas.microsoft.com/office/drawing/2014/main" val="10316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317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318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31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1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1420" name="yt_table_11420" descr="{&quot;rangeId&quot;:3,&quot;type&quot;:&quot;Option&quot;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46668233"/>
                  </p:ext>
                </p:extLst>
              </p:nvPr>
            </p:nvGraphicFramePr>
            <p:xfrm>
              <a:off x="540056" y="2792543"/>
              <a:ext cx="8124191" cy="632714"/>
            </p:xfrm>
            <a:graphic>
              <a:graphicData uri="http://schemas.openxmlformats.org/drawingml/2006/table">
                <a:tbl>
                  <a:tblPr/>
                  <a:tblGrid>
                    <a:gridCol w="2465705">
                      <a:extLst>
                        <a:ext uri="{9D8B030D-6E8A-4147-A177-3AD203B41FA5}">
                          <a16:colId xmlns:a16="http://schemas.microsoft.com/office/drawing/2014/main" val="10316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317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318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319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29383" b="-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19469" r="-174041" b="-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421" name="yt_shape_11421"/>
          <p:cNvSpPr txBox="1"/>
          <p:nvPr/>
        </p:nvSpPr>
        <p:spPr>
          <a:xfrm>
            <a:off x="540000" y="3475905"/>
            <a:ext cx="55319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下列各组数中互为倒数的是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422" name="yt_table_11422" title="H_99.9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21017158"/>
                  </p:ext>
                </p:extLst>
              </p:nvPr>
            </p:nvGraphicFramePr>
            <p:xfrm>
              <a:off x="540056" y="3955208"/>
              <a:ext cx="6858636" cy="1269620"/>
            </p:xfrm>
            <a:graphic>
              <a:graphicData uri="http://schemas.openxmlformats.org/drawingml/2006/table">
                <a:tbl>
                  <a:tblPr/>
                  <a:tblGrid>
                    <a:gridCol w="4532948">
                      <a:extLst>
                        <a:ext uri="{9D8B030D-6E8A-4147-A177-3AD203B41FA5}">
                          <a16:colId xmlns:a16="http://schemas.microsoft.com/office/drawing/2014/main" val="10320"/>
                        </a:ext>
                      </a:extLst>
                    </a:gridCol>
                    <a:gridCol w="2325688">
                      <a:extLst>
                        <a:ext uri="{9D8B030D-6E8A-4147-A177-3AD203B41FA5}">
                          <a16:colId xmlns:a16="http://schemas.microsoft.com/office/drawing/2014/main" val="1032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3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1422" name="yt_table_11422" descr="{&quot;rangeId&quot;:4,&quot;type&quot;:&quot;Option&quot;}" title="H_99.9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21017158"/>
                  </p:ext>
                </p:extLst>
              </p:nvPr>
            </p:nvGraphicFramePr>
            <p:xfrm>
              <a:off x="540056" y="3955208"/>
              <a:ext cx="6858636" cy="1269620"/>
            </p:xfrm>
            <a:graphic>
              <a:graphicData uri="http://schemas.openxmlformats.org/drawingml/2006/table">
                <a:tbl>
                  <a:tblPr/>
                  <a:tblGrid>
                    <a:gridCol w="4532948">
                      <a:extLst>
                        <a:ext uri="{9D8B030D-6E8A-4147-A177-3AD203B41FA5}">
                          <a16:colId xmlns:a16="http://schemas.microsoft.com/office/drawing/2014/main" val="10320"/>
                        </a:ext>
                      </a:extLst>
                    </a:gridCol>
                    <a:gridCol w="2325688">
                      <a:extLst>
                        <a:ext uri="{9D8B030D-6E8A-4147-A177-3AD203B41FA5}">
                          <a16:colId xmlns:a16="http://schemas.microsoft.com/office/drawing/2014/main" val="10321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94764" b="-1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92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100000" r="-5134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070699464">
            <a:extLst>
              <a:ext uri="{FF2B5EF4-FFF2-40B4-BE49-F238E27FC236}">
                <a16:creationId xmlns:a16="http://schemas.microsoft.com/office/drawing/2014/main" id="{49C0D41F-F98E-1F9D-CBF4-82136ED975F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E196572-7AB3-7813-BE25-E7AA263D55C2}"/>
              </a:ext>
            </a:extLst>
          </p:cNvPr>
          <p:cNvSpPr txBox="1"/>
          <p:nvPr/>
        </p:nvSpPr>
        <p:spPr>
          <a:xfrm>
            <a:off x="5017227" y="2056056"/>
            <a:ext cx="400748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B887B73-0D4E-CB0B-CB90-D5B34F1EB21B}"/>
              </a:ext>
            </a:extLst>
          </p:cNvPr>
          <p:cNvSpPr txBox="1"/>
          <p:nvPr/>
        </p:nvSpPr>
        <p:spPr>
          <a:xfrm>
            <a:off x="5098189" y="34290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3" name="yt_shape_11423"/>
          <p:cNvSpPr txBox="1"/>
          <p:nvPr/>
        </p:nvSpPr>
        <p:spPr>
          <a:xfrm>
            <a:off x="540000" y="900000"/>
            <a:ext cx="76687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荆门市中考改编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的相反数的倒数是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424" name="yt_table_11424" title="H_83.4600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89128099"/>
                  </p:ext>
                </p:extLst>
              </p:nvPr>
            </p:nvGraphicFramePr>
            <p:xfrm>
              <a:off x="540056" y="1379303"/>
              <a:ext cx="4505643" cy="1059943"/>
            </p:xfrm>
            <a:graphic>
              <a:graphicData uri="http://schemas.openxmlformats.org/drawingml/2006/table">
                <a:tbl>
                  <a:tblPr/>
                  <a:tblGrid>
                    <a:gridCol w="2880043">
                      <a:extLst>
                        <a:ext uri="{9D8B030D-6E8A-4147-A177-3AD203B41FA5}">
                          <a16:colId xmlns:a16="http://schemas.microsoft.com/office/drawing/2014/main" val="10322"/>
                        </a:ext>
                      </a:extLst>
                    </a:gridCol>
                    <a:gridCol w="1625600">
                      <a:extLst>
                        <a:ext uri="{9D8B030D-6E8A-4147-A177-3AD203B41FA5}">
                          <a16:colId xmlns:a16="http://schemas.microsoft.com/office/drawing/2014/main" val="1032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2025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2025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2025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2025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424" name="yt_table_11424" descr="{&quot;rangeId&quot;:5,&quot;type&quot;:&quot;Option&quot;}" title="H_83.4600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89128099"/>
                  </p:ext>
                </p:extLst>
              </p:nvPr>
            </p:nvGraphicFramePr>
            <p:xfrm>
              <a:off x="540056" y="1379303"/>
              <a:ext cx="4505643" cy="1059943"/>
            </p:xfrm>
            <a:graphic>
              <a:graphicData uri="http://schemas.openxmlformats.org/drawingml/2006/table">
                <a:tbl>
                  <a:tblPr/>
                  <a:tblGrid>
                    <a:gridCol w="2880043">
                      <a:extLst>
                        <a:ext uri="{9D8B030D-6E8A-4147-A177-3AD203B41FA5}">
                          <a16:colId xmlns:a16="http://schemas.microsoft.com/office/drawing/2014/main" val="10322"/>
                        </a:ext>
                      </a:extLst>
                    </a:gridCol>
                    <a:gridCol w="1625600">
                      <a:extLst>
                        <a:ext uri="{9D8B030D-6E8A-4147-A177-3AD203B41FA5}">
                          <a16:colId xmlns:a16="http://schemas.microsoft.com/office/drawing/2014/main" val="10323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2025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2025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4"/>
                      </a:ext>
                    </a:extLst>
                  </a:tr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4286" r="-56448" b="-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77154" t="-74286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9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425" name="yt_shape_11425"/>
          <p:cNvSpPr txBox="1"/>
          <p:nvPr/>
        </p:nvSpPr>
        <p:spPr>
          <a:xfrm>
            <a:off x="540000" y="2489800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26" name="yt_table_1142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7182884"/>
              </p:ext>
            </p:extLst>
          </p:nvPr>
        </p:nvGraphicFramePr>
        <p:xfrm>
          <a:off x="540056" y="2969103"/>
          <a:ext cx="3776663" cy="1901952"/>
        </p:xfrm>
        <a:graphic>
          <a:graphicData uri="http://schemas.openxmlformats.org/drawingml/2006/table">
            <a:tbl>
              <a:tblPr/>
              <a:tblGrid>
                <a:gridCol w="3776663">
                  <a:extLst>
                    <a:ext uri="{9D8B030D-6E8A-4147-A177-3AD203B41FA5}">
                      <a16:colId xmlns:a16="http://schemas.microsoft.com/office/drawing/2014/main" val="103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负数没有倒数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的倒数是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任何有理数都有倒数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正数的倒数比自身小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7E2B4D4-B37D-5C69-879E-CD76AC646BC9}"/>
              </a:ext>
            </a:extLst>
          </p:cNvPr>
          <p:cNvSpPr txBox="1"/>
          <p:nvPr/>
        </p:nvSpPr>
        <p:spPr>
          <a:xfrm>
            <a:off x="72317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B70BA91-B611-EC70-15FF-41C51C0D1A18}"/>
              </a:ext>
            </a:extLst>
          </p:cNvPr>
          <p:cNvSpPr txBox="1"/>
          <p:nvPr/>
        </p:nvSpPr>
        <p:spPr>
          <a:xfrm>
            <a:off x="3878989" y="24429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28" name="yt_shape_11428"/>
              <p:cNvSpPr txBox="1"/>
              <p:nvPr/>
            </p:nvSpPr>
            <p:spPr>
              <a:xfrm>
                <a:off x="540119" y="900000"/>
                <a:ext cx="11111999" cy="11075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的倒数是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的倒数是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互为倒数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一个数的倒数等于这个数本身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这个数是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28" name="yt_shape_114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07547"/>
              </a:xfrm>
              <a:prstGeom prst="rect">
                <a:avLst/>
              </a:prstGeom>
              <a:blipFill>
                <a:blip r:embed="rId2"/>
                <a:stretch>
                  <a:fillRect l="-1701" r="-823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863DE4D-5D40-3413-D64A-7C085C99FF0D}"/>
              </a:ext>
            </a:extLst>
          </p:cNvPr>
          <p:cNvSpPr txBox="1"/>
          <p:nvPr/>
        </p:nvSpPr>
        <p:spPr>
          <a:xfrm>
            <a:off x="1135908" y="853194"/>
            <a:ext cx="942086" cy="76607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D780733-B9A1-40AD-C626-B7C240A36E17}"/>
                  </a:ext>
                </a:extLst>
              </p:cNvPr>
              <p:cNvSpPr txBox="1"/>
              <p:nvPr/>
            </p:nvSpPr>
            <p:spPr>
              <a:xfrm>
                <a:off x="6388946" y="853194"/>
                <a:ext cx="114211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7, 'hasSerialNum': 1, 'mathAnswerShape': 1, 'pageBreak': True}">
                <a:extLst>
                  <a:ext uri="{FF2B5EF4-FFF2-40B4-BE49-F238E27FC236}">
                    <a16:creationId xmlns:a16="http://schemas.microsoft.com/office/drawing/2014/main" id="{4D780733-B9A1-40AD-C626-B7C240A36E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8946" y="853194"/>
                <a:ext cx="1142111" cy="766077"/>
              </a:xfrm>
              <a:prstGeom prst="rect">
                <a:avLst/>
              </a:prstGeom>
              <a:blipFill>
                <a:blip r:embed="rId3"/>
                <a:stretch>
                  <a:fillRect l="-8021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05866274-9770-CBD5-B667-E8AD31BFF2FC}"/>
              </a:ext>
            </a:extLst>
          </p:cNvPr>
          <p:cNvCxnSpPr/>
          <p:nvPr/>
        </p:nvCxnSpPr>
        <p:spPr>
          <a:xfrm>
            <a:off x="6174157" y="1591515"/>
            <a:ext cx="126688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1C760B22-5D8F-70D5-FD7D-9FF07AE180FD}"/>
              </a:ext>
            </a:extLst>
          </p:cNvPr>
          <p:cNvSpPr txBox="1"/>
          <p:nvPr/>
        </p:nvSpPr>
        <p:spPr>
          <a:xfrm>
            <a:off x="9332171" y="853194"/>
            <a:ext cx="942086" cy="76607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DD10B46-A140-AA8D-B449-489BB9BAF5C6}"/>
              </a:ext>
            </a:extLst>
          </p:cNvPr>
          <p:cNvSpPr txBox="1"/>
          <p:nvPr/>
        </p:nvSpPr>
        <p:spPr>
          <a:xfrm>
            <a:off x="6622307" y="1525659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1" name="yt_shape_11431"/>
          <p:cNvSpPr txBox="1"/>
          <p:nvPr/>
        </p:nvSpPr>
        <p:spPr>
          <a:xfrm>
            <a:off x="540000" y="900000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有理数的除法法则</a:t>
            </a:r>
          </a:p>
        </p:txBody>
      </p:sp>
      <p:sp>
        <p:nvSpPr>
          <p:cNvPr id="11432" name="yt_shape_11432"/>
          <p:cNvSpPr txBox="1"/>
          <p:nvPr/>
        </p:nvSpPr>
        <p:spPr>
          <a:xfrm>
            <a:off x="540000" y="1399565"/>
            <a:ext cx="75148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苏州市中考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433" name="yt_table_11433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7623431"/>
                  </p:ext>
                </p:extLst>
              </p:nvPr>
            </p:nvGraphicFramePr>
            <p:xfrm>
              <a:off x="540056" y="1878868"/>
              <a:ext cx="8124191" cy="635000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325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326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327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32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433" name="yt_table_11433" descr="{&quot;rangeId&quot;:9,&quot;type&quot;:&quot;Option&quot;}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7623431"/>
                  </p:ext>
                </p:extLst>
              </p:nvPr>
            </p:nvGraphicFramePr>
            <p:xfrm>
              <a:off x="540056" y="1878868"/>
              <a:ext cx="8124191" cy="635000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325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326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327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328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19174" r="-74336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29365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0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434" name="yt_shape_11434"/>
          <p:cNvSpPr txBox="1"/>
          <p:nvPr/>
        </p:nvSpPr>
        <p:spPr>
          <a:xfrm>
            <a:off x="540000" y="2564516"/>
            <a:ext cx="49164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下列运算中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435" name="yt_table_11435" title="H_166.4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55109594"/>
                  </p:ext>
                </p:extLst>
              </p:nvPr>
            </p:nvGraphicFramePr>
            <p:xfrm>
              <a:off x="540056" y="3043819"/>
              <a:ext cx="6345238" cy="2114170"/>
            </p:xfrm>
            <a:graphic>
              <a:graphicData uri="http://schemas.openxmlformats.org/drawingml/2006/table">
                <a:tbl>
                  <a:tblPr/>
                  <a:tblGrid>
                    <a:gridCol w="6345238">
                      <a:extLst>
                        <a:ext uri="{9D8B030D-6E8A-4147-A177-3AD203B41FA5}">
                          <a16:colId xmlns:a16="http://schemas.microsoft.com/office/drawing/2014/main" val="1032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8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435" name="yt_table_11435" descr="{&quot;rangeId&quot;:10,&quot;type&quot;:&quot;Option&quot;}" title="H_166.4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55109594"/>
                  </p:ext>
                </p:extLst>
              </p:nvPr>
            </p:nvGraphicFramePr>
            <p:xfrm>
              <a:off x="540056" y="3043819"/>
              <a:ext cx="6345238" cy="2114170"/>
            </p:xfrm>
            <a:graphic>
              <a:graphicData uri="http://schemas.openxmlformats.org/drawingml/2006/table">
                <a:tbl>
                  <a:tblPr/>
                  <a:tblGrid>
                    <a:gridCol w="6345238">
                      <a:extLst>
                        <a:ext uri="{9D8B030D-6E8A-4147-A177-3AD203B41FA5}">
                          <a16:colId xmlns:a16="http://schemas.microsoft.com/office/drawing/2014/main" val="10329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b="-26442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01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000" b="-16442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02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8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3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070699544">
            <a:extLst>
              <a:ext uri="{FF2B5EF4-FFF2-40B4-BE49-F238E27FC236}">
                <a16:creationId xmlns:a16="http://schemas.microsoft.com/office/drawing/2014/main" id="{AA5E2DD0-EC09-C52B-1AE3-5F521D872C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A9C3498-D336-F36D-C185-092B71C78DE2}"/>
              </a:ext>
            </a:extLst>
          </p:cNvPr>
          <p:cNvSpPr txBox="1"/>
          <p:nvPr/>
        </p:nvSpPr>
        <p:spPr>
          <a:xfrm>
            <a:off x="70793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507EA88-F635-9763-696D-BA0BFE3DE4C1}"/>
              </a:ext>
            </a:extLst>
          </p:cNvPr>
          <p:cNvSpPr txBox="1"/>
          <p:nvPr/>
        </p:nvSpPr>
        <p:spPr>
          <a:xfrm>
            <a:off x="4488589" y="251771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436" name="yt_shape_11436"/>
              <p:cNvSpPr txBox="1"/>
              <p:nvPr/>
            </p:nvSpPr>
            <p:spPr>
              <a:xfrm>
                <a:off x="540119" y="900000"/>
                <a:ext cx="11492915" cy="453784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		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			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1_b63c6"/>
                  </a:rPr>
                  <a:t>										 </a:t>
                </a:r>
                <a:b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4_39eba"/>
                  </a:rPr>
                  <a:t> 											  </a:t>
                </a:r>
                <a:b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436" name="yt_shape_114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537845"/>
              </a:xfrm>
              <a:prstGeom prst="rect">
                <a:avLst/>
              </a:prstGeom>
              <a:blipFill>
                <a:blip r:embed="rId2"/>
                <a:stretch>
                  <a:fillRect l="-1645" t="-1210" b="-8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2A0B5C8-EFA8-C1FF-653D-819116C94499}"/>
                  </a:ext>
                </a:extLst>
              </p:cNvPr>
              <p:cNvSpPr txBox="1"/>
              <p:nvPr/>
            </p:nvSpPr>
            <p:spPr>
              <a:xfrm>
                <a:off x="450108" y="2003560"/>
                <a:ext cx="10205148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	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			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2A0B5C8-EFA8-C1FF-653D-819116C944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003560"/>
                <a:ext cx="10205148" cy="775221"/>
              </a:xfrm>
              <a:prstGeom prst="rect">
                <a:avLst/>
              </a:prstGeom>
              <a:blipFill>
                <a:blip r:embed="rId3"/>
                <a:stretch>
                  <a:fillRect l="-956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26E35BB-BB13-6A3C-EB20-683DB0BA50BE}"/>
                  </a:ext>
                </a:extLst>
              </p:cNvPr>
              <p:cNvSpPr txBox="1"/>
              <p:nvPr/>
            </p:nvSpPr>
            <p:spPr>
              <a:xfrm>
                <a:off x="1639911" y="2889573"/>
                <a:ext cx="11457622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sym typeface="_⨹_11_b63c6"/>
                  </a:rPr>
                  <a:t>										 </a:t>
                </a:r>
                <a:b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26E35BB-BB13-6A3C-EB20-683DB0BA50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9911" y="2889573"/>
                <a:ext cx="11457622" cy="766839"/>
              </a:xfrm>
              <a:prstGeom prst="rect">
                <a:avLst/>
              </a:prstGeom>
              <a:blipFill>
                <a:blip r:embed="rId4"/>
                <a:stretch>
                  <a:fillRect l="-798" t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FBF23E3-A620-3B97-889F-381E3E684AE1}"/>
                  </a:ext>
                </a:extLst>
              </p:cNvPr>
              <p:cNvSpPr txBox="1"/>
              <p:nvPr/>
            </p:nvSpPr>
            <p:spPr>
              <a:xfrm>
                <a:off x="8184232" y="2689422"/>
                <a:ext cx="2280349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FBF23E3-A620-3B97-889F-381E3E684A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84232" y="2689422"/>
                <a:ext cx="2280349" cy="775221"/>
              </a:xfrm>
              <a:prstGeom prst="rect">
                <a:avLst/>
              </a:prstGeom>
              <a:blipFill>
                <a:blip r:embed="rId5"/>
                <a:stretch>
                  <a:fillRect l="-4278" r="-4011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205C1D0-7F60-BDB6-0017-A4A2CCC71904}"/>
                  </a:ext>
                </a:extLst>
              </p:cNvPr>
              <p:cNvSpPr txBox="1"/>
              <p:nvPr/>
            </p:nvSpPr>
            <p:spPr>
              <a:xfrm>
                <a:off x="1616032" y="3451800"/>
                <a:ext cx="1165924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205C1D0-7F60-BDB6-0017-A4A2CCC719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6032" y="3451800"/>
                <a:ext cx="1165924" cy="766839"/>
              </a:xfrm>
              <a:prstGeom prst="rect">
                <a:avLst/>
              </a:prstGeom>
              <a:blipFill>
                <a:blip r:embed="rId6"/>
                <a:stretch>
                  <a:fillRect l="-7853" r="-8901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B2C5A73-BD69-08B4-F771-3F5475CEC1BA}"/>
                  </a:ext>
                </a:extLst>
              </p:cNvPr>
              <p:cNvSpPr txBox="1"/>
              <p:nvPr/>
            </p:nvSpPr>
            <p:spPr>
              <a:xfrm>
                <a:off x="8184232" y="3346249"/>
                <a:ext cx="1165924" cy="72753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B2C5A73-BD69-08B4-F771-3F5475CEC1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84232" y="3346249"/>
                <a:ext cx="1165924" cy="727533"/>
              </a:xfrm>
              <a:prstGeom prst="rect">
                <a:avLst/>
              </a:prstGeom>
              <a:blipFill>
                <a:blip r:embed="rId7"/>
                <a:stretch>
                  <a:fillRect l="-8377" r="-8377" b="-42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1904025C-3BFC-A3F9-C09F-9F43BFE502D2}"/>
                  </a:ext>
                </a:extLst>
              </p:cNvPr>
              <p:cNvSpPr txBox="1"/>
              <p:nvPr/>
            </p:nvSpPr>
            <p:spPr>
              <a:xfrm>
                <a:off x="6930708" y="2080283"/>
                <a:ext cx="3841132" cy="6217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+mn-cs"/>
                  </a:rPr>
                  <a:t>解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：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+mn-cs"/>
                  </a:rPr>
                  <a:t>原式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＝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cs typeface="+mn-cs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  <a:cs typeface="+mn-cs"/>
                          </a:rPr>
                        </m:ctrlPr>
                      </m:fPr>
                      <m:num>
                        <m: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cs typeface="+mn-cs"/>
                  </a:rPr>
                  <a:t> 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÷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（－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cs typeface="+mn-cs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  <a:cs typeface="+mn-cs"/>
                          </a:rPr>
                        </m:ctrlPr>
                      </m:fPr>
                      <m:num>
                        <m: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cs typeface="+mn-cs"/>
                  </a:rPr>
                  <a:t> 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）</a:t>
                </a:r>
                <a:endParaRPr lang="zh-CN" altLang="en-US" dirty="0"/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1904025C-3BFC-A3F9-C09F-9F43BFE502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30708" y="2080283"/>
                <a:ext cx="3841132" cy="621773"/>
              </a:xfrm>
              <a:prstGeom prst="rect">
                <a:avLst/>
              </a:prstGeom>
              <a:blipFill>
                <a:blip r:embed="rId8"/>
                <a:stretch>
                  <a:fillRect l="-2540" b="-49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41" name="yt_shape_11441"/>
              <p:cNvSpPr txBox="1"/>
              <p:nvPr/>
            </p:nvSpPr>
            <p:spPr>
              <a:xfrm>
                <a:off x="540119" y="900000"/>
                <a:ext cx="11492915" cy="248529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				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	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3_45e37"/>
                  </a:rPr>
                  <a:t>.											 </a:t>
                </a:r>
                <a:b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41" name="yt_shape_11441" descr="{&quot;rangeId&quot;:3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485296"/>
              </a:xfrm>
              <a:prstGeom prst="rect">
                <a:avLst/>
              </a:prstGeom>
              <a:blipFill>
                <a:blip r:embed="rId2"/>
                <a:stretch>
                  <a:fillRect l="-1645" b="-24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0E2338F-E884-19F2-DA76-19881A5E3B62}"/>
              </a:ext>
            </a:extLst>
          </p:cNvPr>
          <p:cNvSpPr txBox="1"/>
          <p:nvPr/>
        </p:nvSpPr>
        <p:spPr>
          <a:xfrm>
            <a:off x="450108" y="1528644"/>
            <a:ext cx="5357860" cy="77280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16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÷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8				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	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37EE8B2-FEFE-21C4-D606-53D852E9E5F9}"/>
              </a:ext>
            </a:extLst>
          </p:cNvPr>
          <p:cNvSpPr txBox="1"/>
          <p:nvPr/>
        </p:nvSpPr>
        <p:spPr>
          <a:xfrm>
            <a:off x="1631504" y="2294396"/>
            <a:ext cx="11457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3_45e37"/>
              </a:rPr>
              <a:t>.											 </a:t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75F9B64-05D3-B26E-6EC9-98E634BF7974}"/>
                  </a:ext>
                </a:extLst>
              </p:cNvPr>
              <p:cNvSpPr txBox="1"/>
              <p:nvPr/>
            </p:nvSpPr>
            <p:spPr>
              <a:xfrm>
                <a:off x="7685657" y="2186057"/>
                <a:ext cx="989711" cy="72473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75F9B64-05D3-B26E-6EC9-98E634BF79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85657" y="2186057"/>
                <a:ext cx="989711" cy="724738"/>
              </a:xfrm>
              <a:prstGeom prst="rect">
                <a:avLst/>
              </a:prstGeom>
              <a:blipFill>
                <a:blip r:embed="rId3"/>
                <a:stretch>
                  <a:fillRect l="-9877" r="-9877" b="-50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3B9024F-55E3-8373-BA23-8D5EFA217201}"/>
                  </a:ext>
                </a:extLst>
              </p:cNvPr>
              <p:cNvSpPr txBox="1"/>
              <p:nvPr/>
            </p:nvSpPr>
            <p:spPr>
              <a:xfrm>
                <a:off x="6528048" y="1681539"/>
                <a:ext cx="2544988" cy="6199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+mn-cs"/>
                  </a:rPr>
                  <a:t>解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：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+mn-cs"/>
                  </a:rPr>
                  <a:t>原式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＝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cs typeface="+mn-cs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  <a:cs typeface="+mn-cs"/>
                          </a:rPr>
                        </m:ctrlPr>
                      </m:fPr>
                      <m:num>
                        <m: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cs typeface="+mn-cs"/>
                  </a:rPr>
                  <a:t> 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×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cs typeface="+mn-cs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  <a:cs typeface="+mn-cs"/>
                          </a:rPr>
                        </m:ctrlPr>
                      </m:fPr>
                      <m:num>
                        <m: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cs typeface="+mn-cs"/>
                  </a:rPr>
                  <a:t> </a:t>
                </a:r>
                <a:endParaRPr lang="zh-CN" altLang="en-US" dirty="0"/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3B9024F-55E3-8373-BA23-8D5EFA2172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28048" y="1681539"/>
                <a:ext cx="2544988" cy="619913"/>
              </a:xfrm>
              <a:prstGeom prst="rect">
                <a:avLst/>
              </a:prstGeom>
              <a:blipFill>
                <a:blip r:embed="rId4"/>
                <a:stretch>
                  <a:fillRect l="-3837" b="-39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5" name="yt_shape_11445"/>
          <p:cNvSpPr txBox="1"/>
          <p:nvPr/>
        </p:nvSpPr>
        <p:spPr>
          <a:xfrm>
            <a:off x="540000" y="900000"/>
            <a:ext cx="28276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化简分数</a:t>
            </a:r>
          </a:p>
        </p:txBody>
      </p:sp>
      <p:sp>
        <p:nvSpPr>
          <p:cNvPr id="11446" name="yt_shape_11446"/>
          <p:cNvSpPr txBox="1"/>
          <p:nvPr/>
        </p:nvSpPr>
        <p:spPr>
          <a:xfrm>
            <a:off x="540000" y="1399565"/>
            <a:ext cx="50702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下列分数化简正确的是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447" name="yt_table_11447" title="H_100.7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21310973"/>
                  </p:ext>
                </p:extLst>
              </p:nvPr>
            </p:nvGraphicFramePr>
            <p:xfrm>
              <a:off x="540056" y="1878868"/>
              <a:ext cx="5570856" cy="1279589"/>
            </p:xfrm>
            <a:graphic>
              <a:graphicData uri="http://schemas.openxmlformats.org/drawingml/2006/table">
                <a:tbl>
                  <a:tblPr/>
                  <a:tblGrid>
                    <a:gridCol w="3165793">
                      <a:extLst>
                        <a:ext uri="{9D8B030D-6E8A-4147-A177-3AD203B41FA5}">
                          <a16:colId xmlns:a16="http://schemas.microsoft.com/office/drawing/2014/main" val="10330"/>
                        </a:ext>
                      </a:extLst>
                    </a:gridCol>
                    <a:gridCol w="2405063">
                      <a:extLst>
                        <a:ext uri="{9D8B030D-6E8A-4147-A177-3AD203B41FA5}">
                          <a16:colId xmlns:a16="http://schemas.microsoft.com/office/drawing/2014/main" val="1033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27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447" name="yt_table_11447" descr="{&quot;rangeId&quot;:13,&quot;type&quot;:&quot;Option&quot;}" title="H_100.7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21310973"/>
                  </p:ext>
                </p:extLst>
              </p:nvPr>
            </p:nvGraphicFramePr>
            <p:xfrm>
              <a:off x="540056" y="1878868"/>
              <a:ext cx="5570856" cy="1279589"/>
            </p:xfrm>
            <a:graphic>
              <a:graphicData uri="http://schemas.openxmlformats.org/drawingml/2006/table">
                <a:tbl>
                  <a:tblPr/>
                  <a:tblGrid>
                    <a:gridCol w="3165793">
                      <a:extLst>
                        <a:ext uri="{9D8B030D-6E8A-4147-A177-3AD203B41FA5}">
                          <a16:colId xmlns:a16="http://schemas.microsoft.com/office/drawing/2014/main" val="10330"/>
                        </a:ext>
                      </a:extLst>
                    </a:gridCol>
                    <a:gridCol w="2405063">
                      <a:extLst>
                        <a:ext uri="{9D8B030D-6E8A-4147-A177-3AD203B41FA5}">
                          <a16:colId xmlns:a16="http://schemas.microsoft.com/office/drawing/2014/main" val="10331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5962" b="-1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1646" b="-1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05"/>
                      </a:ext>
                    </a:extLst>
                  </a:tr>
                  <a:tr h="6430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99057" r="-75962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1646" t="-99057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0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448" name="yt_shape_11448"/>
          <p:cNvSpPr txBox="1"/>
          <p:nvPr/>
        </p:nvSpPr>
        <p:spPr>
          <a:xfrm>
            <a:off x="540000" y="3208963"/>
            <a:ext cx="26816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化简下列分数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49" name="yt_shape_11449"/>
              <p:cNvSpPr txBox="1"/>
              <p:nvPr/>
            </p:nvSpPr>
            <p:spPr>
              <a:xfrm>
                <a:off x="540000" y="3688266"/>
                <a:ext cx="5289910" cy="6491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449" name="yt_shape_11449" descr="{&quot;rangeId&quot;:14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88266"/>
                <a:ext cx="5289910" cy="649152"/>
              </a:xfrm>
              <a:prstGeom prst="rect">
                <a:avLst/>
              </a:prstGeom>
              <a:blipFill>
                <a:blip r:embed="rId3"/>
                <a:stretch>
                  <a:fillRect l="-3576" r="-2653" b="-14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51" name="yt_shape_11451"/>
              <p:cNvSpPr txBox="1"/>
              <p:nvPr/>
            </p:nvSpPr>
            <p:spPr>
              <a:xfrm>
                <a:off x="540000" y="4388206"/>
                <a:ext cx="6049733" cy="6462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451" name="yt_shape_11451" descr="{&quot;rangeId&quot;:1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88206"/>
                <a:ext cx="6049733" cy="646267"/>
              </a:xfrm>
              <a:prstGeom prst="rect">
                <a:avLst/>
              </a:prstGeom>
              <a:blipFill>
                <a:blip r:embed="rId4"/>
                <a:stretch>
                  <a:fillRect l="-3125" r="-2117" b="-113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53" name="yt_shape_11453"/>
              <p:cNvSpPr txBox="1"/>
              <p:nvPr/>
            </p:nvSpPr>
            <p:spPr>
              <a:xfrm>
                <a:off x="540000" y="5085261"/>
                <a:ext cx="5443798" cy="6429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28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453" name="yt_shape_11453" descr="{&quot;rangeId&quot;:14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85261"/>
                <a:ext cx="5443798" cy="642933"/>
              </a:xfrm>
              <a:prstGeom prst="rect">
                <a:avLst/>
              </a:prstGeom>
              <a:blipFill>
                <a:blip r:embed="rId5"/>
                <a:stretch>
                  <a:fillRect l="-3471" r="-2464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55" name="yt_shape_11455"/>
              <p:cNvSpPr txBox="1"/>
              <p:nvPr/>
            </p:nvSpPr>
            <p:spPr>
              <a:xfrm>
                <a:off x="540000" y="5778982"/>
                <a:ext cx="6771084" cy="6395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	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455" name="yt_shape_11455" descr="{&quot;rangeId&quot;:1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778982"/>
                <a:ext cx="6771084" cy="639599"/>
              </a:xfrm>
              <a:prstGeom prst="rect">
                <a:avLst/>
              </a:prstGeom>
              <a:blipFill>
                <a:blip r:embed="rId6"/>
                <a:stretch>
                  <a:fillRect l="-2793" r="-1802" b="-1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070699623">
            <a:extLst>
              <a:ext uri="{FF2B5EF4-FFF2-40B4-BE49-F238E27FC236}">
                <a16:creationId xmlns:a16="http://schemas.microsoft.com/office/drawing/2014/main" id="{0B4E64F3-728F-C21E-2513-5745EF18B95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C3FF4EE-5380-6D5A-91C8-C0A7345A207D}"/>
              </a:ext>
            </a:extLst>
          </p:cNvPr>
          <p:cNvSpPr txBox="1"/>
          <p:nvPr/>
        </p:nvSpPr>
        <p:spPr>
          <a:xfrm>
            <a:off x="46409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A10A5E8-EE7B-0BF1-D326-3ACAD0C1ED45}"/>
                  </a:ext>
                </a:extLst>
              </p:cNvPr>
              <p:cNvSpPr txBox="1"/>
              <p:nvPr/>
            </p:nvSpPr>
            <p:spPr>
              <a:xfrm>
                <a:off x="449989" y="4341401"/>
                <a:ext cx="6171311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	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	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A10A5E8-EE7B-0BF1-D326-3ACAD0C1ED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41401"/>
                <a:ext cx="6171311" cy="733629"/>
              </a:xfrm>
              <a:prstGeom prst="rect">
                <a:avLst/>
              </a:prstGeom>
              <a:blipFill>
                <a:blip r:embed="rId8"/>
                <a:stretch>
                  <a:fillRect l="-1581" b="-41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D45C2FD-83DF-CC71-A8A0-3F2302AC61E8}"/>
                  </a:ext>
                </a:extLst>
              </p:cNvPr>
              <p:cNvSpPr txBox="1"/>
              <p:nvPr/>
            </p:nvSpPr>
            <p:spPr>
              <a:xfrm>
                <a:off x="449989" y="5732176"/>
                <a:ext cx="3197739" cy="72702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	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		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D45C2FD-83DF-CC71-A8A0-3F2302AC61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732176"/>
                <a:ext cx="3197739" cy="727025"/>
              </a:xfrm>
              <a:prstGeom prst="rect">
                <a:avLst/>
              </a:prstGeom>
              <a:blipFill>
                <a:blip r:embed="rId9"/>
                <a:stretch>
                  <a:fillRect l="-3053" b="-3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333333C-2BE0-D297-528F-75BC93A6639A}"/>
                  </a:ext>
                </a:extLst>
              </p:cNvPr>
              <p:cNvSpPr txBox="1"/>
              <p:nvPr/>
            </p:nvSpPr>
            <p:spPr>
              <a:xfrm>
                <a:off x="4172342" y="4399957"/>
                <a:ext cx="3315136" cy="6165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+mn-cs"/>
                  </a:rPr>
                  <a:t>解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：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+mn-cs"/>
                  </a:rPr>
                  <a:t>原式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＝－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cs typeface="+mn-cs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  <a:cs typeface="+mn-cs"/>
                          </a:rPr>
                        </m:ctrlPr>
                      </m:fPr>
                      <m:num>
                        <m: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cs typeface="+mn-cs"/>
                  </a:rPr>
                  <a:t> 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.</a:t>
                </a:r>
                <a:endParaRPr lang="zh-CN" altLang="en-US" dirty="0"/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333333C-2BE0-D297-528F-75BC93A663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72342" y="4399957"/>
                <a:ext cx="3315136" cy="616515"/>
              </a:xfrm>
              <a:prstGeom prst="rect">
                <a:avLst/>
              </a:prstGeom>
              <a:blipFill>
                <a:blip r:embed="rId10"/>
                <a:stretch>
                  <a:fillRect l="-2757" b="-49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E7649204-45A1-53CC-92C6-3D247C3E0BDF}"/>
              </a:ext>
            </a:extLst>
          </p:cNvPr>
          <p:cNvSpPr txBox="1"/>
          <p:nvPr/>
        </p:nvSpPr>
        <p:spPr>
          <a:xfrm>
            <a:off x="4172342" y="5864855"/>
            <a:ext cx="60939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9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7" name="yt_shape_11457"/>
          <p:cNvSpPr txBox="1"/>
          <p:nvPr/>
        </p:nvSpPr>
        <p:spPr>
          <a:xfrm>
            <a:off x="540000" y="900000"/>
            <a:ext cx="467435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有理数的乘除混合运算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58" name="yt_shape_11458"/>
              <p:cNvSpPr txBox="1"/>
              <p:nvPr/>
            </p:nvSpPr>
            <p:spPr>
              <a:xfrm>
                <a:off x="540000" y="1399565"/>
                <a:ext cx="6817572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458" name="yt_shape_11458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6817572" cy="641779"/>
              </a:xfrm>
              <a:prstGeom prst="rect">
                <a:avLst/>
              </a:prstGeom>
              <a:blipFill>
                <a:blip r:embed="rId2"/>
                <a:stretch>
                  <a:fillRect l="-2773" r="-1699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460" name="yt_table_11460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13331429"/>
                  </p:ext>
                </p:extLst>
              </p:nvPr>
            </p:nvGraphicFramePr>
            <p:xfrm>
              <a:off x="540056" y="2092132"/>
              <a:ext cx="8267066" cy="635572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332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333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334"/>
                        </a:ext>
                      </a:extLst>
                    </a:gridCol>
                    <a:gridCol w="1338263">
                      <a:extLst>
                        <a:ext uri="{9D8B030D-6E8A-4147-A177-3AD203B41FA5}">
                          <a16:colId xmlns:a16="http://schemas.microsoft.com/office/drawing/2014/main" val="1033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1460" name="yt_table_11460" descr="{&quot;rangeId&quot;:16,&quot;type&quot;:&quot;Option&quot;}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13331429"/>
                  </p:ext>
                </p:extLst>
              </p:nvPr>
            </p:nvGraphicFramePr>
            <p:xfrm>
              <a:off x="540056" y="2092132"/>
              <a:ext cx="8267066" cy="635572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332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333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334"/>
                        </a:ext>
                      </a:extLst>
                    </a:gridCol>
                    <a:gridCol w="1338263">
                      <a:extLst>
                        <a:ext uri="{9D8B030D-6E8A-4147-A177-3AD203B41FA5}">
                          <a16:colId xmlns:a16="http://schemas.microsoft.com/office/drawing/2014/main" val="10335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7848" r="-55696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461" name="yt_shape_11461"/>
          <p:cNvSpPr txBox="1"/>
          <p:nvPr/>
        </p:nvSpPr>
        <p:spPr>
          <a:xfrm>
            <a:off x="540000" y="2778351"/>
            <a:ext cx="1105430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如图是一个简单的数值运算程序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当输入的值为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输出的值为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63" name="yt_table_1146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8692679"/>
              </p:ext>
            </p:extLst>
          </p:nvPr>
        </p:nvGraphicFramePr>
        <p:xfrm>
          <a:off x="540056" y="3563910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336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33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38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3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8"/>
                  </a:ext>
                </a:extLst>
              </a:tr>
            </a:tbl>
          </a:graphicData>
        </a:graphic>
      </p:graphicFrame>
      <p:pic>
        <p:nvPicPr>
          <p:cNvPr id="11462" name="yt_image_11462_skip" title="H_24.12">
            <a:extLst>
              <a:ext uri="">
                <a16:creationId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00117" y="3257654"/>
            <a:ext cx="3990195" cy="306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070699697">
            <a:extLst>
              <a:ext uri="{FF2B5EF4-FFF2-40B4-BE49-F238E27FC236}">
                <a16:creationId xmlns:a16="http://schemas.microsoft.com/office/drawing/2014/main" id="{1F1428FE-4E3C-B17C-3299-F9ED071108D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60B8D51-D014-C5C8-B620-A17818BD1E0D}"/>
              </a:ext>
            </a:extLst>
          </p:cNvPr>
          <p:cNvSpPr txBox="1"/>
          <p:nvPr/>
        </p:nvSpPr>
        <p:spPr>
          <a:xfrm>
            <a:off x="6388827" y="1352759"/>
            <a:ext cx="383285" cy="72918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4C31C64-369C-81EC-FBF2-549847211349}"/>
              </a:ext>
            </a:extLst>
          </p:cNvPr>
          <p:cNvSpPr txBox="1"/>
          <p:nvPr/>
        </p:nvSpPr>
        <p:spPr>
          <a:xfrm>
            <a:off x="10584589" y="273154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2019</Words>
  <Application>Microsoft Office PowerPoint</Application>
  <PresentationFormat>宽屏</PresentationFormat>
  <Paragraphs>207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11</cp:revision>
  <dcterms:created xsi:type="dcterms:W3CDTF">2024-07-27T08:54:53Z</dcterms:created>
  <dcterms:modified xsi:type="dcterms:W3CDTF">2024-07-27T12:49:25Z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