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2" r:id="rId6"/>
    <p:sldId id="373" r:id="rId7"/>
    <p:sldId id="376" r:id="rId8"/>
    <p:sldId id="377" r:id="rId9"/>
    <p:sldId id="380" r:id="rId10"/>
    <p:sldId id="385" r:id="rId11"/>
    <p:sldId id="387" r:id="rId12"/>
    <p:sldId id="389" r:id="rId13"/>
    <p:sldId id="394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6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16="http://schemas.microsoft.com/office/drawing/2014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7" name="yt_shape_11907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06" name="yt_image_11906" title="H_50.94">
            <a:extLst>
              <a:ext uri="">
                <a16:creationId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09" name="yt_shape_11909"/>
          <p:cNvSpPr txBox="1"/>
          <p:nvPr/>
        </p:nvSpPr>
        <p:spPr>
          <a:xfrm>
            <a:off x="540119" y="1597583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准确数与近似数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与实际完全符合的数是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与实际很接近但存在一点偏差的数称为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一个近似数四舍五入到某一位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就说这个近似数精确到那一位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是近似数的精确程度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我们经常用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法取近似数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但在实际问题中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1549,isEnd"/>
              </a:rPr>
              <a:t>有时也用去尾法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和进一法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025661-0D08-465F-615C-367970A41E39}"/>
              </a:ext>
            </a:extLst>
          </p:cNvPr>
          <p:cNvSpPr txBox="1"/>
          <p:nvPr/>
        </p:nvSpPr>
        <p:spPr>
          <a:xfrm>
            <a:off x="4564908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准确数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D5AEC3-05A1-E282-B924-8F6992A3CDCC}"/>
              </a:ext>
            </a:extLst>
          </p:cNvPr>
          <p:cNvSpPr txBox="1"/>
          <p:nvPr/>
        </p:nvSpPr>
        <p:spPr>
          <a:xfrm>
            <a:off x="6698507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近似数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CB9288-5D03-5373-70A9-1A04FAAE98E4}"/>
              </a:ext>
            </a:extLst>
          </p:cNvPr>
          <p:cNvSpPr txBox="1"/>
          <p:nvPr/>
        </p:nvSpPr>
        <p:spPr>
          <a:xfrm>
            <a:off x="10737107" y="2977241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b467c"/>
              </a:rPr>
              <a:t>精确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718AAA-E5B8-2F4C-C70A-77A5C146C025}"/>
              </a:ext>
            </a:extLst>
          </p:cNvPr>
          <p:cNvSpPr txBox="1"/>
          <p:nvPr/>
        </p:nvSpPr>
        <p:spPr>
          <a:xfrm>
            <a:off x="450108" y="345272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205B2DB-0004-86B5-140E-7C0E78D57733}"/>
              </a:ext>
            </a:extLst>
          </p:cNvPr>
          <p:cNvSpPr txBox="1"/>
          <p:nvPr/>
        </p:nvSpPr>
        <p:spPr>
          <a:xfrm>
            <a:off x="2853583" y="3928217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四舍五入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p14="http://schemas.microsoft.com/office/powerpoint/2010/main" xmlns:a16="http://schemas.microsoft.com/office/drawing/2014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5" name="yt_shape_11965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64" name="yt_image_11964" title="H_50.49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67" name="yt_shape_11967"/>
          <p:cNvSpPr txBox="1"/>
          <p:nvPr/>
        </p:nvSpPr>
        <p:spPr>
          <a:xfrm>
            <a:off x="540000" y="1591869"/>
            <a:ext cx="47448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68" name="yt_table_1196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564524"/>
              </p:ext>
            </p:extLst>
          </p:nvPr>
        </p:nvGraphicFramePr>
        <p:xfrm>
          <a:off x="540056" y="2071172"/>
          <a:ext cx="3600000" cy="1080000"/>
        </p:xfrm>
        <a:graphic>
          <a:graphicData uri="http://schemas.openxmlformats.org/drawingml/2006/table">
            <a:tbl>
              <a:tblPr/>
              <a:tblGrid>
                <a:gridCol w="5453063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表示的意义不同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0670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精确到万分位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精确到十分位是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万精确到千位是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D72E169-574F-654E-E3B2-524A9731F0F8}"/>
              </a:ext>
            </a:extLst>
          </p:cNvPr>
          <p:cNvSpPr txBox="1"/>
          <p:nvPr/>
        </p:nvSpPr>
        <p:spPr>
          <a:xfrm>
            <a:off x="43361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0" name="yt_shape_11970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平顶山市质检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小西用一根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米长的彩带包装礼盒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每个礼盒要用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1e4e,isEnd"/>
              </a:rPr>
              <a:t>米长的彩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这根彩带可以包装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个礼盒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达州市质检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大山公司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年种植葡萄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亩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预计每亩产量为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9523,isEnd"/>
              </a:rPr>
              <a:t>千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现制作一种包装盒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每盒可以装葡萄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该公司需要准备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581d,isEnd"/>
              </a:rPr>
              <a:t>个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这种包装盒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车工小王加工两根轴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当把轴交给质检员检验时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质检员说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a604,isEnd"/>
              </a:rPr>
              <a:t>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不合格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只能报废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小王不服气地说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图纸上要求的标准长度是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7bca,isEnd"/>
              </a:rPr>
              <a:t>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怎么不合格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同学们想想看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是小王不合格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2f68,isEnd"/>
              </a:rPr>
              <a:t>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是质检员故意刁难他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小王不合格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因为要求的标准长度为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所以准确数范围应不小于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595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米均不在此范围内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所以均不合格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D3803C-A155-3B95-913E-FCA529310BAE}"/>
              </a:ext>
            </a:extLst>
          </p:cNvPr>
          <p:cNvSpPr txBox="1"/>
          <p:nvPr/>
        </p:nvSpPr>
        <p:spPr>
          <a:xfrm>
            <a:off x="38029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C95277-4FBA-2134-46FE-F478C7A5DB6D}"/>
              </a:ext>
            </a:extLst>
          </p:cNvPr>
          <p:cNvSpPr txBox="1"/>
          <p:nvPr/>
        </p:nvSpPr>
        <p:spPr>
          <a:xfrm>
            <a:off x="10206882" y="2279658"/>
            <a:ext cx="1189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1834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660C70-1E4F-AD5A-4028-327A25221B41}"/>
              </a:ext>
            </a:extLst>
          </p:cNvPr>
          <p:cNvSpPr txBox="1"/>
          <p:nvPr/>
        </p:nvSpPr>
        <p:spPr>
          <a:xfrm>
            <a:off x="450108" y="5132586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小王不合格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E11052-DECA-DEE0-ABC6-682ED520AAD4}"/>
              </a:ext>
            </a:extLst>
          </p:cNvPr>
          <p:cNvSpPr txBox="1"/>
          <p:nvPr/>
        </p:nvSpPr>
        <p:spPr>
          <a:xfrm>
            <a:off x="450108" y="5608074"/>
            <a:ext cx="1100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因为要求的标准长度为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所以准确数范围应不小于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10B6EB-3C19-80C3-D56F-1A755E110CB8}"/>
              </a:ext>
            </a:extLst>
          </p:cNvPr>
          <p:cNvSpPr txBox="1"/>
          <p:nvPr/>
        </p:nvSpPr>
        <p:spPr>
          <a:xfrm>
            <a:off x="450108" y="6083562"/>
            <a:ext cx="734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米均不在此范围内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所以均不合格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16="http://schemas.microsoft.com/office/drawing/2014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5" name="yt_shape_11975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74" name="yt_image_11974" title="H_50.94">
            <a:extLst>
              <a:ext uri="">
                <a16:creationId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77" name="yt_shape_11977"/>
          <p:cNvSpPr txBox="1"/>
          <p:nvPr/>
        </p:nvSpPr>
        <p:spPr>
          <a:xfrm>
            <a:off x="540119" y="1597583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对非负有理数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四舍五入到个位的值记为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2c58,isEnd"/>
              </a:rPr>
              <a:t>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＞＝＜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＞＝＜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493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＞＝＜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a7768,isEnd"/>
              </a:rPr>
              <a:t>＞＝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，…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解决下列问题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3b6a,isEnd"/>
              </a:rPr>
              <a:t>这个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所以有理数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有最小值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81FE6A3-53F9-22A7-A44F-CBFE2249A0AC}"/>
              </a:ext>
            </a:extLst>
          </p:cNvPr>
          <p:cNvSpPr txBox="1"/>
          <p:nvPr/>
        </p:nvSpPr>
        <p:spPr>
          <a:xfrm>
            <a:off x="3193308" y="345272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DCB43C-D156-811D-9807-8F4EE69947AA}"/>
              </a:ext>
            </a:extLst>
          </p:cNvPr>
          <p:cNvSpPr txBox="1"/>
          <p:nvPr/>
        </p:nvSpPr>
        <p:spPr>
          <a:xfrm>
            <a:off x="6396883" y="392821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821D29-DF9B-4023-5257-54491E0C6F76}"/>
              </a:ext>
            </a:extLst>
          </p:cNvPr>
          <p:cNvSpPr txBox="1"/>
          <p:nvPr/>
        </p:nvSpPr>
        <p:spPr>
          <a:xfrm>
            <a:off x="1364508" y="440370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E17540-6CE6-EB56-37C8-0B5904CE9E0A}"/>
              </a:ext>
            </a:extLst>
          </p:cNvPr>
          <p:cNvSpPr txBox="1"/>
          <p:nvPr/>
        </p:nvSpPr>
        <p:spPr>
          <a:xfrm>
            <a:off x="450108" y="4879193"/>
            <a:ext cx="6404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6C30E0-0056-14F1-2E8D-D8A454738FDB}"/>
              </a:ext>
            </a:extLst>
          </p:cNvPr>
          <p:cNvSpPr txBox="1"/>
          <p:nvPr/>
        </p:nvSpPr>
        <p:spPr>
          <a:xfrm>
            <a:off x="450108" y="5354681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9A4B89-4337-CD76-1D2D-86569B819936}"/>
              </a:ext>
            </a:extLst>
          </p:cNvPr>
          <p:cNvSpPr txBox="1"/>
          <p:nvPr/>
        </p:nvSpPr>
        <p:spPr>
          <a:xfrm>
            <a:off x="450108" y="5830169"/>
            <a:ext cx="543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所以有理数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有最小值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p14="http://schemas.microsoft.com/office/powerpoint/2010/main" xmlns:a16="http://schemas.microsoft.com/office/drawing/2014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5" name="yt_shape_11915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914" name="yt_image_11914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17" name="yt_shape_11917"/>
          <p:cNvSpPr txBox="1"/>
          <p:nvPr/>
        </p:nvSpPr>
        <p:spPr>
          <a:xfrm>
            <a:off x="540000" y="1603297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近似数与准确数</a:t>
            </a:r>
          </a:p>
        </p:txBody>
      </p:sp>
      <p:sp>
        <p:nvSpPr>
          <p:cNvPr id="11918" name="yt_shape_11918"/>
          <p:cNvSpPr txBox="1"/>
          <p:nvPr/>
        </p:nvSpPr>
        <p:spPr>
          <a:xfrm>
            <a:off x="540000" y="2102862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属于准确数的是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19" name="yt_table_1191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513391"/>
              </p:ext>
            </p:extLst>
          </p:nvPr>
        </p:nvGraphicFramePr>
        <p:xfrm>
          <a:off x="540056" y="2582165"/>
          <a:ext cx="3600000" cy="1080000"/>
        </p:xfrm>
        <a:graphic>
          <a:graphicData uri="http://schemas.openxmlformats.org/drawingml/2006/table">
            <a:tbl>
              <a:tblPr/>
              <a:tblGrid>
                <a:gridCol w="6654800">
                  <a:extLst>
                    <a:ext uri="{9D8B030D-6E8A-4147-A177-3AD203B41FA5}">
                      <a16:colId xmlns:a16="http://schemas.microsoft.com/office/drawing/2014/main" val="104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月球与地球之间的距离约为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一只没有洗干净的手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约带各种细菌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亿个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七年级共有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名学生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张华身高约为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</a:tbl>
          </a:graphicData>
        </a:graphic>
      </p:graphicFrame>
      <p:pic>
        <p:nvPicPr>
          <p:cNvPr id="3" name="yt_shape_1722070751885">
            <a:extLst>
              <a:ext uri="{FF2B5EF4-FFF2-40B4-BE49-F238E27FC236}">
                <a16:creationId xmlns:a16="http://schemas.microsoft.com/office/drawing/2014/main" id="{8F7570C2-6E72-53B3-CA39-CB9759DAF6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22B75E-174C-FBA2-B9D5-4C6EC3B9E65A}"/>
              </a:ext>
            </a:extLst>
          </p:cNvPr>
          <p:cNvSpPr txBox="1"/>
          <p:nvPr/>
        </p:nvSpPr>
        <p:spPr>
          <a:xfrm>
            <a:off x="54029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1" name="yt_shape_11921"/>
          <p:cNvSpPr txBox="1"/>
          <p:nvPr/>
        </p:nvSpPr>
        <p:spPr>
          <a:xfrm>
            <a:off x="540120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宜昌市中考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我国利用世界唯一的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蓝鲸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在南海实现了可燃冰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7bdc"/>
              </a:rPr>
              <a:t>即天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然气水合物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的安全可控开采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据介绍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蓝鲸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拥有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27354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台设备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dbaa"/>
              </a:rPr>
              <a:t>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管路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MCC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报验点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电缆拉放长度估计为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dff1"/>
              </a:rPr>
              <a:t>其中准确数是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22" name="yt_table_1192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013383"/>
              </p:ext>
            </p:extLst>
          </p:nvPr>
        </p:nvGraphicFramePr>
        <p:xfrm>
          <a:off x="540056" y="2819698"/>
          <a:ext cx="3600000" cy="1080000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4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27354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</a:tbl>
          </a:graphicData>
        </a:graphic>
      </p:graphicFrame>
      <p:sp>
        <p:nvSpPr>
          <p:cNvPr id="11924" name="yt_shape_11924"/>
          <p:cNvSpPr txBox="1"/>
          <p:nvPr/>
        </p:nvSpPr>
        <p:spPr>
          <a:xfrm>
            <a:off x="540119" y="382125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是近似数的有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一本书有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甲、乙两地之间的距离为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某人的体重是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715a"/>
              </a:rPr>
              <a:t>④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某天中午的气温是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某学校学生人数为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某一教室内有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张桌子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1926" name="yt_table_1192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260162"/>
              </p:ext>
            </p:extLst>
          </p:nvPr>
        </p:nvGraphicFramePr>
        <p:xfrm>
          <a:off x="540056" y="5259990"/>
          <a:ext cx="3600000" cy="1080000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7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C2020D8-02DE-ECCF-6B30-E6B9A8783172}"/>
              </a:ext>
            </a:extLst>
          </p:cNvPr>
          <p:cNvSpPr txBox="1"/>
          <p:nvPr/>
        </p:nvSpPr>
        <p:spPr>
          <a:xfrm>
            <a:off x="1059709" y="2279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48B018-0708-BD23-9F0E-7C4130676037}"/>
              </a:ext>
            </a:extLst>
          </p:cNvPr>
          <p:cNvSpPr txBox="1"/>
          <p:nvPr/>
        </p:nvSpPr>
        <p:spPr>
          <a:xfrm>
            <a:off x="5403108" y="3774446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8" name="yt_shape_11928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有下列数据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我国大约有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亿人口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教室里有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人在绘画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b435,isEnd"/>
              </a:rPr>
              <a:t>吐鲁番盆地海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拔约为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这本书的定价是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是准确数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5519,isEnd"/>
              </a:rPr>
              <a:t>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近似数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07D92F-217C-16FD-DBC2-FFEE812181DA}"/>
              </a:ext>
            </a:extLst>
          </p:cNvPr>
          <p:cNvSpPr txBox="1"/>
          <p:nvPr/>
        </p:nvSpPr>
        <p:spPr>
          <a:xfrm>
            <a:off x="7392246" y="1328682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488683-4F79-BA82-C8FE-0AEBC00EDA0B}"/>
              </a:ext>
            </a:extLst>
          </p:cNvPr>
          <p:cNvSpPr txBox="1"/>
          <p:nvPr/>
        </p:nvSpPr>
        <p:spPr>
          <a:xfrm>
            <a:off x="10135446" y="1328682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16="http://schemas.microsoft.com/office/drawing/2014/main" xmlns:p14="http://schemas.microsoft.com/office/powerpoint/2010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9" name="yt_shape_11929"/>
          <p:cNvSpPr txBox="1"/>
          <p:nvPr/>
        </p:nvSpPr>
        <p:spPr>
          <a:xfrm>
            <a:off x="540000" y="900000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精确度</a:t>
            </a:r>
          </a:p>
        </p:txBody>
      </p:sp>
      <p:sp>
        <p:nvSpPr>
          <p:cNvPr id="11930" name="yt_shape_11930"/>
          <p:cNvSpPr txBox="1"/>
          <p:nvPr/>
        </p:nvSpPr>
        <p:spPr>
          <a:xfrm>
            <a:off x="540000" y="1399565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近似数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的精确度为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31" name="yt_table_1193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663933"/>
              </p:ext>
            </p:extLst>
          </p:nvPr>
        </p:nvGraphicFramePr>
        <p:xfrm>
          <a:off x="540056" y="1878868"/>
          <a:ext cx="3600000" cy="1080000"/>
        </p:xfrm>
        <a:graphic>
          <a:graphicData uri="http://schemas.openxmlformats.org/drawingml/2006/table">
            <a:tbl>
              <a:tblPr/>
              <a:tblGrid>
                <a:gridCol w="4081780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4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精确到万分位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精确到万位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精确到十万分位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2"/>
                  </a:ext>
                </a:extLst>
              </a:tr>
            </a:tbl>
          </a:graphicData>
        </a:graphic>
      </p:graphicFrame>
      <p:sp>
        <p:nvSpPr>
          <p:cNvPr id="11933" name="yt_shape_11933"/>
          <p:cNvSpPr txBox="1"/>
          <p:nvPr/>
        </p:nvSpPr>
        <p:spPr>
          <a:xfrm>
            <a:off x="540000" y="2880422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下列各对近似数中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精确度一样的是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34" name="yt_table_119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8302618"/>
              </p:ext>
            </p:extLst>
          </p:nvPr>
        </p:nvGraphicFramePr>
        <p:xfrm>
          <a:off x="540056" y="3359725"/>
          <a:ext cx="3600000" cy="1080000"/>
        </p:xfrm>
        <a:graphic>
          <a:graphicData uri="http://schemas.openxmlformats.org/drawingml/2006/table">
            <a:tbl>
              <a:tblPr/>
              <a:tblGrid>
                <a:gridCol w="4081780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  <a:gridCol w="3079560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280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百万与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4"/>
                  </a:ext>
                </a:extLst>
              </a:tr>
            </a:tbl>
          </a:graphicData>
        </a:graphic>
      </p:graphicFrame>
      <p:pic>
        <p:nvPicPr>
          <p:cNvPr id="3" name="yt_shape_1722070751957">
            <a:extLst>
              <a:ext uri="{FF2B5EF4-FFF2-40B4-BE49-F238E27FC236}">
                <a16:creationId xmlns:a16="http://schemas.microsoft.com/office/drawing/2014/main" id="{707B03FB-1817-BFBB-C908-A5C4149456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FE881D-1746-916F-797E-79985814AB60}"/>
              </a:ext>
            </a:extLst>
          </p:cNvPr>
          <p:cNvSpPr txBox="1"/>
          <p:nvPr/>
        </p:nvSpPr>
        <p:spPr>
          <a:xfrm>
            <a:off x="4793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F7C450-88FD-F12A-3284-CED0775B7F7C}"/>
              </a:ext>
            </a:extLst>
          </p:cNvPr>
          <p:cNvSpPr txBox="1"/>
          <p:nvPr/>
        </p:nvSpPr>
        <p:spPr>
          <a:xfrm>
            <a:off x="6317389" y="28336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6" name="yt_shape_11936"/>
          <p:cNvSpPr txBox="1"/>
          <p:nvPr/>
        </p:nvSpPr>
        <p:spPr>
          <a:xfrm>
            <a:off x="540000" y="900000"/>
            <a:ext cx="7463582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下列由四舍五入法得到的近似数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各精确到哪一位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精确到十分位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精确到个位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精确到百分位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精确到万位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万精确到百位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8853F9-CD73-CCE1-2ED3-A9A67752104E}"/>
              </a:ext>
            </a:extLst>
          </p:cNvPr>
          <p:cNvSpPr txBox="1"/>
          <p:nvPr/>
        </p:nvSpPr>
        <p:spPr>
          <a:xfrm>
            <a:off x="449989" y="2279658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精确到十分位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2CF31B-485A-75C0-194F-CCFBDB0C34F6}"/>
              </a:ext>
            </a:extLst>
          </p:cNvPr>
          <p:cNvSpPr txBox="1"/>
          <p:nvPr/>
        </p:nvSpPr>
        <p:spPr>
          <a:xfrm>
            <a:off x="449989" y="275514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精确到个位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CBCCE5-B33E-6A76-655C-DC1C0307576C}"/>
              </a:ext>
            </a:extLst>
          </p:cNvPr>
          <p:cNvSpPr txBox="1"/>
          <p:nvPr/>
        </p:nvSpPr>
        <p:spPr>
          <a:xfrm>
            <a:off x="449989" y="3230634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精确到百分位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932FD6-B354-A36C-AE1A-E68BF00A00C4}"/>
              </a:ext>
            </a:extLst>
          </p:cNvPr>
          <p:cNvSpPr txBox="1"/>
          <p:nvPr/>
        </p:nvSpPr>
        <p:spPr>
          <a:xfrm>
            <a:off x="449989" y="3706122"/>
            <a:ext cx="378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精确到万位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C2085D-E462-6E7B-89FD-B2F64226A434}"/>
              </a:ext>
            </a:extLst>
          </p:cNvPr>
          <p:cNvSpPr txBox="1"/>
          <p:nvPr/>
        </p:nvSpPr>
        <p:spPr>
          <a:xfrm>
            <a:off x="449989" y="4181610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万精确到百位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16="http://schemas.microsoft.com/office/drawing/2014/main" xmlns:p14="http://schemas.microsoft.com/office/powerpoint/2010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4" name="yt_shape_11944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按要求对已知数据取近似数</a:t>
            </a:r>
          </a:p>
        </p:txBody>
      </p:sp>
      <p:sp>
        <p:nvSpPr>
          <p:cNvPr id="11945" name="yt_shape_11945"/>
          <p:cNvSpPr txBox="1"/>
          <p:nvPr/>
        </p:nvSpPr>
        <p:spPr>
          <a:xfrm>
            <a:off x="540000" y="1399565"/>
            <a:ext cx="104387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130542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精确到千位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46" name="yt_table_1194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639816"/>
              </p:ext>
            </p:extLst>
          </p:nvPr>
        </p:nvGraphicFramePr>
        <p:xfrm>
          <a:off x="540056" y="1878868"/>
          <a:ext cx="3600000" cy="1080000"/>
        </p:xfrm>
        <a:graphic>
          <a:graphicData uri="http://schemas.openxmlformats.org/drawingml/2006/table">
            <a:tbl>
              <a:tblPr/>
              <a:tblGrid>
                <a:gridCol w="3243580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131000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"/>
                  </a:ext>
                </a:extLst>
              </a:tr>
            </a:tbl>
          </a:graphicData>
        </a:graphic>
      </p:graphicFrame>
      <p:sp>
        <p:nvSpPr>
          <p:cNvPr id="11948" name="yt_shape_11948"/>
          <p:cNvSpPr txBox="1"/>
          <p:nvPr/>
        </p:nvSpPr>
        <p:spPr>
          <a:xfrm>
            <a:off x="540119" y="288042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通过望远镜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人类在宇宙中已经发现近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18600000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亿个星系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f847"/>
              </a:rPr>
              <a:t>每个星系中又有约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亿颗星球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但所有这些加起来仅占整个宇宙的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18600000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28c0"/>
              </a:rPr>
              <a:t>精确到十万位的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近似数是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49" name="yt_table_1194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374249"/>
              </p:ext>
            </p:extLst>
          </p:nvPr>
        </p:nvGraphicFramePr>
        <p:xfrm>
          <a:off x="540056" y="4319988"/>
          <a:ext cx="3600000" cy="1080000"/>
        </p:xfrm>
        <a:graphic>
          <a:graphicData uri="http://schemas.openxmlformats.org/drawingml/2006/table">
            <a:tbl>
              <a:tblPr/>
              <a:tblGrid>
                <a:gridCol w="3243580">
                  <a:extLst>
                    <a:ext uri="{9D8B030D-6E8A-4147-A177-3AD203B41FA5}">
                      <a16:colId xmlns:a16="http://schemas.microsoft.com/office/drawing/2014/main" val="10485"/>
                    </a:ext>
                  </a:extLst>
                </a:gridCol>
                <a:gridCol w="2328863">
                  <a:extLst>
                    <a:ext uri="{9D8B030D-6E8A-4147-A177-3AD203B41FA5}">
                      <a16:colId xmlns:a16="http://schemas.microsoft.com/office/drawing/2014/main" val="104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"/>
                  </a:ext>
                </a:extLst>
              </a:tr>
            </a:tbl>
          </a:graphicData>
        </a:graphic>
      </p:graphicFrame>
      <p:pic>
        <p:nvPicPr>
          <p:cNvPr id="3" name="yt_shape_1722070752035">
            <a:extLst>
              <a:ext uri="{FF2B5EF4-FFF2-40B4-BE49-F238E27FC236}">
                <a16:creationId xmlns:a16="http://schemas.microsoft.com/office/drawing/2014/main" id="{3F88F386-6A72-FCC4-B6C4-AE9591E3E2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C305AF-6227-9ADB-92B8-56779CD075AA}"/>
              </a:ext>
            </a:extLst>
          </p:cNvPr>
          <p:cNvSpPr txBox="1"/>
          <p:nvPr/>
        </p:nvSpPr>
        <p:spPr>
          <a:xfrm>
            <a:off x="9974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B02DC1-ECCF-0549-16C6-DD6A5FB5C536}"/>
              </a:ext>
            </a:extLst>
          </p:cNvPr>
          <p:cNvSpPr txBox="1"/>
          <p:nvPr/>
        </p:nvSpPr>
        <p:spPr>
          <a:xfrm>
            <a:off x="2278908" y="378459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1" name="yt_shape_11951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已知圆周率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1415926535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将圆周率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精确到个位是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3811,isEnd"/>
              </a:rPr>
              <a:t>精确到百分位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小亮用天平称一个零件的质量为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026kg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将其精确到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用四舍五入法对下列各数按括号中的要求取近似数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5123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5123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精确到十分位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2378000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精确到万位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2378000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2E8365E-018C-782A-C66A-4E25B6BDA4F7}"/>
              </a:ext>
            </a:extLst>
          </p:cNvPr>
          <p:cNvSpPr txBox="1"/>
          <p:nvPr/>
        </p:nvSpPr>
        <p:spPr>
          <a:xfrm>
            <a:off x="8911482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52A727-114C-186C-F46C-B11C266D5A31}"/>
              </a:ext>
            </a:extLst>
          </p:cNvPr>
          <p:cNvSpPr txBox="1"/>
          <p:nvPr/>
        </p:nvSpPr>
        <p:spPr>
          <a:xfrm>
            <a:off x="1059708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43178D-FB10-15F0-4E85-0A420A59A942}"/>
              </a:ext>
            </a:extLst>
          </p:cNvPr>
          <p:cNvSpPr txBox="1"/>
          <p:nvPr/>
        </p:nvSpPr>
        <p:spPr>
          <a:xfrm>
            <a:off x="4717308" y="132868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4C9C01-457A-67BD-DEBC-0ED169323391}"/>
              </a:ext>
            </a:extLst>
          </p:cNvPr>
          <p:cNvSpPr txBox="1"/>
          <p:nvPr/>
        </p:nvSpPr>
        <p:spPr>
          <a:xfrm>
            <a:off x="9659004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D944FD-6F51-F107-49F9-82B5C53E53AA}"/>
              </a:ext>
            </a:extLst>
          </p:cNvPr>
          <p:cNvSpPr txBox="1"/>
          <p:nvPr/>
        </p:nvSpPr>
        <p:spPr>
          <a:xfrm>
            <a:off x="450108" y="3230634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946388-737B-BB20-A5EF-04C25137402D}"/>
              </a:ext>
            </a:extLst>
          </p:cNvPr>
          <p:cNvSpPr txBox="1"/>
          <p:nvPr/>
        </p:nvSpPr>
        <p:spPr>
          <a:xfrm>
            <a:off x="450108" y="4181610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280EB4E-57C6-1E8F-1A1C-D8636953806A}"/>
              </a:ext>
            </a:extLst>
          </p:cNvPr>
          <p:cNvSpPr txBox="1"/>
          <p:nvPr/>
        </p:nvSpPr>
        <p:spPr>
          <a:xfrm>
            <a:off x="450108" y="5132586"/>
            <a:ext cx="363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2378000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16="http://schemas.microsoft.com/office/drawing/2014/main" xmlns:p14="http://schemas.microsoft.com/office/powerpoint/2010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0" name="yt_shape_11960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对近似数的精确度理解不透致错</a:t>
            </a:r>
          </a:p>
        </p:txBody>
      </p:sp>
      <p:sp>
        <p:nvSpPr>
          <p:cNvPr id="11961" name="yt_shape_11961"/>
          <p:cNvSpPr txBox="1"/>
          <p:nvPr/>
        </p:nvSpPr>
        <p:spPr>
          <a:xfrm>
            <a:off x="540000" y="1399565"/>
            <a:ext cx="7207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宜宾市期末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62" name="yt_table_1196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216798"/>
              </p:ext>
            </p:extLst>
          </p:nvPr>
        </p:nvGraphicFramePr>
        <p:xfrm>
          <a:off x="540056" y="1878868"/>
          <a:ext cx="3600000" cy="1080000"/>
        </p:xfrm>
        <a:graphic>
          <a:graphicData uri="http://schemas.openxmlformats.org/drawingml/2006/table">
            <a:tbl>
              <a:tblPr/>
              <a:tblGrid>
                <a:gridCol w="6977063">
                  <a:extLst>
                    <a:ext uri="{9D8B030D-6E8A-4147-A177-3AD203B41FA5}">
                      <a16:colId xmlns:a16="http://schemas.microsoft.com/office/drawing/2014/main" val="10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将数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60340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精确到千位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精确到十分位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由四舍五入得到的近似数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万精确到千位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由四舍五入得到的近似数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</a:tbl>
          </a:graphicData>
        </a:graphic>
      </p:graphicFrame>
      <p:pic>
        <p:nvPicPr>
          <p:cNvPr id="3" name="yt_shape_1722070752110">
            <a:extLst>
              <a:ext uri="{FF2B5EF4-FFF2-40B4-BE49-F238E27FC236}">
                <a16:creationId xmlns:a16="http://schemas.microsoft.com/office/drawing/2014/main" id="{2C5AB738-5709-BF5B-45CD-4B76388400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B92616-E251-602F-58BC-C1AE5286BE50}"/>
              </a:ext>
            </a:extLst>
          </p:cNvPr>
          <p:cNvSpPr txBox="1"/>
          <p:nvPr/>
        </p:nvSpPr>
        <p:spPr>
          <a:xfrm>
            <a:off x="6774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1587</Words>
  <Application>Microsoft Office PowerPoint</Application>
  <PresentationFormat>宽屏</PresentationFormat>
  <Paragraphs>134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课 件</cp:lastModifiedBy>
  <cp:revision>9</cp:revision>
  <dcterms:created xsi:type="dcterms:W3CDTF">2024-07-27T08:54:53Z</dcterms:created>
  <dcterms:modified xsi:type="dcterms:W3CDTF">2024-07-27T09:07:45Z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