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4" r:id="rId4"/>
    <p:sldId id="367" r:id="rId5"/>
    <p:sldId id="368" r:id="rId6"/>
    <p:sldId id="371" r:id="rId7"/>
    <p:sldId id="372" r:id="rId8"/>
    <p:sldId id="378" r:id="rId9"/>
    <p:sldId id="380" r:id="rId10"/>
    <p:sldId id="382" r:id="rId11"/>
    <p:sldId id="384" r:id="rId12"/>
    <p:sldId id="389" r:id="rId13"/>
    <p:sldId id="391" r:id="rId14"/>
    <p:sldId id="256" r:id="rId15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1" d="100"/>
          <a:sy n="51" d="100"/>
        </p:scale>
        <p:origin x="64" y="75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33" name="yt_shape_12233"/>
          <p:cNvSpPr txBox="1"/>
          <p:nvPr/>
        </p:nvSpPr>
        <p:spPr>
          <a:xfrm>
            <a:off x="540000" y="900000"/>
            <a:ext cx="4137992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55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2232" name="yt_image_12232" title="H_50.9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95471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235" name="yt_shape_12235"/>
          <p:cNvSpPr txBox="1"/>
          <p:nvPr/>
        </p:nvSpPr>
        <p:spPr>
          <a:xfrm>
            <a:off x="540119" y="1597583"/>
            <a:ext cx="11492915" cy="185243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代数式是由数和字母用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连接所成的式子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e17a2,isEnd"/>
              </a:rPr>
              <a:t>单独的一个数或一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也是代数式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注意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代数式中的运算符号是指加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除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乘方等运算符号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4faf7,isEnd"/>
              </a:rPr>
              <a:t>代数式中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不能含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”“≠”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等表示相等或不等关系的符号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E27D711-4C84-C37F-3414-F98E54744481}"/>
              </a:ext>
            </a:extLst>
          </p:cNvPr>
          <p:cNvSpPr txBox="1"/>
          <p:nvPr/>
        </p:nvSpPr>
        <p:spPr>
          <a:xfrm>
            <a:off x="4412508" y="1550777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运算符号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19B31A8-7E57-1E64-EDC8-69E5A7F24ED5}"/>
              </a:ext>
            </a:extLst>
          </p:cNvPr>
          <p:cNvSpPr txBox="1"/>
          <p:nvPr/>
        </p:nvSpPr>
        <p:spPr>
          <a:xfrm>
            <a:off x="1059708" y="2026265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字母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0" name="yt_shape_12280"/>
          <p:cNvSpPr txBox="1"/>
          <p:nvPr/>
        </p:nvSpPr>
        <p:spPr>
          <a:xfrm>
            <a:off x="540119" y="900000"/>
            <a:ext cx="11492915" cy="42695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原创题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代数式可以把实际问题的数量关系用式子的形式表示出来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同时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468ca,isEnd"/>
              </a:rPr>
              <a:t>，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代数式也可以代表很多实际意义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例如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酸奶每瓶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的实际意义可以是买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b7c17,isEnd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瓶酸奶的价钱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请你给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赋予一个实际意义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b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sym typeface="W:6.005039,H:37.44"/>
              </a:rPr>
            </a:b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                                                         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垃圾分类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知识竞赛规定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答对一道题得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答错一道题扣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ecb20,isEnd"/>
              </a:rPr>
              <a:t>）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班同学答对了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道题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答错了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道题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班同学得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重庆市八中单元卷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个宽为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长为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2_ec212,isEnd"/>
              </a:rPr>
              <a:t>的小长方形放入一个大长方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形中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阴影处表示没有放入小长方形的区域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则大长方形的周长是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br>
              <a:rPr lang="zh-CN" altLang="zh-CN" sz="100" b="0" i="0" spc="-1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用含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的代数式表示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2283" name="yt_image_12283" title="H_85.9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60733" y="5218699"/>
            <a:ext cx="3070533" cy="1091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3EDF7EE-B9A0-CA18-2D1F-3F026585EAE4}"/>
              </a:ext>
            </a:extLst>
          </p:cNvPr>
          <p:cNvSpPr txBox="1"/>
          <p:nvPr/>
        </p:nvSpPr>
        <p:spPr>
          <a:xfrm>
            <a:off x="7511307" y="1804170"/>
            <a:ext cx="3913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一支圆珠笔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一支铅笔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  <a:sym typeface="_⨹_1_60224"/>
              </a:rPr>
              <a:t>1</a:t>
            </a:r>
            <a:b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1F3B43C-9F08-482E-7500-13DB77051643}"/>
              </a:ext>
            </a:extLst>
          </p:cNvPr>
          <p:cNvSpPr txBox="1"/>
          <p:nvPr/>
        </p:nvSpPr>
        <p:spPr>
          <a:xfrm>
            <a:off x="450108" y="2251911"/>
            <a:ext cx="82604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购买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支圆珠笔和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支铅笔共付的钱数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答案不唯一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66507C5-E2BB-6FD1-9746-3BA23EDA5EE3}"/>
              </a:ext>
            </a:extLst>
          </p:cNvPr>
          <p:cNvSpPr txBox="1"/>
          <p:nvPr/>
        </p:nvSpPr>
        <p:spPr>
          <a:xfrm>
            <a:off x="8413007" y="3230634"/>
            <a:ext cx="23517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1141AE0-1401-08B7-3CB6-A146E03D79C7}"/>
              </a:ext>
            </a:extLst>
          </p:cNvPr>
          <p:cNvSpPr txBox="1"/>
          <p:nvPr/>
        </p:nvSpPr>
        <p:spPr>
          <a:xfrm>
            <a:off x="9898907" y="4181610"/>
            <a:ext cx="17421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5" name="yt_shape_12285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山西省中考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如图是一组有规律的图案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5_45703,isEnd"/>
              </a:rPr>
              <a:t>它们是由边长相等的正三角形组合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而成的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个图案有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个三角形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个图案有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个三角形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个图案有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b0f73,isEnd"/>
              </a:rPr>
              <a:t>个三角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…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按此规律摆下去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个图案有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个三角形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12286" name="yt_shape_12286"/>
          <p:cNvSpPr txBox="1"/>
          <p:nvPr/>
        </p:nvSpPr>
        <p:spPr>
          <a:xfrm>
            <a:off x="540000" y="2339566"/>
            <a:ext cx="4568558" cy="70237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900" b="0" i="0" u="none">
                <a:solidFill>
                  <a:srgbClr val="1EE3CF"/>
                </a:solidFill>
                <a:effectLst/>
                <a:latin typeface="Times New Roman" pitchFamily="39"/>
                <a:ea typeface="Times New Roman" pitchFamily="39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                                </a:t>
            </a:r>
            <a:r>
              <a:rPr lang="en-US" altLang="zh-CN" sz="1800" b="0" i="0" u="none">
                <a:solidFill>
                  <a:srgbClr val="1EE3CF"/>
                </a:solidFill>
                <a:effectLst/>
                <a:latin typeface="Times New Roman" pitchFamily="18"/>
                <a:ea typeface="宋体" pitchFamily="18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…</a:t>
            </a:r>
          </a:p>
        </p:txBody>
      </p:sp>
      <p:sp>
        <p:nvSpPr>
          <p:cNvPr id="12287" name="yt_shape_12287"/>
          <p:cNvSpPr txBox="1"/>
          <p:nvPr/>
        </p:nvSpPr>
        <p:spPr>
          <a:xfrm>
            <a:off x="540119" y="3092726"/>
            <a:ext cx="11111999" cy="42851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如图是一幢居民楼的平面图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请你根据图中所给的数据计算出该楼的占地面积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2288" name="yt_image_12288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36348" y="3724393"/>
            <a:ext cx="1919302" cy="1436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290" name="yt_shape_12290"/>
          <p:cNvSpPr txBox="1"/>
          <p:nvPr/>
        </p:nvSpPr>
        <p:spPr>
          <a:xfrm>
            <a:off x="540000" y="5211615"/>
            <a:ext cx="195406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3" name="yt_shape_1722070794958">
            <a:extLst>
              <a:ext uri="{FF2B5EF4-FFF2-40B4-BE49-F238E27FC236}">
                <a16:creationId xmlns:a16="http://schemas.microsoft.com/office/drawing/2014/main" id="{68423350-9069-E2E3-13DE-3EBCDEA623D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373631"/>
            <a:ext cx="3914967" cy="62744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AD22398-F247-6300-F7BE-3ADD8D466C2B}"/>
              </a:ext>
            </a:extLst>
          </p:cNvPr>
          <p:cNvSpPr txBox="1"/>
          <p:nvPr/>
        </p:nvSpPr>
        <p:spPr>
          <a:xfrm>
            <a:off x="5726958" y="1804170"/>
            <a:ext cx="19517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2BED7E0-2AC3-E88D-BD97-CD08D9013550}"/>
              </a:ext>
            </a:extLst>
          </p:cNvPr>
          <p:cNvSpPr txBox="1"/>
          <p:nvPr/>
        </p:nvSpPr>
        <p:spPr>
          <a:xfrm>
            <a:off x="459405" y="3812511"/>
            <a:ext cx="211524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mn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yt_shape_12292"/>
          <p:cNvSpPr txBox="1"/>
          <p:nvPr/>
        </p:nvSpPr>
        <p:spPr>
          <a:xfrm>
            <a:off x="540119" y="900000"/>
            <a:ext cx="4135299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34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2291" name="yt_image_12291" title="H_50.9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92759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294" name="yt_shape_12294"/>
          <p:cNvSpPr txBox="1"/>
          <p:nvPr/>
        </p:nvSpPr>
        <p:spPr>
          <a:xfrm>
            <a:off x="540119" y="1597583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推理能力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下列数表是由从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开始的连续自然数组成的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1f583"/>
              </a:rPr>
              <a:t>观察规律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并完成下列各题的解答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2295" name="yt_image_12295" title="H_107.5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17332" y="2559620"/>
            <a:ext cx="3953160" cy="1365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297" name="yt_shape_12297"/>
          <p:cNvSpPr txBox="1"/>
          <p:nvPr/>
        </p:nvSpPr>
        <p:spPr>
          <a:xfrm>
            <a:off x="540119" y="4365104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观察每一行最后一个数的特点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猜测表中第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行的最后一个数是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c9c2b,isEnd"/>
              </a:rPr>
              <a:t>它是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自然数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的平方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行共有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用含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的代数式表示第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行的第一个数和最后一个数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第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行的第一个数是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第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行的最后一个数是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5357A70-58E1-43EE-7EC5-16E7DC7A5472}"/>
              </a:ext>
            </a:extLst>
          </p:cNvPr>
          <p:cNvSpPr txBox="1"/>
          <p:nvPr/>
        </p:nvSpPr>
        <p:spPr>
          <a:xfrm>
            <a:off x="9768408" y="4261676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3D23166-5936-EAB3-7124-80D0AACD083B}"/>
              </a:ext>
            </a:extLst>
          </p:cNvPr>
          <p:cNvSpPr txBox="1"/>
          <p:nvPr/>
        </p:nvSpPr>
        <p:spPr>
          <a:xfrm>
            <a:off x="1633906" y="4804116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C323E1D-CFB2-0FC3-0567-73143EF6EE38}"/>
              </a:ext>
            </a:extLst>
          </p:cNvPr>
          <p:cNvSpPr txBox="1"/>
          <p:nvPr/>
        </p:nvSpPr>
        <p:spPr>
          <a:xfrm>
            <a:off x="5063178" y="4725144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D9CB970-3534-36F9-03B2-67F6AE35EE45}"/>
              </a:ext>
            </a:extLst>
          </p:cNvPr>
          <p:cNvSpPr txBox="1"/>
          <p:nvPr/>
        </p:nvSpPr>
        <p:spPr>
          <a:xfrm>
            <a:off x="335360" y="5783481"/>
            <a:ext cx="909866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第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行的第一个数是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第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行的最后一个数是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2C682AED-AB64-C290-31CE-091B251BBBD7}"/>
              </a:ext>
            </a:extLst>
          </p:cNvPr>
          <p:cNvSpPr txBox="1"/>
          <p:nvPr/>
        </p:nvSpPr>
        <p:spPr>
          <a:xfrm>
            <a:off x="5776937" y="3853387"/>
            <a:ext cx="6093912" cy="5043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299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  <a:sym typeface=",isEnd"/>
              </a:rPr>
              <a:t>…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38" name="yt_shape_12238"/>
          <p:cNvSpPr txBox="1"/>
          <p:nvPr/>
        </p:nvSpPr>
        <p:spPr>
          <a:xfrm>
            <a:off x="540000" y="900000"/>
            <a:ext cx="4156331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598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2237" name="yt_image_12237">
            <a:extLst>
              <a:ext uri="">
                <a16:creationId xmlns:mc="http://schemas.openxmlformats.org/markup-compatibility/2006" xmlns:p14="http://schemas.microsoft.com/office/powerpoint/2010/main" xmlns:m="http://schemas.openxmlformats.org/officeDocument/2006/math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113603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240" name="yt_shape_12240"/>
          <p:cNvSpPr txBox="1"/>
          <p:nvPr/>
        </p:nvSpPr>
        <p:spPr>
          <a:xfrm>
            <a:off x="540000" y="1603297"/>
            <a:ext cx="3443250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代数式的概念</a:t>
            </a:r>
          </a:p>
        </p:txBody>
      </p:sp>
      <p:sp>
        <p:nvSpPr>
          <p:cNvPr id="12241" name="yt_shape_12241"/>
          <p:cNvSpPr txBox="1"/>
          <p:nvPr/>
        </p:nvSpPr>
        <p:spPr>
          <a:xfrm>
            <a:off x="540000" y="2102862"/>
            <a:ext cx="582210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下列各式中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属于代数式的是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242" name="yt_table_12242" title="H_83.23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169643846"/>
                  </p:ext>
                </p:extLst>
              </p:nvPr>
            </p:nvGraphicFramePr>
            <p:xfrm>
              <a:off x="540056" y="2582165"/>
              <a:ext cx="4689793" cy="1057085"/>
            </p:xfrm>
            <a:graphic>
              <a:graphicData uri="http://schemas.openxmlformats.org/drawingml/2006/table">
                <a:tbl>
                  <a:tblPr/>
                  <a:tblGrid>
                    <a:gridCol w="2991168">
                      <a:extLst>
                        <a:ext uri="{9D8B030D-6E8A-4147-A177-3AD203B41FA5}">
                          <a16:colId xmlns:a16="http://schemas.microsoft.com/office/drawing/2014/main" val="10563"/>
                        </a:ext>
                      </a:extLst>
                    </a:gridCol>
                    <a:gridCol w="1698625">
                      <a:extLst>
                        <a:ext uri="{9D8B030D-6E8A-4147-A177-3AD203B41FA5}">
                          <a16:colId xmlns:a16="http://schemas.microsoft.com/office/drawing/2014/main" val="10564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S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7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＞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1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9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13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m="http://schemas.openxmlformats.org/officeDocument/2006/math" xmlns:a16="http://schemas.microsoft.com/office/drawing/2014/main" xmlns="">
          <p:graphicFrame>
            <p:nvGraphicFramePr>
              <p:cNvPr id="12242" name="yt_table_12242" descr="{&quot;rangeId&quot;:3,&quot;type&quot;:&quot;Option&quot;}" title="H_83.23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169643846"/>
                  </p:ext>
                </p:extLst>
              </p:nvPr>
            </p:nvGraphicFramePr>
            <p:xfrm>
              <a:off x="540056" y="2582165"/>
              <a:ext cx="4689793" cy="1057085"/>
            </p:xfrm>
            <a:graphic>
              <a:graphicData uri="http://schemas.openxmlformats.org/drawingml/2006/table">
                <a:tbl>
                  <a:tblPr/>
                  <a:tblGrid>
                    <a:gridCol w="2991168">
                      <a:extLst>
                        <a:ext uri="{9D8B030D-6E8A-4147-A177-3AD203B41FA5}">
                          <a16:colId xmlns:a16="http://schemas.microsoft.com/office/drawing/2014/main" val="10563"/>
                        </a:ext>
                      </a:extLst>
                    </a:gridCol>
                    <a:gridCol w="1698625">
                      <a:extLst>
                        <a:ext uri="{9D8B030D-6E8A-4147-A177-3AD203B41FA5}">
                          <a16:colId xmlns:a16="http://schemas.microsoft.com/office/drawing/2014/main" val="10564"/>
                        </a:ext>
                      </a:extLst>
                    </a:gridCol>
                  </a:tblGrid>
                  <a:tr h="424371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S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7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＞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12"/>
                      </a:ext>
                    </a:extLst>
                  </a:tr>
                  <a:tr h="63271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75000" r="-56823" b="-1730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9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13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2243" name="yt_shape_12243"/>
          <p:cNvSpPr txBox="1"/>
          <p:nvPr/>
        </p:nvSpPr>
        <p:spPr>
          <a:xfrm>
            <a:off x="540000" y="3689805"/>
            <a:ext cx="430085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下列说法正确的是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244" name="yt_table_12244" title="H_150.0651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480816982"/>
                  </p:ext>
                </p:extLst>
              </p:nvPr>
            </p:nvGraphicFramePr>
            <p:xfrm>
              <a:off x="540056" y="4169108"/>
              <a:ext cx="4938713" cy="1905827"/>
            </p:xfrm>
            <a:graphic>
              <a:graphicData uri="http://schemas.openxmlformats.org/drawingml/2006/table">
                <a:tbl>
                  <a:tblPr/>
                  <a:tblGrid>
                    <a:gridCol w="4938713">
                      <a:extLst>
                        <a:ext uri="{9D8B030D-6E8A-4147-A177-3AD203B41FA5}">
                          <a16:colId xmlns:a16="http://schemas.microsoft.com/office/drawing/2014/main" val="10565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是代数式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1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S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π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r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是一个代数式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15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单独的一个数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不是代数式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1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单独的一个字母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不是代数式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17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m="http://schemas.openxmlformats.org/officeDocument/2006/math" xmlns:a16="http://schemas.microsoft.com/office/drawing/2014/main" xmlns="">
          <p:graphicFrame>
            <p:nvGraphicFramePr>
              <p:cNvPr id="12244" name="yt_table_12244" descr="{&quot;rangeId&quot;:4,&quot;type&quot;:&quot;Option&quot;}" title="H_150.0651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480816982"/>
                  </p:ext>
                </p:extLst>
              </p:nvPr>
            </p:nvGraphicFramePr>
            <p:xfrm>
              <a:off x="540056" y="4169108"/>
              <a:ext cx="4938713" cy="1905827"/>
            </p:xfrm>
            <a:graphic>
              <a:graphicData uri="http://schemas.openxmlformats.org/drawingml/2006/table">
                <a:tbl>
                  <a:tblPr/>
                  <a:tblGrid>
                    <a:gridCol w="4938713">
                      <a:extLst>
                        <a:ext uri="{9D8B030D-6E8A-4147-A177-3AD203B41FA5}">
                          <a16:colId xmlns:a16="http://schemas.microsoft.com/office/drawing/2014/main" val="10565"/>
                        </a:ext>
                      </a:extLst>
                    </a:gridCol>
                  </a:tblGrid>
                  <a:tr h="424371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是代数式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14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S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π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r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是一个代数式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15"/>
                      </a:ext>
                    </a:extLst>
                  </a:tr>
                  <a:tr h="63271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t="-142308" b="-9711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16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单独的一个字母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不是代数式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17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722070794667">
            <a:extLst>
              <a:ext uri="{FF2B5EF4-FFF2-40B4-BE49-F238E27FC236}">
                <a16:creationId xmlns:a16="http://schemas.microsoft.com/office/drawing/2014/main" id="{CFF9829B-A7AC-1122-AD14-0BB9CC1F196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53331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F61F99C-94E7-B8A0-CD33-44BC87DF53F7}"/>
              </a:ext>
            </a:extLst>
          </p:cNvPr>
          <p:cNvSpPr txBox="1"/>
          <p:nvPr/>
        </p:nvSpPr>
        <p:spPr>
          <a:xfrm>
            <a:off x="5402989" y="205605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83A154D-F3E4-A8E3-164E-85BB6A276FAF}"/>
              </a:ext>
            </a:extLst>
          </p:cNvPr>
          <p:cNvSpPr txBox="1"/>
          <p:nvPr/>
        </p:nvSpPr>
        <p:spPr>
          <a:xfrm>
            <a:off x="3878989" y="364299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245" name="yt_shape_12245"/>
              <p:cNvSpPr txBox="1"/>
              <p:nvPr/>
            </p:nvSpPr>
            <p:spPr>
              <a:xfrm>
                <a:off x="540119" y="900000"/>
                <a:ext cx="11492915" cy="110915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在式子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8f6be,isEnd"/>
                  </a:rPr>
                  <a:t>不属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于代数式的有</a:t>
                </a:r>
                <a:r>
                  <a:rPr sz="2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18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245" name="yt_shape_1224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1109150"/>
              </a:xfrm>
              <a:prstGeom prst="rect">
                <a:avLst/>
              </a:prstGeom>
              <a:blipFill>
                <a:blip r:embed="rId2"/>
                <a:stretch>
                  <a:fillRect l="-1645" b="-159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7C157D61-1447-C1EF-3CAF-9B4A8EF068D4}"/>
              </a:ext>
            </a:extLst>
          </p:cNvPr>
          <p:cNvSpPr txBox="1"/>
          <p:nvPr/>
        </p:nvSpPr>
        <p:spPr>
          <a:xfrm>
            <a:off x="2583708" y="1527247"/>
            <a:ext cx="6372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47" name="yt_shape_12247"/>
          <p:cNvSpPr txBox="1"/>
          <p:nvPr/>
        </p:nvSpPr>
        <p:spPr>
          <a:xfrm>
            <a:off x="540000" y="900000"/>
            <a:ext cx="4058803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代数式表示的意义</a:t>
            </a:r>
          </a:p>
        </p:txBody>
      </p:sp>
      <p:sp>
        <p:nvSpPr>
          <p:cNvPr id="12248" name="yt_shape_12248"/>
          <p:cNvSpPr txBox="1"/>
          <p:nvPr/>
        </p:nvSpPr>
        <p:spPr>
          <a:xfrm>
            <a:off x="540000" y="1399565"/>
            <a:ext cx="400109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式子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249" name="yt_table_12249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3477711"/>
              </p:ext>
            </p:extLst>
          </p:nvPr>
        </p:nvGraphicFramePr>
        <p:xfrm>
          <a:off x="540056" y="1878868"/>
          <a:ext cx="3654425" cy="1901952"/>
        </p:xfrm>
        <a:graphic>
          <a:graphicData uri="http://schemas.openxmlformats.org/drawingml/2006/table">
            <a:tbl>
              <a:tblPr/>
              <a:tblGrid>
                <a:gridCol w="3654425">
                  <a:extLst>
                    <a:ext uri="{9D8B030D-6E8A-4147-A177-3AD203B41FA5}">
                      <a16:colId xmlns:a16="http://schemas.microsoft.com/office/drawing/2014/main" val="1056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与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的平方的和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与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的和的平方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与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的平方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2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两数的平方和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21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2251" name="yt_shape_12251"/>
              <p:cNvSpPr txBox="1"/>
              <p:nvPr/>
            </p:nvSpPr>
            <p:spPr>
              <a:xfrm>
                <a:off x="540000" y="3831188"/>
                <a:ext cx="7550400" cy="64139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用文字语言叙述代数式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不正确的是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2251" name="yt_shape_12251" descr="{&quot;rangeId&quot;:8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831188"/>
                <a:ext cx="7550400" cy="641394"/>
              </a:xfrm>
              <a:prstGeom prst="rect">
                <a:avLst/>
              </a:prstGeom>
              <a:blipFill>
                <a:blip r:embed="rId2"/>
                <a:stretch>
                  <a:fillRect l="-2504" r="-1535" b="-15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2253" name="yt_table_12253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1764023"/>
              </p:ext>
            </p:extLst>
          </p:nvPr>
        </p:nvGraphicFramePr>
        <p:xfrm>
          <a:off x="540056" y="4523370"/>
          <a:ext cx="5168900" cy="1901952"/>
        </p:xfrm>
        <a:graphic>
          <a:graphicData uri="http://schemas.openxmlformats.org/drawingml/2006/table">
            <a:tbl>
              <a:tblPr/>
              <a:tblGrid>
                <a:gridCol w="5168900">
                  <a:extLst>
                    <a:ext uri="{9D8B030D-6E8A-4147-A177-3AD203B41FA5}">
                      <a16:colId xmlns:a16="http://schemas.microsoft.com/office/drawing/2014/main" val="1056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除以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与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的差的商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2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比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的倒数小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分之一的数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除以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的商与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除以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的商的差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2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的倒数与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的倒数的差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25"/>
                  </a:ext>
                </a:extLst>
              </a:tr>
            </a:tbl>
          </a:graphicData>
        </a:graphic>
      </p:graphicFrame>
      <p:pic>
        <p:nvPicPr>
          <p:cNvPr id="3" name="yt_shape_1722070794734">
            <a:extLst>
              <a:ext uri="{FF2B5EF4-FFF2-40B4-BE49-F238E27FC236}">
                <a16:creationId xmlns:a16="http://schemas.microsoft.com/office/drawing/2014/main" id="{6587D967-FDFB-35DA-78BF-9CCD2029BF0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9B5F1E5-D2E3-BBC7-DE9B-80E09552F1F9}"/>
              </a:ext>
            </a:extLst>
          </p:cNvPr>
          <p:cNvSpPr txBox="1"/>
          <p:nvPr/>
        </p:nvSpPr>
        <p:spPr>
          <a:xfrm>
            <a:off x="3582127" y="135275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6BAA208-8CEA-5BE8-5DDF-09F6DEF83DE8}"/>
              </a:ext>
            </a:extLst>
          </p:cNvPr>
          <p:cNvSpPr txBox="1"/>
          <p:nvPr/>
        </p:nvSpPr>
        <p:spPr>
          <a:xfrm>
            <a:off x="7097106" y="3784382"/>
            <a:ext cx="400748" cy="72880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55" name="yt_shape_12255"/>
          <p:cNvSpPr txBox="1"/>
          <p:nvPr/>
        </p:nvSpPr>
        <p:spPr>
          <a:xfrm>
            <a:off x="540119" y="900000"/>
            <a:ext cx="11492915" cy="137229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郑州市金水区期末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小丽用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元去买乐器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已知一根笛子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一支口琴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4d745,isEnd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元表示的实际意义是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         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b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sym typeface="W:6.005039,H:37.44"/>
              </a:rPr>
            </a:br>
            <a:r>
              <a:rPr sz="2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</a:t>
            </a:r>
            <a:r>
              <a:rPr sz="15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085BC3B-C6A4-9D41-0579-2247D060DF21}"/>
              </a:ext>
            </a:extLst>
          </p:cNvPr>
          <p:cNvSpPr txBox="1"/>
          <p:nvPr/>
        </p:nvSpPr>
        <p:spPr>
          <a:xfrm>
            <a:off x="6701682" y="1328682"/>
            <a:ext cx="4980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  <a:sym typeface="_⨹_13_b1101"/>
              </a:rPr>
              <a:t>元购买了一根笛子和两支口琴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D9A36D6-4419-79AE-96FA-69DB1D870450}"/>
              </a:ext>
            </a:extLst>
          </p:cNvPr>
          <p:cNvSpPr txBox="1"/>
          <p:nvPr/>
        </p:nvSpPr>
        <p:spPr>
          <a:xfrm>
            <a:off x="450108" y="1804170"/>
            <a:ext cx="20088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后剩下的钱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56" name="yt_shape_12256"/>
          <p:cNvSpPr txBox="1"/>
          <p:nvPr/>
        </p:nvSpPr>
        <p:spPr>
          <a:xfrm>
            <a:off x="540000" y="900198"/>
            <a:ext cx="4982133" cy="391069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用代数式表示问题中的量</a:t>
            </a:r>
          </a:p>
        </p:txBody>
      </p:sp>
      <p:sp>
        <p:nvSpPr>
          <p:cNvPr id="12257" name="yt_shape_12257"/>
          <p:cNvSpPr txBox="1"/>
          <p:nvPr/>
        </p:nvSpPr>
        <p:spPr>
          <a:xfrm>
            <a:off x="540119" y="1342068"/>
            <a:ext cx="11111999" cy="37311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若三角形的一边长为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该边上的高比该边短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则该三角形的面积为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258" name="yt_table_12258" title="H_83.23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217533545"/>
                  </p:ext>
                </p:extLst>
              </p:nvPr>
            </p:nvGraphicFramePr>
            <p:xfrm>
              <a:off x="540056" y="1765983"/>
              <a:ext cx="6458268" cy="937642"/>
            </p:xfrm>
            <a:graphic>
              <a:graphicData uri="http://schemas.openxmlformats.org/drawingml/2006/table">
                <a:tbl>
                  <a:tblPr/>
                  <a:tblGrid>
                    <a:gridCol w="3686493">
                      <a:extLst>
                        <a:ext uri="{9D8B030D-6E8A-4147-A177-3AD203B41FA5}">
                          <a16:colId xmlns:a16="http://schemas.microsoft.com/office/drawing/2014/main" val="10568"/>
                        </a:ext>
                      </a:extLst>
                    </a:gridCol>
                    <a:gridCol w="2771775">
                      <a:extLst>
                        <a:ext uri="{9D8B030D-6E8A-4147-A177-3AD203B41FA5}">
                          <a16:colId xmlns:a16="http://schemas.microsoft.com/office/drawing/2014/main" val="10569"/>
                        </a:ext>
                      </a:extLst>
                    </a:gridCol>
                  </a:tblGrid>
                  <a:tr h="335872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1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1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26"/>
                      </a:ext>
                    </a:extLst>
                  </a:tr>
                  <a:tr h="494191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1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1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27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2258" name="yt_table_12258" descr="{&quot;rangeId&quot;:11,&quot;type&quot;:&quot;Option&quot;}" title="H_83.23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217533545"/>
                  </p:ext>
                </p:extLst>
              </p:nvPr>
            </p:nvGraphicFramePr>
            <p:xfrm>
              <a:off x="540056" y="1765983"/>
              <a:ext cx="6458268" cy="937642"/>
            </p:xfrm>
            <a:graphic>
              <a:graphicData uri="http://schemas.openxmlformats.org/drawingml/2006/table">
                <a:tbl>
                  <a:tblPr/>
                  <a:tblGrid>
                    <a:gridCol w="3686493">
                      <a:extLst>
                        <a:ext uri="{9D8B030D-6E8A-4147-A177-3AD203B41FA5}">
                          <a16:colId xmlns:a16="http://schemas.microsoft.com/office/drawing/2014/main" val="10568"/>
                        </a:ext>
                      </a:extLst>
                    </a:gridCol>
                    <a:gridCol w="2771775">
                      <a:extLst>
                        <a:ext uri="{9D8B030D-6E8A-4147-A177-3AD203B41FA5}">
                          <a16:colId xmlns:a16="http://schemas.microsoft.com/office/drawing/2014/main" val="10569"/>
                        </a:ext>
                      </a:extLst>
                    </a:gridCol>
                  </a:tblGrid>
                  <a:tr h="369507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1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1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26"/>
                      </a:ext>
                    </a:extLst>
                  </a:tr>
                  <a:tr h="568135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82979" r="-75083" b="-1808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33187" t="-82979" b="-1808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27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2259" name="yt_shape_12259"/>
          <p:cNvSpPr txBox="1"/>
          <p:nvPr/>
        </p:nvSpPr>
        <p:spPr>
          <a:xfrm>
            <a:off x="540119" y="2754425"/>
            <a:ext cx="11111999" cy="77938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15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两地相距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km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甲每小时行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km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乙的速度是甲的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则乙从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地到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fb509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地所用的时间为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260" name="yt_table_12260" title="H_97.51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689113642"/>
                  </p:ext>
                </p:extLst>
              </p:nvPr>
            </p:nvGraphicFramePr>
            <p:xfrm>
              <a:off x="540056" y="3584606"/>
              <a:ext cx="5352416" cy="1111949"/>
            </p:xfrm>
            <a:graphic>
              <a:graphicData uri="http://schemas.openxmlformats.org/drawingml/2006/table">
                <a:tbl>
                  <a:tblPr/>
                  <a:tblGrid>
                    <a:gridCol w="3686493">
                      <a:extLst>
                        <a:ext uri="{9D8B030D-6E8A-4147-A177-3AD203B41FA5}">
                          <a16:colId xmlns:a16="http://schemas.microsoft.com/office/drawing/2014/main" val="10570"/>
                        </a:ext>
                      </a:extLst>
                    </a:gridCol>
                    <a:gridCol w="1665923">
                      <a:extLst>
                        <a:ext uri="{9D8B030D-6E8A-4147-A177-3AD203B41FA5}">
                          <a16:colId xmlns:a16="http://schemas.microsoft.com/office/drawing/2014/main" val="10571"/>
                        </a:ext>
                      </a:extLst>
                    </a:gridCol>
                  </a:tblGrid>
                  <a:tr h="470434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1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𝑚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1+1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Times New Roman" panose="02040503050406030204" pitchFamily="48" charset="0"/>
                                      <a:ea typeface="宋体" panose="02040503050406030204" pitchFamily="48" charset="0"/>
                                    </a:rPr>
                                    <m:t>.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𝑎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h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1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𝑚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Times New Roman" panose="02040503050406030204" pitchFamily="48" charset="0"/>
                                      <a:ea typeface="宋体" panose="02040503050406030204" pitchFamily="48" charset="0"/>
                                    </a:rPr>
                                    <m:t>.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𝑎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h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28"/>
                      </a:ext>
                    </a:extLst>
                  </a:tr>
                  <a:tr h="49682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1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Times New Roman" panose="02040503050406030204" pitchFamily="48" charset="0"/>
                                      <a:ea typeface="宋体" panose="02040503050406030204" pitchFamily="48" charset="0"/>
                                    </a:rPr>
                                    <m:t>.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𝑚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𝑎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h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1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𝑚𝑎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Times New Roman" panose="02040503050406030204" pitchFamily="48" charset="0"/>
                                      <a:ea typeface="宋体" panose="02040503050406030204" pitchFamily="48" charset="0"/>
                                    </a:rPr>
                                    <m:t>.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h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29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2260" name="yt_table_12260" descr="{&quot;rangeId&quot;:12,&quot;type&quot;:&quot;Option&quot;}" title="H_97.51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689113642"/>
                  </p:ext>
                </p:extLst>
              </p:nvPr>
            </p:nvGraphicFramePr>
            <p:xfrm>
              <a:off x="540056" y="3584606"/>
              <a:ext cx="5352416" cy="1111949"/>
            </p:xfrm>
            <a:graphic>
              <a:graphicData uri="http://schemas.openxmlformats.org/drawingml/2006/table">
                <a:tbl>
                  <a:tblPr/>
                  <a:tblGrid>
                    <a:gridCol w="3686493">
                      <a:extLst>
                        <a:ext uri="{9D8B030D-6E8A-4147-A177-3AD203B41FA5}">
                          <a16:colId xmlns:a16="http://schemas.microsoft.com/office/drawing/2014/main" val="10570"/>
                        </a:ext>
                      </a:extLst>
                    </a:gridCol>
                    <a:gridCol w="1665923">
                      <a:extLst>
                        <a:ext uri="{9D8B030D-6E8A-4147-A177-3AD203B41FA5}">
                          <a16:colId xmlns:a16="http://schemas.microsoft.com/office/drawing/2014/main" val="10571"/>
                        </a:ext>
                      </a:extLst>
                    </a:gridCol>
                  </a:tblGrid>
                  <a:tr h="540766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4494" r="-45289" b="-12359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220803" t="-4494" b="-12359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28"/>
                      </a:ext>
                    </a:extLst>
                  </a:tr>
                  <a:tr h="57118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98936" r="-45289" b="-1702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220803" t="-98936" b="-1702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29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261" name="yt_shape_12261"/>
              <p:cNvSpPr txBox="1"/>
              <p:nvPr/>
            </p:nvSpPr>
            <p:spPr>
              <a:xfrm>
                <a:off x="540119" y="4747354"/>
                <a:ext cx="11111999" cy="99142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10000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某种汽车用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千克油可以行驶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千米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6_ecc0f,isEnd"/>
                  </a:rPr>
                  <a:t>千克油可以行驶的路程用代数式表示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</a:t>
                </a:r>
                <a:r>
                  <a:rPr sz="35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</a:t>
                </a:r>
                <a:r>
                  <a:rPr sz="13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千米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2261" name="yt_shape_1226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4747354"/>
                <a:ext cx="11111999" cy="991425"/>
              </a:xfrm>
              <a:prstGeom prst="rect">
                <a:avLst/>
              </a:prstGeom>
              <a:blipFill>
                <a:blip r:embed="rId4"/>
                <a:stretch>
                  <a:fillRect l="-1701" t="-11111" r="-1482" b="-740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yt_shape_12263">
            <a:extLst>
              <a:ext uri="{FF2B5EF4-FFF2-40B4-BE49-F238E27FC236}">
                <a16:creationId xmlns:a16="http://schemas.microsoft.com/office/drawing/2014/main" id="{ABDBE0F3-F382-073D-2445-67F860CAA265}"/>
              </a:ext>
            </a:extLst>
          </p:cNvPr>
          <p:cNvSpPr txBox="1"/>
          <p:nvPr/>
        </p:nvSpPr>
        <p:spPr>
          <a:xfrm>
            <a:off x="540119" y="5789580"/>
            <a:ext cx="11492915" cy="77938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1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某公司在销售一种智能机器人时发现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每月可售出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当每个降价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6c6f4,isEnd"/>
              </a:rPr>
              <a:t>，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可多售出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若每个降价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则每月可售出机器人的个数是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</a:t>
            </a:r>
            <a:r>
              <a:rPr sz="3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4" name="yt_shape_1722070794806">
            <a:extLst>
              <a:ext uri="{FF2B5EF4-FFF2-40B4-BE49-F238E27FC236}">
                <a16:creationId xmlns:a16="http://schemas.microsoft.com/office/drawing/2014/main" id="{D1B72274-D43E-4443-EA06-F01DB9BE40D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21657"/>
            <a:ext cx="1276542" cy="344369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1B07FEFF-0642-274E-73EA-D7533B1CE946}"/>
              </a:ext>
            </a:extLst>
          </p:cNvPr>
          <p:cNvSpPr txBox="1"/>
          <p:nvPr/>
        </p:nvSpPr>
        <p:spPr>
          <a:xfrm>
            <a:off x="10679957" y="1295262"/>
            <a:ext cx="383286" cy="463119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3EBFD3F-3861-7B9F-E579-5F47545F4AE9}"/>
              </a:ext>
            </a:extLst>
          </p:cNvPr>
          <p:cNvSpPr txBox="1"/>
          <p:nvPr/>
        </p:nvSpPr>
        <p:spPr>
          <a:xfrm>
            <a:off x="3193308" y="3109955"/>
            <a:ext cx="383286" cy="463119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29FE7E45-CE6F-4E6B-8578-F0CBC77C985E}"/>
                  </a:ext>
                </a:extLst>
              </p:cNvPr>
              <p:cNvSpPr txBox="1"/>
              <p:nvPr/>
            </p:nvSpPr>
            <p:spPr>
              <a:xfrm>
                <a:off x="1153487" y="4948731"/>
                <a:ext cx="1057593" cy="67311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100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100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29FE7E45-CE6F-4E6B-8578-F0CBC77C985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53487" y="4948731"/>
                <a:ext cx="1057593" cy="673113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C4BDA4F9-8FD0-FA51-D5A1-F1E18875D6F4}"/>
              </a:ext>
            </a:extLst>
          </p:cNvPr>
          <p:cNvSpPr txBox="1"/>
          <p:nvPr/>
        </p:nvSpPr>
        <p:spPr>
          <a:xfrm>
            <a:off x="8909896" y="6145110"/>
            <a:ext cx="2239074" cy="463119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  <p:bldP spid="6" grpId="0" build="allAtOnce"/>
      <p:bldP spid="7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64" name="yt_shape_12264"/>
          <p:cNvSpPr txBox="1"/>
          <p:nvPr/>
        </p:nvSpPr>
        <p:spPr>
          <a:xfrm>
            <a:off x="540000" y="900000"/>
            <a:ext cx="4674357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没有理解题意导致出错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265" name="yt_shape_12265"/>
              <p:cNvSpPr txBox="1"/>
              <p:nvPr/>
            </p:nvSpPr>
            <p:spPr>
              <a:xfrm>
                <a:off x="540119" y="1399565"/>
                <a:ext cx="11492915" cy="110652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某校男生人数为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女生人数为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教师与学生的比为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∶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则教师有</a:t>
                </a:r>
                <a:r>
                  <a:rPr sz="3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</a:t>
                </a:r>
                <a:r>
                  <a:rPr sz="13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br>
                  <a:rPr lang="en-US" altLang="zh-CN" sz="15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W:3.755039,H:52.87,isEnd"/>
                  </a:rPr>
                </a:br>
                <a:r>
                  <a:rPr sz="2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</a:t>
                </a:r>
                <a:r>
                  <a:rPr sz="7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265" name="yt_shape_1226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99565"/>
                <a:ext cx="11492915" cy="1106521"/>
              </a:xfrm>
              <a:prstGeom prst="rect">
                <a:avLst/>
              </a:prstGeom>
              <a:blipFill>
                <a:blip r:embed="rId2"/>
                <a:stretch>
                  <a:fillRect l="-1645" b="-165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22070794871">
            <a:extLst>
              <a:ext uri="{FF2B5EF4-FFF2-40B4-BE49-F238E27FC236}">
                <a16:creationId xmlns:a16="http://schemas.microsoft.com/office/drawing/2014/main" id="{A93BDD8A-B79D-8662-1453-719086F63AA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D5F05DF5-B97C-DAF6-8E9E-E09D82D9D619}"/>
                  </a:ext>
                </a:extLst>
              </p:cNvPr>
              <p:cNvSpPr txBox="1"/>
              <p:nvPr/>
            </p:nvSpPr>
            <p:spPr>
              <a:xfrm>
                <a:off x="10776604" y="1271809"/>
                <a:ext cx="532511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_⨹_1_2be5b"/>
                  </a:rPr>
                  <a:t> </a:t>
                </a:r>
                <a:b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</a:b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5, 'hasSerialNum': 1, 'mathAnswerShape': 1}">
                <a:extLst>
                  <a:ext uri="{FF2B5EF4-FFF2-40B4-BE49-F238E27FC236}">
                    <a16:creationId xmlns:a16="http://schemas.microsoft.com/office/drawing/2014/main" id="{D5F05DF5-B97C-DAF6-8E9E-E09D82D9D61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76604" y="1271809"/>
                <a:ext cx="532511" cy="765061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156090A7-B888-8DD3-6554-39594E2DFB2B}"/>
              </a:ext>
            </a:extLst>
          </p:cNvPr>
          <p:cNvSpPr txBox="1"/>
          <p:nvPr/>
        </p:nvSpPr>
        <p:spPr>
          <a:xfrm>
            <a:off x="450108" y="1996461"/>
            <a:ext cx="18596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68" name="yt_shape_12268"/>
          <p:cNvSpPr txBox="1"/>
          <p:nvPr/>
        </p:nvSpPr>
        <p:spPr>
          <a:xfrm>
            <a:off x="540000" y="900000"/>
            <a:ext cx="3976345" cy="57631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2267" name="yt_image_12267" title="H_50.49">
            <a:extLst>
              <a:ext uri="">
                <a16:creationId xmlns:mc="http://schemas.openxmlformats.org/markup-compatibility/2006" xmlns:m="http://schemas.openxmlformats.org/officeDocument/2006/math" xmlns:p14="http://schemas.microsoft.com/office/powerpoint/2010/main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936999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2270" name="yt_shape_12270"/>
              <p:cNvSpPr txBox="1"/>
              <p:nvPr/>
            </p:nvSpPr>
            <p:spPr>
              <a:xfrm>
                <a:off x="540120" y="1591869"/>
                <a:ext cx="11492915" cy="110850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某商店举办促销活动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促销的方法是将原价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元的衣服以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元出售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3f9fc"/>
                  </a:rPr>
                  <a:t>，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则下列说法中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能正确表达该商店促销方法的是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m="http://schemas.openxmlformats.org/officeDocument/2006/math" xmlns:p14="http://schemas.microsoft.com/office/powerpoint/2010/main" xmlns:a16="http://schemas.microsoft.com/office/drawing/2014/main" xmlns="">
          <p:sp>
            <p:nvSpPr>
              <p:cNvPr id="12270" name="yt_shape_12270" descr="{&quot;rangeId&quot;:17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1591869"/>
                <a:ext cx="11492915" cy="1108509"/>
              </a:xfrm>
              <a:prstGeom prst="rect">
                <a:avLst/>
              </a:prstGeom>
              <a:blipFill>
                <a:blip r:embed="rId3"/>
                <a:stretch>
                  <a:fillRect l="-1645" b="-164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2272" name="yt_table_12272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23798513"/>
              </p:ext>
            </p:extLst>
          </p:nvPr>
        </p:nvGraphicFramePr>
        <p:xfrm>
          <a:off x="540056" y="2751166"/>
          <a:ext cx="4386263" cy="1901952"/>
        </p:xfrm>
        <a:graphic>
          <a:graphicData uri="http://schemas.openxmlformats.org/drawingml/2006/table">
            <a:tbl>
              <a:tblPr/>
              <a:tblGrid>
                <a:gridCol w="4386263">
                  <a:extLst>
                    <a:ext uri="{9D8B030D-6E8A-4147-A177-3AD203B41FA5}">
                      <a16:colId xmlns:a16="http://schemas.microsoft.com/office/drawing/2014/main" val="1057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原价减去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元后再打八折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原价打八折后再减去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3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原价减去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元后再打两折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3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原价打两折后再减去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33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C05FC4B9-01D4-AE02-1322-9AE058D21AB1}"/>
              </a:ext>
            </a:extLst>
          </p:cNvPr>
          <p:cNvSpPr txBox="1"/>
          <p:nvPr/>
        </p:nvSpPr>
        <p:spPr>
          <a:xfrm>
            <a:off x="7460508" y="2218481"/>
            <a:ext cx="3832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74" name="yt_shape_12274"/>
          <p:cNvSpPr txBox="1"/>
          <p:nvPr/>
        </p:nvSpPr>
        <p:spPr>
          <a:xfrm>
            <a:off x="540120" y="90000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郑州市期末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某市出租车的收费标准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起步价为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含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千米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千米后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b3367"/>
              </a:rPr>
              <a:t>，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每千米收费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若某出租车行驶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千米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则司机应收</a:t>
            </a:r>
            <a:r>
              <a:rPr lang="zh-CN" altLang="zh-CN" sz="100" b="0" i="0" spc="-1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　　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a24ff"/>
              </a:rPr>
              <a:t>　元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275" name="yt_table_12275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9752633"/>
              </p:ext>
            </p:extLst>
          </p:nvPr>
        </p:nvGraphicFramePr>
        <p:xfrm>
          <a:off x="540056" y="2339566"/>
          <a:ext cx="7226618" cy="950976"/>
        </p:xfrm>
        <a:graphic>
          <a:graphicData uri="http://schemas.openxmlformats.org/drawingml/2006/table">
            <a:tbl>
              <a:tblPr/>
              <a:tblGrid>
                <a:gridCol w="3778568">
                  <a:extLst>
                    <a:ext uri="{9D8B030D-6E8A-4147-A177-3AD203B41FA5}">
                      <a16:colId xmlns:a16="http://schemas.microsoft.com/office/drawing/2014/main" val="10573"/>
                    </a:ext>
                  </a:extLst>
                </a:gridCol>
                <a:gridCol w="3448050">
                  <a:extLst>
                    <a:ext uri="{9D8B030D-6E8A-4147-A177-3AD203B41FA5}">
                      <a16:colId xmlns:a16="http://schemas.microsoft.com/office/drawing/2014/main" val="1057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3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[8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]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35"/>
                  </a:ext>
                </a:extLst>
              </a:tr>
            </a:tbl>
          </a:graphicData>
        </a:graphic>
      </p:graphicFrame>
      <p:sp>
        <p:nvSpPr>
          <p:cNvPr id="12277" name="yt_shape_12277"/>
          <p:cNvSpPr txBox="1"/>
          <p:nvPr/>
        </p:nvSpPr>
        <p:spPr>
          <a:xfrm>
            <a:off x="540120" y="3341120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数学文化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九章算术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中记载一问题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今有共买物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人出八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盈三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4ba22"/>
              </a:rPr>
              <a:t>人出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不足四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问人数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物价各几何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意思是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今有人合伙购物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每人出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会多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6adff"/>
              </a:rPr>
              <a:t>3</a:t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每人出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又差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问人数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物价各多少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设人数为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则物价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单位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8857c"/>
              </a:rPr>
              <a:t>）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278" name="yt_table_12278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4502587"/>
              </p:ext>
            </p:extLst>
          </p:nvPr>
        </p:nvGraphicFramePr>
        <p:xfrm>
          <a:off x="540056" y="5260818"/>
          <a:ext cx="6337618" cy="950976"/>
        </p:xfrm>
        <a:graphic>
          <a:graphicData uri="http://schemas.openxmlformats.org/drawingml/2006/table">
            <a:tbl>
              <a:tblPr/>
              <a:tblGrid>
                <a:gridCol w="3778568">
                  <a:extLst>
                    <a:ext uri="{9D8B030D-6E8A-4147-A177-3AD203B41FA5}">
                      <a16:colId xmlns:a16="http://schemas.microsoft.com/office/drawing/2014/main" val="10575"/>
                    </a:ext>
                  </a:extLst>
                </a:gridCol>
                <a:gridCol w="2559050">
                  <a:extLst>
                    <a:ext uri="{9D8B030D-6E8A-4147-A177-3AD203B41FA5}">
                      <a16:colId xmlns:a16="http://schemas.microsoft.com/office/drawing/2014/main" val="1057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8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8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3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7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7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37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362603FC-15D3-E8BE-ADD3-DD96B579DF1F}"/>
              </a:ext>
            </a:extLst>
          </p:cNvPr>
          <p:cNvSpPr txBox="1"/>
          <p:nvPr/>
        </p:nvSpPr>
        <p:spPr>
          <a:xfrm>
            <a:off x="1059709" y="180417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11F1595-1C9F-EEB7-AF93-2D2B6D8AD140}"/>
              </a:ext>
            </a:extLst>
          </p:cNvPr>
          <p:cNvSpPr txBox="1"/>
          <p:nvPr/>
        </p:nvSpPr>
        <p:spPr>
          <a:xfrm>
            <a:off x="1364509" y="472077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1572</Words>
  <Application>Microsoft Office PowerPoint</Application>
  <PresentationFormat>宽屏</PresentationFormat>
  <Paragraphs>105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4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3204169298@qq.com</cp:lastModifiedBy>
  <cp:revision>11</cp:revision>
  <dcterms:created xsi:type="dcterms:W3CDTF">2024-07-27T08:54:53Z</dcterms:created>
  <dcterms:modified xsi:type="dcterms:W3CDTF">2024-07-27T13:09:38Z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