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9" r:id="rId5"/>
    <p:sldId id="373" r:id="rId6"/>
    <p:sldId id="375" r:id="rId7"/>
    <p:sldId id="377" r:id="rId8"/>
    <p:sldId id="385" r:id="rId9"/>
    <p:sldId id="389" r:id="rId10"/>
    <p:sldId id="392" r:id="rId11"/>
    <p:sldId id="396" r:id="rId12"/>
    <p:sldId id="398" r:id="rId13"/>
    <p:sldId id="399" r:id="rId14"/>
    <p:sldId id="402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2" name="yt_shape_11152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51" name="yt_image_1115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54" name="yt_shape_11154"/>
          <p:cNvSpPr txBox="1"/>
          <p:nvPr/>
        </p:nvSpPr>
        <p:spPr>
          <a:xfrm>
            <a:off x="540120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有理数的乘法法则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同号得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异号得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并把绝对值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任何数与零相乘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两数相乘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FF3D50-C6CB-2BA6-026F-1C75C727D5A0}"/>
              </a:ext>
            </a:extLst>
          </p:cNvPr>
          <p:cNvSpPr txBox="1"/>
          <p:nvPr/>
        </p:nvSpPr>
        <p:spPr>
          <a:xfrm>
            <a:off x="5936509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9900FC-EDED-BAF0-F35C-B8D6C0ED78C7}"/>
              </a:ext>
            </a:extLst>
          </p:cNvPr>
          <p:cNvSpPr txBox="1"/>
          <p:nvPr/>
        </p:nvSpPr>
        <p:spPr>
          <a:xfrm>
            <a:off x="8070108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负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0A8356-AE41-6964-E1D8-E709987D23D2}"/>
              </a:ext>
            </a:extLst>
          </p:cNvPr>
          <p:cNvSpPr txBox="1"/>
          <p:nvPr/>
        </p:nvSpPr>
        <p:spPr>
          <a:xfrm>
            <a:off x="10813308" y="1550777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46bb6"/>
              </a:rPr>
              <a:t>相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5015BE-191E-C497-29A6-0DC0BFC77A5E}"/>
              </a:ext>
            </a:extLst>
          </p:cNvPr>
          <p:cNvSpPr txBox="1"/>
          <p:nvPr/>
        </p:nvSpPr>
        <p:spPr>
          <a:xfrm>
            <a:off x="450109" y="202626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98E4B4-EFD8-F469-005D-B1F401C8718B}"/>
              </a:ext>
            </a:extLst>
          </p:cNvPr>
          <p:cNvSpPr txBox="1"/>
          <p:nvPr/>
        </p:nvSpPr>
        <p:spPr>
          <a:xfrm>
            <a:off x="4717309" y="202626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09" name="yt_shape_11209"/>
              <p:cNvSpPr txBox="1"/>
              <p:nvPr/>
            </p:nvSpPr>
            <p:spPr>
              <a:xfrm>
                <a:off x="540000" y="2074632"/>
                <a:ext cx="3059666" cy="3442600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>
          <p:sp>
            <p:nvSpPr>
              <p:cNvPr id="11209" name="yt_shape_112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74632"/>
                <a:ext cx="3059666" cy="3442600"/>
              </a:xfrm>
              <a:prstGeom prst="rect">
                <a:avLst/>
              </a:prstGeom>
              <a:blipFill>
                <a:blip r:embed="rId2"/>
                <a:stretch>
                  <a:fillRect l="-3579" r="-2584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EF61357-78B5-7FEE-3A1C-64DB948B50AD}"/>
              </a:ext>
            </a:extLst>
          </p:cNvPr>
          <p:cNvSpPr txBox="1"/>
          <p:nvPr/>
        </p:nvSpPr>
        <p:spPr>
          <a:xfrm>
            <a:off x="540000" y="859216"/>
            <a:ext cx="11316640" cy="984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数学课上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小林和小强为一道题而争论起来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计算过程如图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小林说正确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2ee3e,isEnd"/>
              </a:rPr>
              <a:t>而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小强说不正确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你能给他们评一下吗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9E82061-929D-1B40-4937-F14B121A7D85}"/>
              </a:ext>
            </a:extLst>
          </p:cNvPr>
          <p:cNvSpPr txBox="1"/>
          <p:nvPr/>
        </p:nvSpPr>
        <p:spPr>
          <a:xfrm>
            <a:off x="4223792" y="2018425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小强说得对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F40ECE1-6E21-6E69-7C01-06BD8835562C}"/>
              </a:ext>
            </a:extLst>
          </p:cNvPr>
          <p:cNvSpPr txBox="1"/>
          <p:nvPr/>
        </p:nvSpPr>
        <p:spPr>
          <a:xfrm>
            <a:off x="7320136" y="2018425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不正确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应该为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FF659DF-0407-63C7-F9C6-F62FF572B803}"/>
                  </a:ext>
                </a:extLst>
              </p:cNvPr>
              <p:cNvSpPr txBox="1"/>
              <p:nvPr/>
            </p:nvSpPr>
            <p:spPr>
              <a:xfrm>
                <a:off x="4528592" y="2534122"/>
                <a:ext cx="21517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FF659DF-0407-63C7-F9C6-F62FF572B8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8592" y="2534122"/>
                <a:ext cx="2151761" cy="769062"/>
              </a:xfrm>
              <a:prstGeom prst="rect">
                <a:avLst/>
              </a:prstGeom>
              <a:blipFill>
                <a:blip r:embed="rId3"/>
                <a:stretch>
                  <a:fillRect l="-45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84E68B0-83A9-9C15-D7CB-16D66933F435}"/>
                  </a:ext>
                </a:extLst>
              </p:cNvPr>
              <p:cNvSpPr txBox="1"/>
              <p:nvPr/>
            </p:nvSpPr>
            <p:spPr>
              <a:xfrm>
                <a:off x="4223792" y="3209572"/>
                <a:ext cx="245656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84E68B0-83A9-9C15-D7CB-16D66933F4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792" y="3209572"/>
                <a:ext cx="2456561" cy="769061"/>
              </a:xfrm>
              <a:prstGeom prst="rect">
                <a:avLst/>
              </a:prstGeom>
              <a:blipFill>
                <a:blip r:embed="rId4"/>
                <a:stretch>
                  <a:fillRect l="-3970" r="-372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0D621BD-1593-60B2-2A9F-B68A84004067}"/>
                  </a:ext>
                </a:extLst>
              </p:cNvPr>
              <p:cNvSpPr txBox="1"/>
              <p:nvPr/>
            </p:nvSpPr>
            <p:spPr>
              <a:xfrm>
                <a:off x="4223792" y="3885021"/>
                <a:ext cx="240893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0D621BD-1593-60B2-2A9F-B68A840040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792" y="3885021"/>
                <a:ext cx="2408936" cy="775793"/>
              </a:xfrm>
              <a:prstGeom prst="rect">
                <a:avLst/>
              </a:prstGeom>
              <a:blipFill>
                <a:blip r:embed="rId5"/>
                <a:stretch>
                  <a:fillRect l="-4051" r="-3797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16477CD2-793B-3722-C089-EB8B1F96ACCA}"/>
              </a:ext>
            </a:extLst>
          </p:cNvPr>
          <p:cNvSpPr txBox="1"/>
          <p:nvPr/>
        </p:nvSpPr>
        <p:spPr>
          <a:xfrm>
            <a:off x="4223792" y="4567202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4" name="yt_shape_11214"/>
          <p:cNvSpPr txBox="1"/>
          <p:nvPr/>
        </p:nvSpPr>
        <p:spPr>
          <a:xfrm>
            <a:off x="540000" y="900000"/>
            <a:ext cx="1025280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23957F-9CDD-C737-DACA-3B3C9150E948}"/>
              </a:ext>
            </a:extLst>
          </p:cNvPr>
          <p:cNvSpPr txBox="1"/>
          <p:nvPr/>
        </p:nvSpPr>
        <p:spPr>
          <a:xfrm>
            <a:off x="449989" y="1328682"/>
            <a:ext cx="7723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992A97-1824-25EB-0033-BD04B7A5B251}"/>
              </a:ext>
            </a:extLst>
          </p:cNvPr>
          <p:cNvSpPr txBox="1"/>
          <p:nvPr/>
        </p:nvSpPr>
        <p:spPr>
          <a:xfrm>
            <a:off x="449989" y="1804170"/>
            <a:ext cx="7209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B17116-7EEC-60D3-E7AF-610965BC0715}"/>
              </a:ext>
            </a:extLst>
          </p:cNvPr>
          <p:cNvSpPr txBox="1"/>
          <p:nvPr/>
        </p:nvSpPr>
        <p:spPr>
          <a:xfrm>
            <a:off x="449989" y="2279658"/>
            <a:ext cx="7571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263AB2-1ADE-7CD2-E7D0-6D98770D84DE}"/>
              </a:ext>
            </a:extLst>
          </p:cNvPr>
          <p:cNvSpPr txBox="1"/>
          <p:nvPr/>
        </p:nvSpPr>
        <p:spPr>
          <a:xfrm>
            <a:off x="449989" y="2755146"/>
            <a:ext cx="3875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7" name="yt_shape_11217"/>
          <p:cNvSpPr txBox="1"/>
          <p:nvPr/>
        </p:nvSpPr>
        <p:spPr>
          <a:xfrm>
            <a:off x="540000" y="764704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216" name="yt_image_11216" title="H_50.9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19" name="yt_shape_11219"/>
          <p:cNvSpPr txBox="1"/>
          <p:nvPr/>
        </p:nvSpPr>
        <p:spPr>
          <a:xfrm>
            <a:off x="540120" y="1411499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新情境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碳足迹标签是一种碳排放量的标示方式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75f27"/>
              </a:rPr>
              <a:t>让大众了解某一产品或服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务所产生的碳排放量多少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碳足迹标签的数据标示有其规定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ffd87"/>
              </a:rPr>
              <a:t>以碳排放量大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克且不超过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克为例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此范围内的碳足迹数据标示只有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76e4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碳足迹数据标示决定于碳排放量与这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8e8df"/>
              </a:rPr>
              <a:t>个偶数之中的哪一个差距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两者对应标示的范例如下表所示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1220" name="yt_table_11220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803019"/>
              </p:ext>
            </p:extLst>
          </p:nvPr>
        </p:nvGraphicFramePr>
        <p:xfrm>
          <a:off x="540000" y="3947213"/>
          <a:ext cx="11111999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762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495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碳排放量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碳足迹数据标示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克皆可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2" name="yt_shape_1122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请根据上述资讯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若有一个产品的碳足迹数据标示为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3842b"/>
              </a:rPr>
              <a:t>则它可能的碳排放量的最小值与最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大值分别为多少克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碳排放量的最小值与最大值分别为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克和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1225" name="yt_image_11225" title="H_142.9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5977" y="4500016"/>
            <a:ext cx="1462453" cy="18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558F53-1041-CE96-968A-DA8751C59F68}"/>
              </a:ext>
            </a:extLst>
          </p:cNvPr>
          <p:cNvSpPr txBox="1"/>
          <p:nvPr/>
        </p:nvSpPr>
        <p:spPr>
          <a:xfrm>
            <a:off x="450108" y="2279658"/>
            <a:ext cx="9628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碳排放量的最小值与最大值分别为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227" name="yt_shape_11227"/>
          <p:cNvSpPr txBox="1"/>
          <p:nvPr/>
        </p:nvSpPr>
        <p:spPr>
          <a:xfrm>
            <a:off x="540119" y="2928079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当此产品的碳排放量减小为原来的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b647"/>
              </a:rPr>
              <a:t>请求出此产品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碳足迹数据标示的所有可能情形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因为此产品的碳排放量减少为原来的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a3149"/>
              </a:rPr>
              <a:t>），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所以此产品碳足迹数据标示为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克或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0FFB3C-D78D-85E9-C41A-8F17A7012896}"/>
              </a:ext>
            </a:extLst>
          </p:cNvPr>
          <p:cNvSpPr txBox="1"/>
          <p:nvPr/>
        </p:nvSpPr>
        <p:spPr>
          <a:xfrm>
            <a:off x="450108" y="3832249"/>
            <a:ext cx="10848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因为此产品的碳排放量减少为原来的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a3149"/>
              </a:rPr>
              <a:t>），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524070-E222-BF70-982E-C7F9761568F3}"/>
              </a:ext>
            </a:extLst>
          </p:cNvPr>
          <p:cNvSpPr txBox="1"/>
          <p:nvPr/>
        </p:nvSpPr>
        <p:spPr>
          <a:xfrm>
            <a:off x="450108" y="4307737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5FDF07D-B6B1-7C24-0B16-A4350513050F}"/>
              </a:ext>
            </a:extLst>
          </p:cNvPr>
          <p:cNvSpPr txBox="1"/>
          <p:nvPr/>
        </p:nvSpPr>
        <p:spPr>
          <a:xfrm>
            <a:off x="450108" y="4783225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所以此产品碳足迹数据标示为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6" name="yt_shape_11156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55" name="yt_image_1115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58" name="yt_shape_11158"/>
          <p:cNvSpPr txBox="1"/>
          <p:nvPr/>
        </p:nvSpPr>
        <p:spPr>
          <a:xfrm>
            <a:off x="540000" y="1603297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有理数的乘法法则</a:t>
            </a:r>
          </a:p>
        </p:txBody>
      </p:sp>
      <p:sp>
        <p:nvSpPr>
          <p:cNvPr id="11159" name="yt_shape_11159"/>
          <p:cNvSpPr txBox="1"/>
          <p:nvPr/>
        </p:nvSpPr>
        <p:spPr>
          <a:xfrm>
            <a:off x="540000" y="2102862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温州市中考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60" name="yt_table_1116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634500"/>
              </p:ext>
            </p:extLst>
          </p:nvPr>
        </p:nvGraphicFramePr>
        <p:xfrm>
          <a:off x="540056" y="2582165"/>
          <a:ext cx="8419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</a:tbl>
          </a:graphicData>
        </a:graphic>
      </p:graphicFrame>
      <p:sp>
        <p:nvSpPr>
          <p:cNvPr id="11162" name="yt_shape_11162"/>
          <p:cNvSpPr txBox="1"/>
          <p:nvPr/>
        </p:nvSpPr>
        <p:spPr>
          <a:xfrm>
            <a:off x="540000" y="3108336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63" name="yt_table_111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986594"/>
              </p:ext>
            </p:extLst>
          </p:nvPr>
        </p:nvGraphicFramePr>
        <p:xfrm>
          <a:off x="540056" y="3587639"/>
          <a:ext cx="8892223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</a:tbl>
          </a:graphicData>
        </a:graphic>
      </p:graphicFrame>
      <p:sp>
        <p:nvSpPr>
          <p:cNvPr id="11165" name="yt_shape_11165"/>
          <p:cNvSpPr txBox="1"/>
          <p:nvPr/>
        </p:nvSpPr>
        <p:spPr>
          <a:xfrm>
            <a:off x="540119" y="45891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积的符号为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这两个数的绝对值相乘得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1c80,isEnd"/>
              </a:rPr>
              <a:t>所以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1166" name="yt_shape_11166"/>
          <p:cNvSpPr txBox="1"/>
          <p:nvPr/>
        </p:nvSpPr>
        <p:spPr>
          <a:xfrm>
            <a:off x="540119" y="55486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积的符号为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这两个数的绝对值相乘得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0492,isEnd"/>
              </a:rPr>
              <a:t>所以结果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667194">
            <a:extLst>
              <a:ext uri="{FF2B5EF4-FFF2-40B4-BE49-F238E27FC236}">
                <a16:creationId xmlns:a16="http://schemas.microsoft.com/office/drawing/2014/main" id="{76D1F076-BCB3-0898-FD44-EE6A6A1BDB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FC815F-B6AE-0008-4D24-BD3ECF340824}"/>
              </a:ext>
            </a:extLst>
          </p:cNvPr>
          <p:cNvSpPr txBox="1"/>
          <p:nvPr/>
        </p:nvSpPr>
        <p:spPr>
          <a:xfrm>
            <a:off x="69269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92E791D-8D44-9C16-51CA-2A0A3BB19A7E}"/>
              </a:ext>
            </a:extLst>
          </p:cNvPr>
          <p:cNvSpPr txBox="1"/>
          <p:nvPr/>
        </p:nvSpPr>
        <p:spPr>
          <a:xfrm>
            <a:off x="3878989" y="30615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55F5DF6-27C7-83B9-FDAA-5B9D21F7D7D9}"/>
              </a:ext>
            </a:extLst>
          </p:cNvPr>
          <p:cNvSpPr txBox="1"/>
          <p:nvPr/>
        </p:nvSpPr>
        <p:spPr>
          <a:xfrm>
            <a:off x="5403108" y="454238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F128F0-A1CD-C944-A231-4C65FCD6093F}"/>
              </a:ext>
            </a:extLst>
          </p:cNvPr>
          <p:cNvSpPr txBox="1"/>
          <p:nvPr/>
        </p:nvSpPr>
        <p:spPr>
          <a:xfrm>
            <a:off x="9975107" y="454238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4BC76DE-B6CA-54F9-FDD5-D9A4D990A6DB}"/>
              </a:ext>
            </a:extLst>
          </p:cNvPr>
          <p:cNvSpPr txBox="1"/>
          <p:nvPr/>
        </p:nvSpPr>
        <p:spPr>
          <a:xfrm>
            <a:off x="1669308" y="501787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123A10-B98F-2675-C7A9-B59F269860C1}"/>
              </a:ext>
            </a:extLst>
          </p:cNvPr>
          <p:cNvSpPr txBox="1"/>
          <p:nvPr/>
        </p:nvSpPr>
        <p:spPr>
          <a:xfrm>
            <a:off x="4641108" y="550182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6FA01D5-69DE-7521-E78E-21D6CBC549BD}"/>
              </a:ext>
            </a:extLst>
          </p:cNvPr>
          <p:cNvSpPr txBox="1"/>
          <p:nvPr/>
        </p:nvSpPr>
        <p:spPr>
          <a:xfrm>
            <a:off x="9213107" y="550182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29F3EBC-C111-6CFA-28E2-64CB4A718561}"/>
              </a:ext>
            </a:extLst>
          </p:cNvPr>
          <p:cNvSpPr txBox="1"/>
          <p:nvPr/>
        </p:nvSpPr>
        <p:spPr>
          <a:xfrm>
            <a:off x="1059708" y="597731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7" name="yt_shape_11167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相加的式子是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42cf,isEnd"/>
              </a:rPr>
              <a:t>写成乘法算式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				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indent="1219047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									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2_a4911,isEnd"/>
              </a:rPr>
              <a:t>＝－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			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	　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indent="1219047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184DDD-726D-6700-6559-108A187F0F5A}"/>
              </a:ext>
            </a:extLst>
          </p:cNvPr>
          <p:cNvSpPr txBox="1"/>
          <p:nvPr/>
        </p:nvSpPr>
        <p:spPr>
          <a:xfrm>
            <a:off x="4412508" y="853194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E2CD26-FEA5-508A-6FEE-7B1B3F34BF1F}"/>
              </a:ext>
            </a:extLst>
          </p:cNvPr>
          <p:cNvSpPr txBox="1"/>
          <p:nvPr/>
        </p:nvSpPr>
        <p:spPr>
          <a:xfrm>
            <a:off x="1059708" y="132868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A1F816-C041-EB7A-D94F-4C9ADE82DCD1}"/>
              </a:ext>
            </a:extLst>
          </p:cNvPr>
          <p:cNvSpPr txBox="1"/>
          <p:nvPr/>
        </p:nvSpPr>
        <p:spPr>
          <a:xfrm>
            <a:off x="4412508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35467A-024F-8852-332B-811EC46F0930}"/>
              </a:ext>
            </a:extLst>
          </p:cNvPr>
          <p:cNvSpPr txBox="1"/>
          <p:nvPr/>
        </p:nvSpPr>
        <p:spPr>
          <a:xfrm>
            <a:off x="450109" y="2755146"/>
            <a:ext cx="521384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	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				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84CE737-8A21-B329-66A7-7E19F36B61C5}"/>
              </a:ext>
            </a:extLst>
          </p:cNvPr>
          <p:cNvSpPr txBox="1"/>
          <p:nvPr/>
        </p:nvSpPr>
        <p:spPr>
          <a:xfrm>
            <a:off x="1669308" y="323063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BD9542-D430-A0B3-A90C-36CCDA198EB6}"/>
              </a:ext>
            </a:extLst>
          </p:cNvPr>
          <p:cNvSpPr txBox="1"/>
          <p:nvPr/>
        </p:nvSpPr>
        <p:spPr>
          <a:xfrm>
            <a:off x="6969097" y="3274849"/>
            <a:ext cx="158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a4911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2_a4911"/>
              </a:rPr>
              <a:t>60.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4E5AA97-780D-431C-1917-267FB7429A05}"/>
              </a:ext>
            </a:extLst>
          </p:cNvPr>
          <p:cNvSpPr txBox="1"/>
          <p:nvPr/>
        </p:nvSpPr>
        <p:spPr>
          <a:xfrm>
            <a:off x="450109" y="4657098"/>
            <a:ext cx="56458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			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	　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11F665-8FD8-A819-24A8-F45690CCE9A5}"/>
              </a:ext>
            </a:extLst>
          </p:cNvPr>
          <p:cNvSpPr txBox="1"/>
          <p:nvPr/>
        </p:nvSpPr>
        <p:spPr>
          <a:xfrm>
            <a:off x="1669308" y="513258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50DB944-D738-05BD-77C9-5D2BDD8DC2D4}"/>
              </a:ext>
            </a:extLst>
          </p:cNvPr>
          <p:cNvSpPr txBox="1"/>
          <p:nvPr/>
        </p:nvSpPr>
        <p:spPr>
          <a:xfrm>
            <a:off x="5725324" y="2862581"/>
            <a:ext cx="6093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3439C9F-B364-9DFD-DE5E-229ED52BCF1A}"/>
              </a:ext>
            </a:extLst>
          </p:cNvPr>
          <p:cNvSpPr txBox="1"/>
          <p:nvPr/>
        </p:nvSpPr>
        <p:spPr>
          <a:xfrm>
            <a:off x="5725324" y="4745451"/>
            <a:ext cx="60939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9" grpId="0" build="allAtOnce"/>
      <p:bldP spid="10" grpId="0" build="allAtOnce"/>
      <p:bldP spid="16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3" name="yt_shape_11173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有理数乘法的应用</a:t>
            </a:r>
          </a:p>
        </p:txBody>
      </p:sp>
      <p:sp>
        <p:nvSpPr>
          <p:cNvPr id="11174" name="yt_shape_11174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如果两个有理数在数轴上的对应点在原点的同侧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5ac8"/>
              </a:rPr>
              <a:t>那么这两个有理数的积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75" name="yt_table_1117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128044"/>
              </p:ext>
            </p:extLst>
          </p:nvPr>
        </p:nvGraphicFramePr>
        <p:xfrm>
          <a:off x="540056" y="2359000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一定为正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一定为负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可能为正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也可能为负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</a:tbl>
          </a:graphicData>
        </a:graphic>
      </p:graphicFrame>
      <p:pic>
        <p:nvPicPr>
          <p:cNvPr id="3" name="yt_shape_1722070667269">
            <a:extLst>
              <a:ext uri="{FF2B5EF4-FFF2-40B4-BE49-F238E27FC236}">
                <a16:creationId xmlns:a16="http://schemas.microsoft.com/office/drawing/2014/main" id="{C4465BCC-F294-3261-1D16-B3A94BF6A4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F530A5-0D1B-C749-A9E8-A15C32F184D3}"/>
              </a:ext>
            </a:extLst>
          </p:cNvPr>
          <p:cNvSpPr txBox="1"/>
          <p:nvPr/>
        </p:nvSpPr>
        <p:spPr>
          <a:xfrm>
            <a:off x="1059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7" name="yt_shape_11177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在数轴上所对应的点的位置如图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61a8,isEnd"/>
              </a:rPr>
              <a:t>的符号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178" name="yt_image_11178" title="H_21.5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7312" y="1995319"/>
            <a:ext cx="2437374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80" name="yt_shape_11180"/>
          <p:cNvSpPr txBox="1"/>
          <p:nvPr/>
        </p:nvSpPr>
        <p:spPr>
          <a:xfrm>
            <a:off x="540119" y="231922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登山队攀登一座山峰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每登高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气温的变化量为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攀登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b14d,isEnd"/>
              </a:rPr>
              <a:t>气温下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CE643E-C3BA-F9C8-55FD-0CF6B3AA454B}"/>
              </a:ext>
            </a:extLst>
          </p:cNvPr>
          <p:cNvSpPr txBox="1"/>
          <p:nvPr/>
        </p:nvSpPr>
        <p:spPr>
          <a:xfrm>
            <a:off x="1059709" y="1328682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FAC8D2-3471-2E87-793F-234B0FDDBDC4}"/>
              </a:ext>
            </a:extLst>
          </p:cNvPr>
          <p:cNvSpPr txBox="1"/>
          <p:nvPr/>
        </p:nvSpPr>
        <p:spPr>
          <a:xfrm>
            <a:off x="1059708" y="274790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2" name="yt_shape_1118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1181" name="yt_image_11181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84" name="yt_shape_11184"/>
          <p:cNvSpPr txBox="1"/>
          <p:nvPr/>
        </p:nvSpPr>
        <p:spPr>
          <a:xfrm>
            <a:off x="540000" y="1591869"/>
            <a:ext cx="566821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</a:p>
        </p:txBody>
      </p:sp>
      <p:graphicFrame>
        <p:nvGraphicFramePr>
          <p:cNvPr id="11189" name="yt_table_1118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153350"/>
              </p:ext>
            </p:extLst>
          </p:nvPr>
        </p:nvGraphicFramePr>
        <p:xfrm>
          <a:off x="540056" y="398838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F978FEF-0042-99F4-7BDE-01887C951780}"/>
              </a:ext>
            </a:extLst>
          </p:cNvPr>
          <p:cNvSpPr txBox="1"/>
          <p:nvPr/>
        </p:nvSpPr>
        <p:spPr>
          <a:xfrm>
            <a:off x="5250589" y="1545063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1" name="yt_shape_11191"/>
          <p:cNvSpPr txBox="1"/>
          <p:nvPr/>
        </p:nvSpPr>
        <p:spPr>
          <a:xfrm>
            <a:off x="540120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7235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各自对应着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三个点中的某一点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f428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那么表示数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93" name="yt_table_1119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572326"/>
              </p:ext>
            </p:extLst>
          </p:nvPr>
        </p:nvGraphicFramePr>
        <p:xfrm>
          <a:off x="540056" y="2339566"/>
          <a:ext cx="70808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</a:tbl>
          </a:graphicData>
        </a:graphic>
      </p:graphicFrame>
      <p:pic>
        <p:nvPicPr>
          <p:cNvPr id="11192" name="yt_image_11192_skip" title="H_19.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6211" y="2339566"/>
            <a:ext cx="2093733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95" name="yt_shape_11195"/>
          <p:cNvSpPr txBox="1"/>
          <p:nvPr/>
        </p:nvSpPr>
        <p:spPr>
          <a:xfrm>
            <a:off x="540120" y="334112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国庆节期间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小欣到智慧迷宫去游玩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发现了一个秘密机关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49d6"/>
              </a:rPr>
              <a:t>机关的门口有一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些写着整数的数字按钮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此时传来了一个机器人的声音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按出两个数字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21ad"/>
              </a:rPr>
              <a:t>积等于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请问小欣有多少种按法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96" name="yt_table_1119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157027"/>
              </p:ext>
            </p:extLst>
          </p:nvPr>
        </p:nvGraphicFramePr>
        <p:xfrm>
          <a:off x="540056" y="478068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98" name="yt_shape_11198"/>
              <p:cNvSpPr txBox="1"/>
              <p:nvPr/>
            </p:nvSpPr>
            <p:spPr>
              <a:xfrm>
                <a:off x="540000" y="5306857"/>
                <a:ext cx="9137117" cy="11079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内应填的数是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为最大的负整数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为绝对值最小的数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198" name="yt_shape_111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06857"/>
                <a:ext cx="9137117" cy="1107932"/>
              </a:xfrm>
              <a:prstGeom prst="rect">
                <a:avLst/>
              </a:prstGeom>
              <a:blipFill>
                <a:blip r:embed="rId3"/>
                <a:stretch>
                  <a:fillRect l="-2069" r="-1068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42F297-F48F-AA85-1B2A-C1679DBD440C}"/>
              </a:ext>
            </a:extLst>
          </p:cNvPr>
          <p:cNvSpPr txBox="1"/>
          <p:nvPr/>
        </p:nvSpPr>
        <p:spPr>
          <a:xfrm>
            <a:off x="4585547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D89DEBD-E22E-5C1F-B069-65213825CE10}"/>
              </a:ext>
            </a:extLst>
          </p:cNvPr>
          <p:cNvSpPr txBox="1"/>
          <p:nvPr/>
        </p:nvSpPr>
        <p:spPr>
          <a:xfrm>
            <a:off x="5022109" y="42452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907E6B6-1985-5482-2490-AD86B178C35E}"/>
                  </a:ext>
                </a:extLst>
              </p:cNvPr>
              <p:cNvSpPr txBox="1"/>
              <p:nvPr/>
            </p:nvSpPr>
            <p:spPr>
              <a:xfrm>
                <a:off x="8128726" y="5260051"/>
                <a:ext cx="1013524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4" name="文本框 3" descr="{'rangeId': 14, 'hasSerialNum': 1, 'mathAnswerShape': 1}">
                <a:extLst>
                  <a:ext uri="{FF2B5EF4-FFF2-40B4-BE49-F238E27FC236}">
                    <a16:creationId xmlns:a16="http://schemas.microsoft.com/office/drawing/2014/main" id="{0907E6B6-1985-5482-2490-AD86B178C3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8726" y="5260051"/>
                <a:ext cx="1013524" cy="766458"/>
              </a:xfrm>
              <a:prstGeom prst="rect">
                <a:avLst/>
              </a:prstGeom>
              <a:blipFill>
                <a:blip r:embed="rId4"/>
                <a:stretch>
                  <a:fillRect l="-898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7AA9012-7FB7-4049-E4FF-2D40EACDD3A1}"/>
              </a:ext>
            </a:extLst>
          </p:cNvPr>
          <p:cNvCxnSpPr/>
          <p:nvPr/>
        </p:nvCxnSpPr>
        <p:spPr>
          <a:xfrm>
            <a:off x="7913938" y="5998753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EB51475C-52BF-CDFF-6C0D-462F0029DC11}"/>
              </a:ext>
            </a:extLst>
          </p:cNvPr>
          <p:cNvSpPr txBox="1"/>
          <p:nvPr/>
        </p:nvSpPr>
        <p:spPr>
          <a:xfrm>
            <a:off x="8889139" y="593289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1" name="yt_shape_11201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分别填入圆圈和方格内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54585"/>
              </a:rPr>
              <a:t>每个数字只能出现一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组成只有一位数和两位数的整数算式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圆圈内填一位数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方格内填两位数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202" name="yt_shape_11202"/>
          <p:cNvSpPr txBox="1"/>
          <p:nvPr/>
        </p:nvSpPr>
        <p:spPr>
          <a:xfrm>
            <a:off x="540000" y="1842955"/>
            <a:ext cx="4257576" cy="54450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3050" b="0" i="0" u="none" spc="-1000" dirty="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Finished"/>
              </a:rPr>
              <a:t>3</a:t>
            </a:r>
            <a:r>
              <a:rPr lang="zh-CN" altLang="zh-CN" sz="3050" b="0" i="0" u="none" spc="-1000" dirty="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3050" b="0" i="0" u="none" spc="-1000" dirty="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Finished"/>
              </a:rPr>
              <a:t>4</a:t>
            </a:r>
            <a:r>
              <a:rPr lang="zh-CN" altLang="zh-CN" sz="3050" b="0" i="0" u="none" spc="-1000" dirty="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3050" b="0" i="0" u="none" spc="-1000" dirty="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Finished"/>
              </a:rPr>
              <a:t>5</a:t>
            </a:r>
            <a:r>
              <a:rPr lang="zh-CN" altLang="zh-CN" sz="3050" b="0" i="0" u="none" spc="-1000" dirty="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3050" b="0" i="0" u="none" spc="-1000" dirty="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Finished"/>
              </a:rPr>
              <a:t>7</a:t>
            </a:r>
            <a:r>
              <a:rPr lang="zh-CN" altLang="zh-CN" sz="3050" b="0" i="0" u="none" spc="-1000" dirty="0">
                <a:solidFill>
                  <a:srgbClr val="1EE3CF"/>
                </a:solidFill>
                <a:effectLst/>
                <a:latin typeface="Times New Roman" pitchFamily="30"/>
                <a:ea typeface="宋体" pitchFamily="30"/>
              </a:rPr>
              <a:t>　</a:t>
            </a:r>
          </a:p>
        </p:txBody>
      </p:sp>
      <p:pic>
        <p:nvPicPr>
          <p:cNvPr id="3" name="yt_shape_1722070667426">
            <a:extLst>
              <a:ext uri="{FF2B5EF4-FFF2-40B4-BE49-F238E27FC236}">
                <a16:creationId xmlns:a16="http://schemas.microsoft.com/office/drawing/2014/main" id="{C05CEC5E-3F30-A7B8-BDAE-07F1205631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26" y="1912913"/>
            <a:ext cx="504111" cy="507262"/>
          </a:xfrm>
          <a:prstGeom prst="rect">
            <a:avLst/>
          </a:prstGeom>
        </p:spPr>
      </p:pic>
      <p:pic>
        <p:nvPicPr>
          <p:cNvPr id="5" name="yt_shape_1722070667444">
            <a:extLst>
              <a:ext uri="{FF2B5EF4-FFF2-40B4-BE49-F238E27FC236}">
                <a16:creationId xmlns:a16="http://schemas.microsoft.com/office/drawing/2014/main" id="{105119A3-EAA3-AEDD-3CBF-EA3F61BBBE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26" y="1912913"/>
            <a:ext cx="504111" cy="507262"/>
          </a:xfrm>
          <a:prstGeom prst="rect">
            <a:avLst/>
          </a:prstGeom>
        </p:spPr>
      </p:pic>
      <p:pic>
        <p:nvPicPr>
          <p:cNvPr id="7" name="yt_shape_1722070667469">
            <a:extLst>
              <a:ext uri="{FF2B5EF4-FFF2-40B4-BE49-F238E27FC236}">
                <a16:creationId xmlns:a16="http://schemas.microsoft.com/office/drawing/2014/main" id="{CD356917-5045-1629-6914-5368F3C7F8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5836" y="1912913"/>
            <a:ext cx="504111" cy="507262"/>
          </a:xfrm>
          <a:prstGeom prst="rect">
            <a:avLst/>
          </a:prstGeom>
        </p:spPr>
      </p:pic>
      <p:pic>
        <p:nvPicPr>
          <p:cNvPr id="9" name="yt_shape_1722070667487">
            <a:extLst>
              <a:ext uri="{FF2B5EF4-FFF2-40B4-BE49-F238E27FC236}">
                <a16:creationId xmlns:a16="http://schemas.microsoft.com/office/drawing/2014/main" id="{94769A12-4D73-7508-F0C4-F40B8056A8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37" y="1912913"/>
            <a:ext cx="504111" cy="50726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39F0877-F4EB-EC4D-8E1C-3981464BA921}"/>
              </a:ext>
            </a:extLst>
          </p:cNvPr>
          <p:cNvSpPr txBox="1"/>
          <p:nvPr/>
        </p:nvSpPr>
        <p:spPr>
          <a:xfrm>
            <a:off x="710339" y="1796149"/>
            <a:ext cx="332486" cy="63285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Finished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D61D01-10D5-452B-6676-100E2D5E8ABB}"/>
              </a:ext>
            </a:extLst>
          </p:cNvPr>
          <p:cNvSpPr txBox="1"/>
          <p:nvPr/>
        </p:nvSpPr>
        <p:spPr>
          <a:xfrm>
            <a:off x="1688239" y="1796149"/>
            <a:ext cx="332486" cy="63285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Finished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CCE6D45-F858-6D80-8F8E-62DCF881EEAA}"/>
              </a:ext>
            </a:extLst>
          </p:cNvPr>
          <p:cNvSpPr txBox="1"/>
          <p:nvPr/>
        </p:nvSpPr>
        <p:spPr>
          <a:xfrm>
            <a:off x="2476649" y="1829541"/>
            <a:ext cx="484886" cy="63285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959FEA6-9D99-FE20-66DB-ECECFC917B5C}"/>
              </a:ext>
            </a:extLst>
          </p:cNvPr>
          <p:cNvSpPr txBox="1"/>
          <p:nvPr/>
        </p:nvSpPr>
        <p:spPr>
          <a:xfrm>
            <a:off x="3331649" y="1796149"/>
            <a:ext cx="332486" cy="63285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Finished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FD180C0-9C8C-F5BA-A27A-4B6B6D5C285A}"/>
              </a:ext>
            </a:extLst>
          </p:cNvPr>
          <p:cNvSpPr txBox="1"/>
          <p:nvPr/>
        </p:nvSpPr>
        <p:spPr>
          <a:xfrm>
            <a:off x="4309549" y="1796149"/>
            <a:ext cx="332486" cy="63285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Finished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8FDBC81-DE37-E753-907E-D479505506B0}"/>
              </a:ext>
            </a:extLst>
          </p:cNvPr>
          <p:cNvSpPr/>
          <p:nvPr/>
        </p:nvSpPr>
        <p:spPr>
          <a:xfrm>
            <a:off x="2491601" y="1912913"/>
            <a:ext cx="484886" cy="52533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3" name="yt_shape_11203"/>
          <p:cNvSpPr txBox="1"/>
          <p:nvPr/>
        </p:nvSpPr>
        <p:spPr>
          <a:xfrm>
            <a:off x="540000" y="900000"/>
            <a:ext cx="102335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按如图所示的程序计算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如果输入的数是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那么输出的数是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204" name="yt_image_11204" title="H_85.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9566" y="1531667"/>
            <a:ext cx="4772867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06" name="yt_shape_11206"/>
          <p:cNvSpPr txBox="1"/>
          <p:nvPr/>
        </p:nvSpPr>
        <p:spPr>
          <a:xfrm>
            <a:off x="540119" y="2673779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6fb5,isEnd"/>
              </a:rPr>
              <a:t>选填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如果定义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MS Gothic" pitchFamily="24"/>
                <a:ea typeface="MS Gothic" pitchFamily="24"/>
              </a:rPr>
              <a:t>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中较大的一个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375" dirty="0">
                <a:solidFill>
                  <a:srgbClr val="000000"/>
                </a:solidFill>
                <a:effectLst/>
                <a:latin typeface="MS Gothic" pitchFamily="24"/>
                <a:ea typeface="MS Gothic" pitchFamily="24"/>
              </a:rPr>
              <a:t>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7943,isEnd"/>
              </a:rPr>
              <a:t>2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8ADAED-4800-B257-1952-A1D2D0BA0E08}"/>
              </a:ext>
            </a:extLst>
          </p:cNvPr>
          <p:cNvSpPr txBox="1"/>
          <p:nvPr/>
        </p:nvSpPr>
        <p:spPr>
          <a:xfrm>
            <a:off x="9670189" y="853194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26221C-1F13-62DB-F73D-7F76B962F4EF}"/>
              </a:ext>
            </a:extLst>
          </p:cNvPr>
          <p:cNvSpPr txBox="1"/>
          <p:nvPr/>
        </p:nvSpPr>
        <p:spPr>
          <a:xfrm>
            <a:off x="7803407" y="262697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9F9AA4-D983-7A8E-575A-49091B61CBAA}"/>
              </a:ext>
            </a:extLst>
          </p:cNvPr>
          <p:cNvSpPr txBox="1"/>
          <p:nvPr/>
        </p:nvSpPr>
        <p:spPr>
          <a:xfrm>
            <a:off x="9422657" y="262697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950F808-D8CE-2651-E8C8-BE2EDDC54486}"/>
              </a:ext>
            </a:extLst>
          </p:cNvPr>
          <p:cNvSpPr txBox="1"/>
          <p:nvPr/>
        </p:nvSpPr>
        <p:spPr>
          <a:xfrm>
            <a:off x="1059708" y="405343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1743</Words>
  <Application>Microsoft Office PowerPoint</Application>
  <PresentationFormat>宽屏</PresentationFormat>
  <Paragraphs>147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MS Gothic</vt:lpstr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9</cp:revision>
  <dcterms:created xsi:type="dcterms:W3CDTF">2024-07-27T08:54:53Z</dcterms:created>
  <dcterms:modified xsi:type="dcterms:W3CDTF">2024-07-27T12:41:46Z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