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5" r:id="rId7"/>
    <p:sldId id="377" r:id="rId8"/>
    <p:sldId id="378" r:id="rId9"/>
    <p:sldId id="380" r:id="rId10"/>
    <p:sldId id="382" r:id="rId11"/>
    <p:sldId id="384" r:id="rId12"/>
    <p:sldId id="389" r:id="rId13"/>
    <p:sldId id="394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8" name="yt_shape_13888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87" name="yt_image_1388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0" name="yt_shape_13890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把一条线段分成两条相等线段的点叫做这条线段的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f2a8,isEnd"/>
              </a:rPr>
              <a:t>还有线段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四等分点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类似于数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线段也可以相加减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F8E72BC-A359-B327-F01E-193306A2492B}"/>
              </a:ext>
            </a:extLst>
          </p:cNvPr>
          <p:cNvSpPr txBox="1"/>
          <p:nvPr/>
        </p:nvSpPr>
        <p:spPr>
          <a:xfrm>
            <a:off x="7841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e027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8" name="yt_table_139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983020"/>
              </p:ext>
            </p:extLst>
          </p:nvPr>
        </p:nvGraphicFramePr>
        <p:xfrm>
          <a:off x="540056" y="2122267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</a:tbl>
          </a:graphicData>
        </a:graphic>
      </p:graphicFrame>
      <p:pic>
        <p:nvPicPr>
          <p:cNvPr id="13957" name="yt_image_13957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5397" y="1859435"/>
            <a:ext cx="2979412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E58438-90AB-56A4-3D44-6F16D122080C}"/>
              </a:ext>
            </a:extLst>
          </p:cNvPr>
          <p:cNvSpPr txBox="1"/>
          <p:nvPr/>
        </p:nvSpPr>
        <p:spPr>
          <a:xfrm>
            <a:off x="4591897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964"/>
          <p:cNvSpPr txBox="1"/>
          <p:nvPr/>
        </p:nvSpPr>
        <p:spPr>
          <a:xfrm>
            <a:off x="540000" y="3235694"/>
            <a:ext cx="57211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65" name="yt_image_13965" title="H_97.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86327" y="2425197"/>
            <a:ext cx="1127363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8" name="yt_shape_13968"/>
          <p:cNvSpPr txBox="1"/>
          <p:nvPr/>
        </p:nvSpPr>
        <p:spPr>
          <a:xfrm>
            <a:off x="540000" y="3957504"/>
            <a:ext cx="2887265" cy="2791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50" b="0" i="0" u="none" spc="22127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967" name="yt_image_13967" title="H_20.0033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21215"/>
            <a:ext cx="2857086" cy="25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0" name="yt_shape_13970"/>
          <p:cNvSpPr txBox="1"/>
          <p:nvPr/>
        </p:nvSpPr>
        <p:spPr>
          <a:xfrm>
            <a:off x="540000" y="4325975"/>
            <a:ext cx="43537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C3DA86-D3DE-59E4-EAD9-121DCD2693A1}"/>
              </a:ext>
            </a:extLst>
          </p:cNvPr>
          <p:cNvSpPr txBox="1"/>
          <p:nvPr/>
        </p:nvSpPr>
        <p:spPr>
          <a:xfrm>
            <a:off x="449989" y="3188888"/>
            <a:ext cx="584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BC9BB0-4AC2-1B5B-8F16-030317D5755C}"/>
              </a:ext>
            </a:extLst>
          </p:cNvPr>
          <p:cNvSpPr txBox="1"/>
          <p:nvPr/>
        </p:nvSpPr>
        <p:spPr>
          <a:xfrm>
            <a:off x="449989" y="4495193"/>
            <a:ext cx="449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60" name="yt_shape_13960"/>
          <p:cNvSpPr txBox="1"/>
          <p:nvPr/>
        </p:nvSpPr>
        <p:spPr>
          <a:xfrm>
            <a:off x="465036" y="1084174"/>
            <a:ext cx="969496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请用尺规按下列要求作图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不要求写作法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但要保留作图痕迹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反向延长线段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1" name="yt_shape_13971"/>
              <p:cNvSpPr txBox="1"/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df16"/>
                  </a:rPr>
                  <a:t>的中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71" name="yt_shape_13971" descr="{&quot;rangeId&quot;:2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987310"/>
              </a:xfrm>
              <a:prstGeom prst="rect">
                <a:avLst/>
              </a:prstGeom>
              <a:blipFill>
                <a:blip r:embed="rId2"/>
                <a:stretch>
                  <a:fillRect l="-1645" t="-1376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74" name="yt_image_13974" title="H_97.5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24636" y="2011799"/>
            <a:ext cx="1127363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3684B1-7F07-15FC-6CBE-335920B22224}"/>
              </a:ext>
            </a:extLst>
          </p:cNvPr>
          <p:cNvSpPr txBox="1"/>
          <p:nvPr/>
        </p:nvSpPr>
        <p:spPr>
          <a:xfrm>
            <a:off x="450108" y="1804170"/>
            <a:ext cx="6676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2CF0944-6276-FA43-9DC1-B05301E7A0A8}"/>
              </a:ext>
            </a:extLst>
          </p:cNvPr>
          <p:cNvSpPr txBox="1"/>
          <p:nvPr/>
        </p:nvSpPr>
        <p:spPr>
          <a:xfrm>
            <a:off x="450108" y="2279658"/>
            <a:ext cx="457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3765D2-3FF4-E5BD-155D-60BFF2EEF0EC}"/>
              </a:ext>
            </a:extLst>
          </p:cNvPr>
          <p:cNvSpPr txBox="1"/>
          <p:nvPr/>
        </p:nvSpPr>
        <p:spPr>
          <a:xfrm>
            <a:off x="450108" y="275514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594B08B-00B1-0F2E-3B68-48740120FFB0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3577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pageBreak': True}">
                <a:extLst>
                  <a:ext uri="{FF2B5EF4-FFF2-40B4-BE49-F238E27FC236}">
                    <a16:creationId xmlns:a16="http://schemas.microsoft.com/office/drawing/2014/main" id="{6594B08B-00B1-0F2E-3B68-48740120FF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3577336" cy="765061"/>
              </a:xfrm>
              <a:prstGeom prst="rect">
                <a:avLst/>
              </a:prstGeom>
              <a:blipFill>
                <a:blip r:embed="rId4"/>
                <a:stretch>
                  <a:fillRect l="-2726" r="-221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5355813-5B7F-5958-D613-EDCDBDDE47EB}"/>
              </a:ext>
            </a:extLst>
          </p:cNvPr>
          <p:cNvSpPr txBox="1"/>
          <p:nvPr/>
        </p:nvSpPr>
        <p:spPr>
          <a:xfrm>
            <a:off x="450108" y="3902083"/>
            <a:ext cx="567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30F1AD-6066-21B8-A2D5-D969B1EC176D}"/>
              </a:ext>
            </a:extLst>
          </p:cNvPr>
          <p:cNvSpPr txBox="1"/>
          <p:nvPr/>
        </p:nvSpPr>
        <p:spPr>
          <a:xfrm>
            <a:off x="450108" y="4377571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7" name="yt_shape_1397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76" name="yt_image_13976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9" name="yt_shape_13979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三等分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等分点分别为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a6c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980" name="yt_image_13980" title="H_20.2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5662" y="2709382"/>
            <a:ext cx="2480675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2" name="yt_shape_13982"/>
          <p:cNvSpPr txBox="1"/>
          <p:nvPr/>
        </p:nvSpPr>
        <p:spPr>
          <a:xfrm>
            <a:off x="540119" y="30172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有一种游戏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550,isEnd"/>
              </a:rPr>
              <a:t>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从右向左移动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四点中的至少两点距离相等时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06b4,isEnd"/>
              </a:rPr>
              <a:t>就会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发出警报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则一次游戏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上最多会发出警报的点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83" name="yt_image_13983" title="H_34.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93561" y="4609218"/>
            <a:ext cx="3404876" cy="437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380994-5052-8540-E12C-43B7BDA5B2BA}"/>
              </a:ext>
            </a:extLst>
          </p:cNvPr>
          <p:cNvSpPr txBox="1"/>
          <p:nvPr/>
        </p:nvSpPr>
        <p:spPr>
          <a:xfrm>
            <a:off x="2659909" y="202626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204D48-99C3-9B60-5BA5-4F08C9825EE7}"/>
              </a:ext>
            </a:extLst>
          </p:cNvPr>
          <p:cNvSpPr txBox="1"/>
          <p:nvPr/>
        </p:nvSpPr>
        <p:spPr>
          <a:xfrm>
            <a:off x="8530482" y="39214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2" name="yt_image_13892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5" name="yt_shape_13895"/>
          <p:cNvSpPr txBox="1"/>
          <p:nvPr/>
        </p:nvSpPr>
        <p:spPr>
          <a:xfrm>
            <a:off x="540000" y="1603297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3896" name="yt_shape_13896"/>
          <p:cNvSpPr txBox="1"/>
          <p:nvPr/>
        </p:nvSpPr>
        <p:spPr>
          <a:xfrm>
            <a:off x="540000" y="2102862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8" name="yt_table_1389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37481"/>
              </p:ext>
            </p:extLst>
          </p:nvPr>
        </p:nvGraphicFramePr>
        <p:xfrm>
          <a:off x="540056" y="2582165"/>
          <a:ext cx="5404168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</a:tbl>
          </a:graphicData>
        </a:graphic>
      </p:graphicFrame>
      <p:pic>
        <p:nvPicPr>
          <p:cNvPr id="13897" name="yt_image_13897_skip" title="H_18.0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3162" y="2582165"/>
            <a:ext cx="1626679" cy="2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0" name="yt_shape_13900"/>
          <p:cNvSpPr txBox="1"/>
          <p:nvPr/>
        </p:nvSpPr>
        <p:spPr>
          <a:xfrm>
            <a:off x="540119" y="358371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移到线段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699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01" name="yt_shape_13901"/>
          <p:cNvSpPr txBox="1"/>
          <p:nvPr/>
        </p:nvSpPr>
        <p:spPr>
          <a:xfrm>
            <a:off x="540000" y="4526674"/>
            <a:ext cx="6556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02" name="yt_shape_13902"/>
          <p:cNvSpPr txBox="1"/>
          <p:nvPr/>
        </p:nvSpPr>
        <p:spPr>
          <a:xfrm>
            <a:off x="540000" y="5005977"/>
            <a:ext cx="6060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03" name="yt_shape_13903"/>
          <p:cNvSpPr txBox="1"/>
          <p:nvPr/>
        </p:nvSpPr>
        <p:spPr>
          <a:xfrm>
            <a:off x="540000" y="5485280"/>
            <a:ext cx="77104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3" name="yt_shape_1722070976428">
            <a:extLst>
              <a:ext uri="{FF2B5EF4-FFF2-40B4-BE49-F238E27FC236}">
                <a16:creationId xmlns:a16="http://schemas.microsoft.com/office/drawing/2014/main" id="{DBA0757F-398B-9893-6B68-670016D9F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E5183B5-5F5A-4B7C-1FDC-E52C65CAE5CC}"/>
              </a:ext>
            </a:extLst>
          </p:cNvPr>
          <p:cNvSpPr txBox="1"/>
          <p:nvPr/>
        </p:nvSpPr>
        <p:spPr>
          <a:xfrm>
            <a:off x="7984264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D586C6-C699-CE9F-3B3B-4B522D0D5023}"/>
              </a:ext>
            </a:extLst>
          </p:cNvPr>
          <p:cNvSpPr txBox="1"/>
          <p:nvPr/>
        </p:nvSpPr>
        <p:spPr>
          <a:xfrm>
            <a:off x="5509352" y="447986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4758FC-7688-8A43-B553-43E75FDF492B}"/>
              </a:ext>
            </a:extLst>
          </p:cNvPr>
          <p:cNvSpPr txBox="1"/>
          <p:nvPr/>
        </p:nvSpPr>
        <p:spPr>
          <a:xfrm>
            <a:off x="5018814" y="495917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BC0496-5681-A1DE-66B5-A54D41F21E2F}"/>
              </a:ext>
            </a:extLst>
          </p:cNvPr>
          <p:cNvSpPr txBox="1"/>
          <p:nvPr/>
        </p:nvSpPr>
        <p:spPr>
          <a:xfrm>
            <a:off x="6728551" y="543847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4" name="yt_shape_13904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作一条线段等于已知线段</a:t>
            </a:r>
          </a:p>
        </p:txBody>
      </p:sp>
      <p:sp>
        <p:nvSpPr>
          <p:cNvPr id="13905" name="yt_shape_13905"/>
          <p:cNvSpPr txBox="1"/>
          <p:nvPr/>
        </p:nvSpPr>
        <p:spPr>
          <a:xfrm>
            <a:off x="540000" y="1399565"/>
            <a:ext cx="78194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请借助射线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906" name="yt_shape_13906"/>
          <p:cNvSpPr txBox="1"/>
          <p:nvPr/>
        </p:nvSpPr>
        <p:spPr>
          <a:xfrm>
            <a:off x="540000" y="1878868"/>
            <a:ext cx="56505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3907"/>
          <p:cNvSpPr txBox="1"/>
          <p:nvPr/>
        </p:nvSpPr>
        <p:spPr>
          <a:xfrm>
            <a:off x="540000" y="2510535"/>
            <a:ext cx="53043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08" name="yt_image_139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9153" y="2510535"/>
            <a:ext cx="3702846" cy="101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1" name="yt_shape_13911"/>
          <p:cNvSpPr txBox="1"/>
          <p:nvPr/>
        </p:nvSpPr>
        <p:spPr>
          <a:xfrm>
            <a:off x="540000" y="3725019"/>
            <a:ext cx="3291735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24881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10" name="yt_image_1391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725019"/>
            <a:ext cx="3257550" cy="62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3" name="yt_shape_13913"/>
          <p:cNvSpPr txBox="1"/>
          <p:nvPr/>
        </p:nvSpPr>
        <p:spPr>
          <a:xfrm>
            <a:off x="540000" y="4404318"/>
            <a:ext cx="45012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3914"/>
          <p:cNvSpPr txBox="1"/>
          <p:nvPr/>
        </p:nvSpPr>
        <p:spPr>
          <a:xfrm>
            <a:off x="540000" y="5035985"/>
            <a:ext cx="23467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shape_1722070976494">
            <a:extLst>
              <a:ext uri="{FF2B5EF4-FFF2-40B4-BE49-F238E27FC236}">
                <a16:creationId xmlns:a16="http://schemas.microsoft.com/office/drawing/2014/main" id="{9264875B-ECB2-9769-BDAE-6EBF687378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F2C8466-C4C7-B3E0-68BA-F9233A47A20D}"/>
              </a:ext>
            </a:extLst>
          </p:cNvPr>
          <p:cNvSpPr txBox="1"/>
          <p:nvPr/>
        </p:nvSpPr>
        <p:spPr>
          <a:xfrm>
            <a:off x="449989" y="2463729"/>
            <a:ext cx="5433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307728-3ECA-F64B-609B-A48D4BC5255A}"/>
              </a:ext>
            </a:extLst>
          </p:cNvPr>
          <p:cNvSpPr txBox="1"/>
          <p:nvPr/>
        </p:nvSpPr>
        <p:spPr>
          <a:xfrm>
            <a:off x="449989" y="4989179"/>
            <a:ext cx="250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线段的中点及线段的和与差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1399565"/>
            <a:ext cx="104034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0" name="yt_table_139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989249"/>
              </p:ext>
            </p:extLst>
          </p:nvPr>
        </p:nvGraphicFramePr>
        <p:xfrm>
          <a:off x="540056" y="2130272"/>
          <a:ext cx="91433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  <a:gridCol w="1709738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</a:tbl>
          </a:graphicData>
        </a:graphic>
      </p:graphicFrame>
      <p:pic>
        <p:nvPicPr>
          <p:cNvPr id="13919" name="yt_image_13919_skip" title="H_19.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5120" y="1878868"/>
            <a:ext cx="3400061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2" name="yt_shape_13922"/>
          <p:cNvSpPr txBox="1"/>
          <p:nvPr/>
        </p:nvSpPr>
        <p:spPr>
          <a:xfrm>
            <a:off x="540000" y="2656443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923" name="yt_image_13923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966" y="3288110"/>
            <a:ext cx="3050067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5" name="yt_shape_13925"/>
          <p:cNvSpPr txBox="1"/>
          <p:nvPr/>
        </p:nvSpPr>
        <p:spPr>
          <a:xfrm>
            <a:off x="540000" y="3601730"/>
            <a:ext cx="37574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540000" y="4081033"/>
            <a:ext cx="3827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27" name="yt_shape_13927"/>
          <p:cNvSpPr txBox="1"/>
          <p:nvPr/>
        </p:nvSpPr>
        <p:spPr>
          <a:xfrm>
            <a:off x="540000" y="4560336"/>
            <a:ext cx="38279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928" name="yt_shape_13928"/>
          <p:cNvSpPr txBox="1"/>
          <p:nvPr/>
        </p:nvSpPr>
        <p:spPr>
          <a:xfrm>
            <a:off x="540000" y="5039639"/>
            <a:ext cx="45300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3" name="yt_shape_1722070976567">
            <a:extLst>
              <a:ext uri="{FF2B5EF4-FFF2-40B4-BE49-F238E27FC236}">
                <a16:creationId xmlns:a16="http://schemas.microsoft.com/office/drawing/2014/main" id="{F8A481E2-632A-B143-1B1B-B4FE9F45A1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CF75B-1B9E-3FA0-EA9D-B5E526E52478}"/>
              </a:ext>
            </a:extLst>
          </p:cNvPr>
          <p:cNvSpPr txBox="1"/>
          <p:nvPr/>
        </p:nvSpPr>
        <p:spPr>
          <a:xfrm>
            <a:off x="992260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7E5D47-F7D5-45C6-398A-33C7FD72C460}"/>
              </a:ext>
            </a:extLst>
          </p:cNvPr>
          <p:cNvSpPr txBox="1"/>
          <p:nvPr/>
        </p:nvSpPr>
        <p:spPr>
          <a:xfrm>
            <a:off x="3142389" y="3554924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4A3A85-7E3E-86F2-2A00-21A9B79BB9C3}"/>
              </a:ext>
            </a:extLst>
          </p:cNvPr>
          <p:cNvSpPr txBox="1"/>
          <p:nvPr/>
        </p:nvSpPr>
        <p:spPr>
          <a:xfrm>
            <a:off x="3194777" y="4034227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806B12-D3B6-46A4-A2D2-B67E7E2F3A05}"/>
              </a:ext>
            </a:extLst>
          </p:cNvPr>
          <p:cNvSpPr txBox="1"/>
          <p:nvPr/>
        </p:nvSpPr>
        <p:spPr>
          <a:xfrm>
            <a:off x="2388327" y="4513530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D6104C-5FAD-E451-B499-15FE4978232A}"/>
              </a:ext>
            </a:extLst>
          </p:cNvPr>
          <p:cNvSpPr txBox="1"/>
          <p:nvPr/>
        </p:nvSpPr>
        <p:spPr>
          <a:xfrm>
            <a:off x="3124927" y="4992833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" name="yt_shape_1392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福建省中考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两点所表示的数分别是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3c3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30" name="yt_image_13930" title="H_38.4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0250" y="2011799"/>
            <a:ext cx="2391499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2" name="yt_shape_13932"/>
          <p:cNvSpPr txBox="1"/>
          <p:nvPr/>
        </p:nvSpPr>
        <p:spPr>
          <a:xfrm>
            <a:off x="540120" y="255054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若用圆规在线段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上截取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22e6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33" name="yt_image_13933" title="H_124.8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3012" y="3662339"/>
            <a:ext cx="2845974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178D58-DE27-9C63-FC3B-EF209B6F1B4C}"/>
              </a:ext>
            </a:extLst>
          </p:cNvPr>
          <p:cNvSpPr txBox="1"/>
          <p:nvPr/>
        </p:nvSpPr>
        <p:spPr>
          <a:xfrm>
            <a:off x="5130058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2C8F86-8498-7D6D-A580-8BC272629A1D}"/>
              </a:ext>
            </a:extLst>
          </p:cNvPr>
          <p:cNvSpPr txBox="1"/>
          <p:nvPr/>
        </p:nvSpPr>
        <p:spPr>
          <a:xfrm>
            <a:off x="8335221" y="250373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CC51C5-CB4D-808E-247F-20D6398E4D7B}"/>
              </a:ext>
            </a:extLst>
          </p:cNvPr>
          <p:cNvSpPr txBox="1"/>
          <p:nvPr/>
        </p:nvSpPr>
        <p:spPr>
          <a:xfrm>
            <a:off x="1107334" y="2979222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7992E30-3EF4-C775-6DCB-035252CB4CFC}"/>
              </a:ext>
            </a:extLst>
          </p:cNvPr>
          <p:cNvSpPr txBox="1"/>
          <p:nvPr/>
        </p:nvSpPr>
        <p:spPr>
          <a:xfrm>
            <a:off x="7462096" y="297922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76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36" name="yt_image_13936" title="H_19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5342" y="2011799"/>
            <a:ext cx="1781314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8" name="yt_shape_13938"/>
          <p:cNvSpPr txBox="1"/>
          <p:nvPr/>
        </p:nvSpPr>
        <p:spPr>
          <a:xfrm>
            <a:off x="540000" y="2309420"/>
            <a:ext cx="615232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FA0A2A6-A8A4-F112-0F8E-6C3328B106A1}"/>
              </a:ext>
            </a:extLst>
          </p:cNvPr>
          <p:cNvSpPr txBox="1"/>
          <p:nvPr/>
        </p:nvSpPr>
        <p:spPr>
          <a:xfrm>
            <a:off x="449989" y="2262614"/>
            <a:ext cx="6272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37309E-9897-346D-988C-425CF3444151}"/>
              </a:ext>
            </a:extLst>
          </p:cNvPr>
          <p:cNvSpPr txBox="1"/>
          <p:nvPr/>
        </p:nvSpPr>
        <p:spPr>
          <a:xfrm>
            <a:off x="449989" y="2738102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133E2-F7D0-AFE5-7953-F04915169F9F}"/>
              </a:ext>
            </a:extLst>
          </p:cNvPr>
          <p:cNvSpPr txBox="1"/>
          <p:nvPr/>
        </p:nvSpPr>
        <p:spPr>
          <a:xfrm>
            <a:off x="449989" y="321359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5A441D-9FC5-2512-F2F0-8A7C7BA212B3}"/>
              </a:ext>
            </a:extLst>
          </p:cNvPr>
          <p:cNvSpPr txBox="1"/>
          <p:nvPr/>
        </p:nvSpPr>
        <p:spPr>
          <a:xfrm>
            <a:off x="449989" y="3689078"/>
            <a:ext cx="4245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BBE85F-EF9D-8230-14A4-182434529021}"/>
              </a:ext>
            </a:extLst>
          </p:cNvPr>
          <p:cNvSpPr txBox="1"/>
          <p:nvPr/>
        </p:nvSpPr>
        <p:spPr>
          <a:xfrm>
            <a:off x="449989" y="4164566"/>
            <a:ext cx="360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9" name="yt_shape_13939"/>
          <p:cNvSpPr txBox="1"/>
          <p:nvPr/>
        </p:nvSpPr>
        <p:spPr>
          <a:xfrm>
            <a:off x="540000" y="900000"/>
            <a:ext cx="775212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当题目中没有给出图形时易忽略分类讨论致错</a:t>
            </a:r>
          </a:p>
        </p:txBody>
      </p:sp>
      <p:sp>
        <p:nvSpPr>
          <p:cNvPr id="13940" name="yt_shape_13940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dc2,isEnd"/>
              </a:rPr>
              <a:t>的中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的长等于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976641">
            <a:extLst>
              <a:ext uri="{FF2B5EF4-FFF2-40B4-BE49-F238E27FC236}">
                <a16:creationId xmlns:a16="http://schemas.microsoft.com/office/drawing/2014/main" id="{19CC67D8-7C51-D7BE-D027-28A178BC54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F73C4E-40BF-58E0-08D0-766DECA841DC}"/>
              </a:ext>
            </a:extLst>
          </p:cNvPr>
          <p:cNvSpPr txBox="1"/>
          <p:nvPr/>
        </p:nvSpPr>
        <p:spPr>
          <a:xfrm>
            <a:off x="3390158" y="1828247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2" name="yt_shape_139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41" name="yt_image_13941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4" name="yt_shape_13944"/>
          <p:cNvSpPr txBox="1"/>
          <p:nvPr/>
        </p:nvSpPr>
        <p:spPr>
          <a:xfrm>
            <a:off x="540119" y="1591869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现有三位游客分别参观如图所示的三个景点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0878"/>
              </a:rPr>
              <a:t>为了使三位游客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参观完景点后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步行返回旅游车时所走的路程总和最短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ae62"/>
              </a:rPr>
              <a:t>那么旅游车等候三位游客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的最佳地点应在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6" name="yt_table_1394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905405"/>
              </p:ext>
            </p:extLst>
          </p:nvPr>
        </p:nvGraphicFramePr>
        <p:xfrm>
          <a:off x="540056" y="3031435"/>
          <a:ext cx="4995863" cy="1901952"/>
        </p:xfrm>
        <a:graphic>
          <a:graphicData uri="http://schemas.openxmlformats.org/drawingml/2006/table">
            <a:tbl>
              <a:tblPr/>
              <a:tblGrid>
                <a:gridCol w="4995863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甲地和丙地这段路的中间位置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</a:tbl>
          </a:graphicData>
        </a:graphic>
      </p:graphicFrame>
      <p:pic>
        <p:nvPicPr>
          <p:cNvPr id="13945" name="yt_image_13945_skip" title="H_78.5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3664" y="3031435"/>
            <a:ext cx="2576386" cy="99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9A533F-5F3A-B9DD-92BA-E956FCAAE958}"/>
              </a:ext>
            </a:extLst>
          </p:cNvPr>
          <p:cNvSpPr txBox="1"/>
          <p:nvPr/>
        </p:nvSpPr>
        <p:spPr>
          <a:xfrm>
            <a:off x="3193308" y="24960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8" name="yt_shape_13948"/>
          <p:cNvSpPr txBox="1"/>
          <p:nvPr/>
        </p:nvSpPr>
        <p:spPr>
          <a:xfrm>
            <a:off x="540000" y="900000"/>
            <a:ext cx="66218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图中能表示线段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49" name="yt_image_13949" title="H_133.02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802905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1" name="yt_shape_13951"/>
          <p:cNvSpPr txBox="1"/>
          <p:nvPr/>
        </p:nvSpPr>
        <p:spPr>
          <a:xfrm>
            <a:off x="540119" y="327143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不存在到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两点的距离之和小于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上存在无数个到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720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两点的距离之和等于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外存在无数个到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a1780"/>
              </a:rPr>
              <a:t>两点的距离之和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54" name="yt_table_1395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211597"/>
              </p:ext>
            </p:extLst>
          </p:nvPr>
        </p:nvGraphicFramePr>
        <p:xfrm>
          <a:off x="540056" y="5669608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5F506BC-B748-0FBC-47C3-D6F46245D528}"/>
              </a:ext>
            </a:extLst>
          </p:cNvPr>
          <p:cNvSpPr txBox="1"/>
          <p:nvPr/>
        </p:nvSpPr>
        <p:spPr>
          <a:xfrm>
            <a:off x="6194961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1CB49C-C57E-4758-067D-7177B9779B2A}"/>
              </a:ext>
            </a:extLst>
          </p:cNvPr>
          <p:cNvSpPr txBox="1"/>
          <p:nvPr/>
        </p:nvSpPr>
        <p:spPr>
          <a:xfrm>
            <a:off x="2888508" y="51265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1497</Words>
  <Application>Microsoft Office PowerPoint</Application>
  <PresentationFormat>宽屏</PresentationFormat>
  <Paragraphs>119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