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2" r:id="rId7"/>
    <p:sldId id="373" r:id="rId8"/>
    <p:sldId id="375" r:id="rId9"/>
    <p:sldId id="376" r:id="rId10"/>
    <p:sldId id="378" r:id="rId11"/>
    <p:sldId id="380" r:id="rId12"/>
    <p:sldId id="381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1" d="100"/>
          <a:sy n="51" d="100"/>
        </p:scale>
        <p:origin x="64" y="7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000" y="764704"/>
            <a:ext cx="325249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直接代入求值</a:t>
            </a:r>
          </a:p>
        </p:txBody>
      </p:sp>
      <p:sp>
        <p:nvSpPr>
          <p:cNvPr id="13241" name="yt_shape_13241"/>
          <p:cNvSpPr txBox="1"/>
          <p:nvPr/>
        </p:nvSpPr>
        <p:spPr>
          <a:xfrm>
            <a:off x="540119" y="125413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下面是一组数值转换机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的输出结果和图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的运算过程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并完成下表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242" name="yt_image_13242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8094" y="1738936"/>
            <a:ext cx="2599277" cy="276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12046">
            <a:extLst>
              <a:ext uri="{FF2B5EF4-FFF2-40B4-BE49-F238E27FC236}">
                <a16:creationId xmlns:a16="http://schemas.microsoft.com/office/drawing/2014/main" id="{8A0043B8-0E19-4C39-F336-6D3A240A7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15372"/>
            <a:ext cx="1087627" cy="33306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F0AEB6B-B78B-E7EA-0AB8-6CFD10FDFFE8}"/>
              </a:ext>
            </a:extLst>
          </p:cNvPr>
          <p:cNvSpPr/>
          <p:nvPr/>
        </p:nvSpPr>
        <p:spPr>
          <a:xfrm>
            <a:off x="4423516" y="4918652"/>
            <a:ext cx="937443" cy="266319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244" name="yt_table_13244" title="H_171.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6192885"/>
                  </p:ext>
                </p:extLst>
              </p:nvPr>
            </p:nvGraphicFramePr>
            <p:xfrm>
              <a:off x="540000" y="4581128"/>
              <a:ext cx="11111995" cy="217627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3317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64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061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输入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的输出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的输出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</a:rPr>
                            <a:t>​</a:t>
                          </a:r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244" name="yt_table_13244" title="H_171.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6192885"/>
                  </p:ext>
                </p:extLst>
              </p:nvPr>
            </p:nvGraphicFramePr>
            <p:xfrm>
              <a:off x="540000" y="4581128"/>
              <a:ext cx="11111995" cy="217627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33174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2964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00611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29579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输入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57277" t="-840" r="-300000" b="-2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415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的输出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57277" t="-100840" r="-300000" b="-10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2796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的输出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257277" t="-199167" r="-500000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357277" t="-199167" r="-400000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57277" t="-199167" r="-300000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557277" t="-199167" r="-200000" b="-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D7D8490-1FE6-ACAD-46F7-C9A6879CB569}"/>
              </a:ext>
            </a:extLst>
          </p:cNvPr>
          <p:cNvSpPr txBox="1"/>
          <p:nvPr/>
        </p:nvSpPr>
        <p:spPr>
          <a:xfrm>
            <a:off x="5498880" y="55022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7E8093-549A-C373-2D04-78EC60CCB072}"/>
                  </a:ext>
                </a:extLst>
              </p:cNvPr>
              <p:cNvSpPr txBox="1"/>
              <p:nvPr/>
            </p:nvSpPr>
            <p:spPr>
              <a:xfrm>
                <a:off x="6799491" y="5407015"/>
                <a:ext cx="7087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E7E8093-549A-C373-2D04-78EC60CCB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491" y="5407015"/>
                <a:ext cx="708724" cy="726326"/>
              </a:xfrm>
              <a:prstGeom prst="rect">
                <a:avLst/>
              </a:prstGeom>
              <a:blipFill>
                <a:blip r:embed="rId5"/>
                <a:stretch>
                  <a:fillRect l="-12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6EEBD67-457D-06E6-B0F6-D9392C6EAC6F}"/>
              </a:ext>
            </a:extLst>
          </p:cNvPr>
          <p:cNvSpPr txBox="1"/>
          <p:nvPr/>
        </p:nvSpPr>
        <p:spPr>
          <a:xfrm>
            <a:off x="8219108" y="550226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658E8F-14C9-3609-9FD3-F0DB1521F0BC}"/>
              </a:ext>
            </a:extLst>
          </p:cNvPr>
          <p:cNvSpPr txBox="1"/>
          <p:nvPr/>
        </p:nvSpPr>
        <p:spPr>
          <a:xfrm>
            <a:off x="9381548" y="550226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77BCC92-390C-4EE7-7F67-9E253E5F5B99}"/>
              </a:ext>
            </a:extLst>
          </p:cNvPr>
          <p:cNvSpPr txBox="1"/>
          <p:nvPr/>
        </p:nvSpPr>
        <p:spPr>
          <a:xfrm>
            <a:off x="10772590" y="5492740"/>
            <a:ext cx="4848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BDD38A1-873F-5F48-C4C7-90FA337F85A2}"/>
                  </a:ext>
                </a:extLst>
              </p:cNvPr>
              <p:cNvSpPr txBox="1"/>
              <p:nvPr/>
            </p:nvSpPr>
            <p:spPr>
              <a:xfrm>
                <a:off x="4364325" y="6121644"/>
                <a:ext cx="4039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BDD38A1-873F-5F48-C4C7-90FA337F8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64325" y="6121644"/>
                <a:ext cx="403923" cy="730136"/>
              </a:xfrm>
              <a:prstGeom prst="rect">
                <a:avLst/>
              </a:prstGeom>
              <a:blipFill>
                <a:blip r:embed="rId6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60BD624-E8AF-DC8F-84DA-3C01A028FD41}"/>
                  </a:ext>
                </a:extLst>
              </p:cNvPr>
              <p:cNvSpPr txBox="1"/>
              <p:nvPr/>
            </p:nvSpPr>
            <p:spPr>
              <a:xfrm>
                <a:off x="6894741" y="6121644"/>
                <a:ext cx="5325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60BD624-E8AF-DC8F-84DA-3C01A028FD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4741" y="6121644"/>
                <a:ext cx="532511" cy="7301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1A73CB-73D8-051E-E849-00D28575746D}"/>
                  </a:ext>
                </a:extLst>
              </p:cNvPr>
              <p:cNvSpPr txBox="1"/>
              <p:nvPr/>
            </p:nvSpPr>
            <p:spPr>
              <a:xfrm>
                <a:off x="8257208" y="6121644"/>
                <a:ext cx="40392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</a:rPr>
                  <a:t>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21A73CB-73D8-051E-E849-00D285757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7208" y="6121644"/>
                <a:ext cx="403923" cy="730136"/>
              </a:xfrm>
              <a:prstGeom prst="rect">
                <a:avLst/>
              </a:prstGeom>
              <a:blipFill>
                <a:blip r:embed="rId8"/>
                <a:stretch>
                  <a:fillRect l="-1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BB6B425-FCB5-41D9-2F1B-48A6C244030D}"/>
              </a:ext>
            </a:extLst>
          </p:cNvPr>
          <p:cNvSpPr txBox="1"/>
          <p:nvPr/>
        </p:nvSpPr>
        <p:spPr>
          <a:xfrm>
            <a:off x="9400598" y="62264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819FA58-4D76-3729-6E7A-743B2ADFD876}"/>
              </a:ext>
            </a:extLst>
          </p:cNvPr>
          <p:cNvSpPr txBox="1"/>
          <p:nvPr/>
        </p:nvSpPr>
        <p:spPr>
          <a:xfrm>
            <a:off x="10820215" y="6226419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FA811F2-3BB2-A014-EEE2-BC835FD73F78}"/>
              </a:ext>
            </a:extLst>
          </p:cNvPr>
          <p:cNvSpPr/>
          <p:nvPr/>
        </p:nvSpPr>
        <p:spPr>
          <a:xfrm>
            <a:off x="4423516" y="3717032"/>
            <a:ext cx="736380" cy="2160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C9F802D-02B6-C312-89BB-E3C76F3DD2D5}"/>
              </a:ext>
            </a:extLst>
          </p:cNvPr>
          <p:cNvSpPr/>
          <p:nvPr/>
        </p:nvSpPr>
        <p:spPr>
          <a:xfrm>
            <a:off x="6339575" y="2388467"/>
            <a:ext cx="332489" cy="176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AC0BF42-1E3A-A280-63CF-FA495E59A4DE}"/>
              </a:ext>
            </a:extLst>
          </p:cNvPr>
          <p:cNvSpPr/>
          <p:nvPr/>
        </p:nvSpPr>
        <p:spPr>
          <a:xfrm>
            <a:off x="6384032" y="2868189"/>
            <a:ext cx="332489" cy="1764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animBg="1"/>
      <p:bldP spid="17" grpId="0" animBg="1"/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" name="yt_shape_1329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互为倒数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51a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互为相反数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互为倒数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的绝对值等于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60F3212-3483-F4E4-AC06-041643CF1F6D}"/>
              </a:ext>
            </a:extLst>
          </p:cNvPr>
          <p:cNvSpPr txBox="1"/>
          <p:nvPr/>
        </p:nvSpPr>
        <p:spPr>
          <a:xfrm>
            <a:off x="450108" y="1804170"/>
            <a:ext cx="618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B77D57-F405-D7E6-21A2-D42F3537F2AF}"/>
              </a:ext>
            </a:extLst>
          </p:cNvPr>
          <p:cNvSpPr txBox="1"/>
          <p:nvPr/>
        </p:nvSpPr>
        <p:spPr>
          <a:xfrm>
            <a:off x="450108" y="2279658"/>
            <a:ext cx="496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4C40DB-D9B8-1381-026E-6EAFCB50E7D8}"/>
              </a:ext>
            </a:extLst>
          </p:cNvPr>
          <p:cNvSpPr txBox="1"/>
          <p:nvPr/>
        </p:nvSpPr>
        <p:spPr>
          <a:xfrm>
            <a:off x="450108" y="2755146"/>
            <a:ext cx="548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的绝对值等于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501722-AAB3-8EB8-B98B-7EC22376610D}"/>
              </a:ext>
            </a:extLst>
          </p:cNvPr>
          <p:cNvSpPr txBox="1"/>
          <p:nvPr/>
        </p:nvSpPr>
        <p:spPr>
          <a:xfrm>
            <a:off x="450108" y="3230634"/>
            <a:ext cx="51074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AD04F5-34F0-D6F2-BEBA-21BC8ED0B711}"/>
              </a:ext>
            </a:extLst>
          </p:cNvPr>
          <p:cNvSpPr txBox="1"/>
          <p:nvPr/>
        </p:nvSpPr>
        <p:spPr>
          <a:xfrm>
            <a:off x="450108" y="3706122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645C77-8C81-5A1E-F303-6DF248EB4090}"/>
              </a:ext>
            </a:extLst>
          </p:cNvPr>
          <p:cNvSpPr txBox="1"/>
          <p:nvPr/>
        </p:nvSpPr>
        <p:spPr>
          <a:xfrm>
            <a:off x="450108" y="4181610"/>
            <a:ext cx="6036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93" name="yt_shape_13293"/>
              <p:cNvSpPr txBox="1"/>
              <p:nvPr/>
            </p:nvSpPr>
            <p:spPr>
              <a:xfrm>
                <a:off x="540119" y="900000"/>
                <a:ext cx="11492915" cy="51229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新定义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一般情况下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“≠”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为不等号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ef12,isEnd"/>
                  </a:rPr>
                  <a:t>表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示不等于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但是对于某些特殊的数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我们把这些特殊的数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0b1e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理想数对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记作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e0605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1+(−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理想数对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”.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中可以称为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理想数对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理想数对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3293" name="yt_shape_132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22941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336ED4-B795-A855-2E07-39FAB067A0A3}"/>
              </a:ext>
            </a:extLst>
          </p:cNvPr>
          <p:cNvSpPr txBox="1"/>
          <p:nvPr/>
        </p:nvSpPr>
        <p:spPr>
          <a:xfrm>
            <a:off x="8984507" y="386620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6B2EB5-3B6C-1FFE-BCA0-F1FF1722A13E}"/>
              </a:ext>
            </a:extLst>
          </p:cNvPr>
          <p:cNvSpPr txBox="1"/>
          <p:nvPr/>
        </p:nvSpPr>
        <p:spPr>
          <a:xfrm>
            <a:off x="7006482" y="43416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00" name="yt_shape_13300"/>
              <p:cNvSpPr txBox="1"/>
              <p:nvPr/>
            </p:nvSpPr>
            <p:spPr>
              <a:xfrm>
                <a:off x="540000" y="2234472"/>
                <a:ext cx="6535443" cy="28312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理想数对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楷体" pitchFamily="24"/>
                    <a:ea typeface="楷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］－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00" name="yt_shape_13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4472"/>
                <a:ext cx="6535443" cy="2831288"/>
              </a:xfrm>
              <a:prstGeom prst="rect">
                <a:avLst/>
              </a:prstGeom>
              <a:blipFill>
                <a:blip r:embed="rId2"/>
                <a:stretch>
                  <a:fillRect l="-2892" t="-1940" r="-1866" b="-5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F24B95-6ED6-B32D-7CAF-01BA176E00DA}"/>
              </a:ext>
            </a:extLst>
          </p:cNvPr>
          <p:cNvSpPr txBox="1"/>
          <p:nvPr/>
        </p:nvSpPr>
        <p:spPr>
          <a:xfrm>
            <a:off x="449989" y="2187666"/>
            <a:ext cx="6077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理想数对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24"/>
                <a:ea typeface="楷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1FFB8F-348F-6D71-7557-52986C32C9A9}"/>
                  </a:ext>
                </a:extLst>
              </p:cNvPr>
              <p:cNvSpPr txBox="1"/>
              <p:nvPr/>
            </p:nvSpPr>
            <p:spPr>
              <a:xfrm>
                <a:off x="449989" y="2663154"/>
                <a:ext cx="4946078" cy="8472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1FFB8F-348F-6D71-7557-52986C32C9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3154"/>
                <a:ext cx="4946078" cy="847294"/>
              </a:xfrm>
              <a:prstGeom prst="rect">
                <a:avLst/>
              </a:prstGeom>
              <a:blipFill>
                <a:blip r:embed="rId3"/>
                <a:stretch>
                  <a:fillRect l="-1973" r="-1850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F0E8D4-DEF8-A5CF-C10D-6058DA75277D}"/>
                  </a:ext>
                </a:extLst>
              </p:cNvPr>
              <p:cNvSpPr txBox="1"/>
              <p:nvPr/>
            </p:nvSpPr>
            <p:spPr>
              <a:xfrm>
                <a:off x="449989" y="3416836"/>
                <a:ext cx="6652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］－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F0E8D4-DEF8-A5CF-C10D-6058DA752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6836"/>
                <a:ext cx="6652323" cy="768490"/>
              </a:xfrm>
              <a:prstGeom prst="rect">
                <a:avLst/>
              </a:prstGeom>
              <a:blipFill>
                <a:blip r:embed="rId4"/>
                <a:stretch>
                  <a:fillRect l="-1467" r="-14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E3D4636-8945-0DF6-B00B-4A00FAF8DA92}"/>
              </a:ext>
            </a:extLst>
          </p:cNvPr>
          <p:cNvSpPr txBox="1"/>
          <p:nvPr/>
        </p:nvSpPr>
        <p:spPr>
          <a:xfrm>
            <a:off x="1059589" y="4091714"/>
            <a:ext cx="2572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263BEB-88BB-7C81-3827-433BC0BAD001}"/>
              </a:ext>
            </a:extLst>
          </p:cNvPr>
          <p:cNvSpPr txBox="1"/>
          <p:nvPr/>
        </p:nvSpPr>
        <p:spPr>
          <a:xfrm>
            <a:off x="449989" y="4567202"/>
            <a:ext cx="40964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1AE1AF9-F4AD-3025-9103-3FDE0F7A49FF}"/>
                  </a:ext>
                </a:extLst>
              </p:cNvPr>
              <p:cNvSpPr txBox="1"/>
              <p:nvPr/>
            </p:nvSpPr>
            <p:spPr>
              <a:xfrm>
                <a:off x="434236" y="906500"/>
                <a:ext cx="9145044" cy="1212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若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＜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n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＞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是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“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理想数对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”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，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求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：</a:t>
                </a:r>
              </a:p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3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［（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9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n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8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n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fPr>
                      <m:num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1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）］－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4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m</a:t>
                </a:r>
                <a:r>
                  <a:rPr kumimoji="0" lang="en-US" altLang="zh-CN" sz="15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 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12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+mn-cs"/>
                  </a:rPr>
                  <a:t>的值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1AE1AF9-F4AD-3025-9103-3FDE0F7A49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236" y="906500"/>
                <a:ext cx="9145044" cy="1212576"/>
              </a:xfrm>
              <a:prstGeom prst="rect">
                <a:avLst/>
              </a:prstGeom>
              <a:blipFill>
                <a:blip r:embed="rId5"/>
                <a:stretch>
                  <a:fillRect l="-1000" t="-503" b="-35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6" name="yt_shape_13246"/>
          <p:cNvSpPr txBox="1"/>
          <p:nvPr/>
        </p:nvSpPr>
        <p:spPr>
          <a:xfrm>
            <a:off x="540000" y="736734"/>
            <a:ext cx="356027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再代入</a:t>
            </a:r>
          </a:p>
        </p:txBody>
      </p:sp>
      <p:sp>
        <p:nvSpPr>
          <p:cNvPr id="13247" name="yt_shape_13247"/>
          <p:cNvSpPr txBox="1"/>
          <p:nvPr/>
        </p:nvSpPr>
        <p:spPr>
          <a:xfrm>
            <a:off x="540119" y="11753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4e5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48" name="yt_shape_13248"/>
          <p:cNvSpPr txBox="1"/>
          <p:nvPr/>
        </p:nvSpPr>
        <p:spPr>
          <a:xfrm>
            <a:off x="540000" y="2134815"/>
            <a:ext cx="8749190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indent="1828571"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 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828571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1828571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070912118">
            <a:extLst>
              <a:ext uri="{FF2B5EF4-FFF2-40B4-BE49-F238E27FC236}">
                <a16:creationId xmlns:a16="http://schemas.microsoft.com/office/drawing/2014/main" id="{906EC9F1-9669-D971-ACDC-849F71CD7C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87402"/>
            <a:ext cx="1087627" cy="3330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027787-B8FB-C2DC-1FDA-AAE023A18925}"/>
              </a:ext>
            </a:extLst>
          </p:cNvPr>
          <p:cNvSpPr txBox="1"/>
          <p:nvPr/>
        </p:nvSpPr>
        <p:spPr>
          <a:xfrm>
            <a:off x="449989" y="2088009"/>
            <a:ext cx="8844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63B3D6-A8BB-6097-830C-3A1A411142A7}"/>
              </a:ext>
            </a:extLst>
          </p:cNvPr>
          <p:cNvSpPr txBox="1"/>
          <p:nvPr/>
        </p:nvSpPr>
        <p:spPr>
          <a:xfrm>
            <a:off x="2514173" y="2563497"/>
            <a:ext cx="569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A07AFA-1693-6532-56E0-4A680E682AF9}"/>
              </a:ext>
            </a:extLst>
          </p:cNvPr>
          <p:cNvSpPr txBox="1"/>
          <p:nvPr/>
        </p:nvSpPr>
        <p:spPr>
          <a:xfrm>
            <a:off x="2514173" y="3038985"/>
            <a:ext cx="6822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36EA1C-F0E4-AAD4-3F8B-DC7A276790DC}"/>
              </a:ext>
            </a:extLst>
          </p:cNvPr>
          <p:cNvSpPr txBox="1"/>
          <p:nvPr/>
        </p:nvSpPr>
        <p:spPr>
          <a:xfrm>
            <a:off x="2514173" y="3514473"/>
            <a:ext cx="33056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993F6A-2D2C-01F8-FF42-C843E0813BE1}"/>
              </a:ext>
            </a:extLst>
          </p:cNvPr>
          <p:cNvSpPr txBox="1"/>
          <p:nvPr/>
        </p:nvSpPr>
        <p:spPr>
          <a:xfrm>
            <a:off x="449989" y="3989961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3BF472-A7B9-8DE9-9D78-A0E929F9A9FE}"/>
              </a:ext>
            </a:extLst>
          </p:cNvPr>
          <p:cNvSpPr txBox="1"/>
          <p:nvPr/>
        </p:nvSpPr>
        <p:spPr>
          <a:xfrm>
            <a:off x="449989" y="4465449"/>
            <a:ext cx="6620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481D128-7B30-802B-1189-208CB83DBC4A}"/>
              </a:ext>
            </a:extLst>
          </p:cNvPr>
          <p:cNvSpPr txBox="1"/>
          <p:nvPr/>
        </p:nvSpPr>
        <p:spPr>
          <a:xfrm>
            <a:off x="1059589" y="4940937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2641F39-1347-4E5D-13A2-32EBCF8365CD}"/>
              </a:ext>
            </a:extLst>
          </p:cNvPr>
          <p:cNvSpPr txBox="1"/>
          <p:nvPr/>
        </p:nvSpPr>
        <p:spPr>
          <a:xfrm>
            <a:off x="1059589" y="5416425"/>
            <a:ext cx="3064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E7D01DC-4504-FFF5-176B-6B467887FCA5}"/>
              </a:ext>
            </a:extLst>
          </p:cNvPr>
          <p:cNvSpPr txBox="1"/>
          <p:nvPr/>
        </p:nvSpPr>
        <p:spPr>
          <a:xfrm>
            <a:off x="1059589" y="589191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E872A8-FA7F-A458-E67E-B0C82F98CEF2}"/>
              </a:ext>
            </a:extLst>
          </p:cNvPr>
          <p:cNvSpPr txBox="1"/>
          <p:nvPr/>
        </p:nvSpPr>
        <p:spPr>
          <a:xfrm>
            <a:off x="449989" y="6367401"/>
            <a:ext cx="3942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9" name="yt_shape_13249"/>
          <p:cNvSpPr txBox="1"/>
          <p:nvPr/>
        </p:nvSpPr>
        <p:spPr>
          <a:xfrm>
            <a:off x="540000" y="900000"/>
            <a:ext cx="540692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与绝对值相关的整式化简求值</a:t>
            </a:r>
          </a:p>
        </p:txBody>
      </p:sp>
      <p:sp>
        <p:nvSpPr>
          <p:cNvPr id="13250" name="yt_shape_13250"/>
          <p:cNvSpPr txBox="1"/>
          <p:nvPr/>
        </p:nvSpPr>
        <p:spPr>
          <a:xfrm>
            <a:off x="540000" y="1389434"/>
            <a:ext cx="86209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251" name="yt_shape_13251"/>
          <p:cNvSpPr txBox="1"/>
          <p:nvPr/>
        </p:nvSpPr>
        <p:spPr>
          <a:xfrm>
            <a:off x="540000" y="1868737"/>
            <a:ext cx="73497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三个数填在相应的括号中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3252"/>
          <p:cNvSpPr txBox="1"/>
          <p:nvPr/>
        </p:nvSpPr>
        <p:spPr>
          <a:xfrm>
            <a:off x="540000" y="2500404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53" name="yt_image_132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8709" y="2500404"/>
            <a:ext cx="3463290" cy="521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6" name="yt_shape_13256"/>
          <p:cNvSpPr txBox="1"/>
          <p:nvPr/>
        </p:nvSpPr>
        <p:spPr>
          <a:xfrm>
            <a:off x="540000" y="3225402"/>
            <a:ext cx="2741520" cy="2328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20978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255" name="yt_image_132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287487"/>
            <a:ext cx="2714448" cy="2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8" name="yt_shape_13258"/>
          <p:cNvSpPr txBox="1"/>
          <p:nvPr/>
        </p:nvSpPr>
        <p:spPr>
          <a:xfrm>
            <a:off x="540000" y="3599587"/>
            <a:ext cx="7005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3259"/>
          <p:cNvSpPr txBox="1"/>
          <p:nvPr/>
        </p:nvSpPr>
        <p:spPr>
          <a:xfrm>
            <a:off x="540119" y="4231254"/>
            <a:ext cx="7620676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由题意可知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5" name="yt_shape_1722070912193">
            <a:extLst>
              <a:ext uri="{FF2B5EF4-FFF2-40B4-BE49-F238E27FC236}">
                <a16:creationId xmlns:a16="http://schemas.microsoft.com/office/drawing/2014/main" id="{56518A9D-8753-9E90-4F46-F353AFB442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2B5386D-01B1-4E91-1DCD-A2259006CB6B}"/>
              </a:ext>
            </a:extLst>
          </p:cNvPr>
          <p:cNvSpPr txBox="1"/>
          <p:nvPr/>
        </p:nvSpPr>
        <p:spPr>
          <a:xfrm>
            <a:off x="449989" y="245359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EAA6B9-81AF-35F3-8972-03C5C2548747}"/>
              </a:ext>
            </a:extLst>
          </p:cNvPr>
          <p:cNvSpPr txBox="1"/>
          <p:nvPr/>
        </p:nvSpPr>
        <p:spPr>
          <a:xfrm>
            <a:off x="450108" y="4184448"/>
            <a:ext cx="7727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58CF2E7-5707-C85D-80EB-5A687EDE4E81}"/>
              </a:ext>
            </a:extLst>
          </p:cNvPr>
          <p:cNvSpPr txBox="1"/>
          <p:nvPr/>
        </p:nvSpPr>
        <p:spPr>
          <a:xfrm>
            <a:off x="450108" y="4659936"/>
            <a:ext cx="7117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82F637-A7A3-9C91-D9D2-F6F3196F4945}"/>
              </a:ext>
            </a:extLst>
          </p:cNvPr>
          <p:cNvSpPr txBox="1"/>
          <p:nvPr/>
        </p:nvSpPr>
        <p:spPr>
          <a:xfrm>
            <a:off x="1658115" y="5135424"/>
            <a:ext cx="422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4052AA-218E-6A1B-DC71-07C91098FDE0}"/>
              </a:ext>
            </a:extLst>
          </p:cNvPr>
          <p:cNvSpPr txBox="1"/>
          <p:nvPr/>
        </p:nvSpPr>
        <p:spPr>
          <a:xfrm>
            <a:off x="1658115" y="5610912"/>
            <a:ext cx="1172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2" name="yt_shape_13262"/>
          <p:cNvSpPr txBox="1"/>
          <p:nvPr/>
        </p:nvSpPr>
        <p:spPr>
          <a:xfrm>
            <a:off x="540000" y="900000"/>
            <a:ext cx="417582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先变形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再整体代入</a:t>
            </a:r>
          </a:p>
        </p:txBody>
      </p:sp>
      <p:sp>
        <p:nvSpPr>
          <p:cNvPr id="13263" name="yt_shape_13263"/>
          <p:cNvSpPr txBox="1"/>
          <p:nvPr/>
        </p:nvSpPr>
        <p:spPr>
          <a:xfrm>
            <a:off x="540000" y="1389434"/>
            <a:ext cx="85552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4" name="yt_table_132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701631"/>
              </p:ext>
            </p:extLst>
          </p:nvPr>
        </p:nvGraphicFramePr>
        <p:xfrm>
          <a:off x="540056" y="186873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sp>
        <p:nvSpPr>
          <p:cNvPr id="13266" name="yt_shape_13266"/>
          <p:cNvSpPr txBox="1"/>
          <p:nvPr/>
        </p:nvSpPr>
        <p:spPr>
          <a:xfrm>
            <a:off x="540000" y="2394908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267" name="yt_shape_13267"/>
          <p:cNvSpPr txBox="1"/>
          <p:nvPr/>
        </p:nvSpPr>
        <p:spPr>
          <a:xfrm>
            <a:off x="540000" y="2874211"/>
            <a:ext cx="80086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000" y="3353514"/>
            <a:ext cx="108042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269" name="yt_shape_13269"/>
          <p:cNvSpPr txBox="1"/>
          <p:nvPr/>
        </p:nvSpPr>
        <p:spPr>
          <a:xfrm>
            <a:off x="540000" y="3832817"/>
            <a:ext cx="107946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70" name="yt_shape_13270"/>
              <p:cNvSpPr txBox="1"/>
              <p:nvPr/>
            </p:nvSpPr>
            <p:spPr>
              <a:xfrm>
                <a:off x="540119" y="4312120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363a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270" name="yt_shape_132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12120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070912272">
            <a:extLst>
              <a:ext uri="{FF2B5EF4-FFF2-40B4-BE49-F238E27FC236}">
                <a16:creationId xmlns:a16="http://schemas.microsoft.com/office/drawing/2014/main" id="{BA03850D-51D8-2E1B-7476-4CB24BB2A8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7AA4CA-0D67-0E05-7ABB-AF33928E74F5}"/>
              </a:ext>
            </a:extLst>
          </p:cNvPr>
          <p:cNvSpPr txBox="1"/>
          <p:nvPr/>
        </p:nvSpPr>
        <p:spPr>
          <a:xfrm>
            <a:off x="8092214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E1581F-2575-C3C2-4B85-4C1352A3E5E8}"/>
              </a:ext>
            </a:extLst>
          </p:cNvPr>
          <p:cNvSpPr txBox="1"/>
          <p:nvPr/>
        </p:nvSpPr>
        <p:spPr>
          <a:xfrm>
            <a:off x="8527189" y="234810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DBF6FB-74A3-9A8A-6126-EC7328A4AFBA}"/>
              </a:ext>
            </a:extLst>
          </p:cNvPr>
          <p:cNvSpPr txBox="1"/>
          <p:nvPr/>
        </p:nvSpPr>
        <p:spPr>
          <a:xfrm>
            <a:off x="7466739" y="28274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1F9544-EF22-5B34-17E7-3FCC1EE5F815}"/>
              </a:ext>
            </a:extLst>
          </p:cNvPr>
          <p:cNvSpPr txBox="1"/>
          <p:nvPr/>
        </p:nvSpPr>
        <p:spPr>
          <a:xfrm>
            <a:off x="10082939" y="330670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377ADA-F962-3D4E-8980-A72D37F49628}"/>
              </a:ext>
            </a:extLst>
          </p:cNvPr>
          <p:cNvSpPr txBox="1"/>
          <p:nvPr/>
        </p:nvSpPr>
        <p:spPr>
          <a:xfrm>
            <a:off x="9921014" y="378601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FB20597-FB7F-36C9-860D-2448F430390B}"/>
              </a:ext>
            </a:extLst>
          </p:cNvPr>
          <p:cNvSpPr txBox="1"/>
          <p:nvPr/>
        </p:nvSpPr>
        <p:spPr>
          <a:xfrm>
            <a:off x="2126508" y="49367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2" name="yt_shape_13272"/>
          <p:cNvSpPr txBox="1"/>
          <p:nvPr/>
        </p:nvSpPr>
        <p:spPr>
          <a:xfrm>
            <a:off x="540000" y="900000"/>
            <a:ext cx="9989914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indent="1219047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9345C5-924D-3527-A4D1-29971B5EDBA1}"/>
              </a:ext>
            </a:extLst>
          </p:cNvPr>
          <p:cNvSpPr txBox="1"/>
          <p:nvPr/>
        </p:nvSpPr>
        <p:spPr>
          <a:xfrm>
            <a:off x="449989" y="1328682"/>
            <a:ext cx="639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C8EC44-4ED3-5DE9-4E02-9A7BC717E286}"/>
              </a:ext>
            </a:extLst>
          </p:cNvPr>
          <p:cNvSpPr txBox="1"/>
          <p:nvPr/>
        </p:nvSpPr>
        <p:spPr>
          <a:xfrm>
            <a:off x="1669189" y="1804170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67EB16-BAA9-288D-078F-182C52ACF310}"/>
              </a:ext>
            </a:extLst>
          </p:cNvPr>
          <p:cNvSpPr txBox="1"/>
          <p:nvPr/>
        </p:nvSpPr>
        <p:spPr>
          <a:xfrm>
            <a:off x="449989" y="2279658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4E541A-4FC6-0D36-7184-3E31E0CF065B}"/>
              </a:ext>
            </a:extLst>
          </p:cNvPr>
          <p:cNvSpPr txBox="1"/>
          <p:nvPr/>
        </p:nvSpPr>
        <p:spPr>
          <a:xfrm>
            <a:off x="449989" y="2755146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C702EF-76C8-AACA-2B77-A56D46D55D0E}"/>
              </a:ext>
            </a:extLst>
          </p:cNvPr>
          <p:cNvSpPr txBox="1"/>
          <p:nvPr/>
        </p:nvSpPr>
        <p:spPr>
          <a:xfrm>
            <a:off x="449989" y="323063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4" name="yt_shape_13274"/>
          <p:cNvSpPr txBox="1"/>
          <p:nvPr/>
        </p:nvSpPr>
        <p:spPr>
          <a:xfrm>
            <a:off x="540000" y="900000"/>
            <a:ext cx="386804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无关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275" name="yt_shape_13275"/>
              <p:cNvSpPr txBox="1"/>
              <p:nvPr/>
            </p:nvSpPr>
            <p:spPr>
              <a:xfrm>
                <a:off x="540000" y="1389434"/>
                <a:ext cx="11091178" cy="6372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75" name="yt_shape_13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1091178" cy="637290"/>
              </a:xfrm>
              <a:prstGeom prst="rect">
                <a:avLst/>
              </a:prstGeom>
              <a:blipFill>
                <a:blip r:embed="rId2"/>
                <a:stretch>
                  <a:fillRect l="-1704" r="-715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77" name="yt_shape_13277"/>
          <p:cNvSpPr txBox="1"/>
          <p:nvPr/>
        </p:nvSpPr>
        <p:spPr>
          <a:xfrm>
            <a:off x="540119" y="20775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717b,isEnd"/>
              </a:rPr>
              <a:t>不含一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的常数项是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070912362">
            <a:extLst>
              <a:ext uri="{FF2B5EF4-FFF2-40B4-BE49-F238E27FC236}">
                <a16:creationId xmlns:a16="http://schemas.microsoft.com/office/drawing/2014/main" id="{B124CE6F-5CF5-333A-DDB6-CFD6C8BA30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668"/>
            <a:ext cx="1087627" cy="33306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333A76-B3FD-9CAF-B64E-A8F0B8EEECA6}"/>
                  </a:ext>
                </a:extLst>
              </p:cNvPr>
              <p:cNvSpPr txBox="1"/>
              <p:nvPr/>
            </p:nvSpPr>
            <p:spPr>
              <a:xfrm>
                <a:off x="10648089" y="1192093"/>
                <a:ext cx="661099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333A76-B3FD-9CAF-B64E-A8F0B8EEEC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48089" y="1192093"/>
                <a:ext cx="661099" cy="7247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D33ECA7-05D3-CA02-3CED-EAC9C2B25F28}"/>
              </a:ext>
            </a:extLst>
          </p:cNvPr>
          <p:cNvSpPr txBox="1"/>
          <p:nvPr/>
        </p:nvSpPr>
        <p:spPr>
          <a:xfrm>
            <a:off x="5279283" y="2506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78" name="yt_shape_13278"/>
              <p:cNvSpPr txBox="1"/>
              <p:nvPr/>
            </p:nvSpPr>
            <p:spPr>
              <a:xfrm>
                <a:off x="540119" y="900000"/>
                <a:ext cx="11492915" cy="3706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资中二中单元卷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830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值与字母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因为该式的值与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78" name="yt_shape_13278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06079"/>
              </a:xfrm>
              <a:prstGeom prst="rect">
                <a:avLst/>
              </a:prstGeom>
              <a:blipFill>
                <a:blip r:embed="rId2"/>
                <a:stretch>
                  <a:fillRect l="-1645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A70203-B798-0FB1-0057-7C84ED8F32FC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65411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4CA70203-B798-0FB1-0057-7C84ED8F32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6541198" cy="766077"/>
              </a:xfrm>
              <a:prstGeom prst="rect">
                <a:avLst/>
              </a:prstGeom>
              <a:blipFill>
                <a:blip r:embed="rId3"/>
                <a:stretch>
                  <a:fillRect l="-1491" r="-13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D167BAE-DE9B-03F5-561B-03F3C222F154}"/>
              </a:ext>
            </a:extLst>
          </p:cNvPr>
          <p:cNvSpPr txBox="1"/>
          <p:nvPr/>
        </p:nvSpPr>
        <p:spPr>
          <a:xfrm>
            <a:off x="450108" y="2672596"/>
            <a:ext cx="437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因为该式的值与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的取值无关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C69D11-B2F3-6148-3283-9D3A90B389CF}"/>
              </a:ext>
            </a:extLst>
          </p:cNvPr>
          <p:cNvSpPr txBox="1"/>
          <p:nvPr/>
        </p:nvSpPr>
        <p:spPr>
          <a:xfrm>
            <a:off x="450108" y="3148084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016803-FB8D-5DE4-4C0E-7CE5901EF8A3}"/>
              </a:ext>
            </a:extLst>
          </p:cNvPr>
          <p:cNvSpPr txBox="1"/>
          <p:nvPr/>
        </p:nvSpPr>
        <p:spPr>
          <a:xfrm>
            <a:off x="450108" y="3623572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063444-92F2-12E9-BA06-3DC0F8175BD9}"/>
              </a:ext>
            </a:extLst>
          </p:cNvPr>
          <p:cNvSpPr txBox="1"/>
          <p:nvPr/>
        </p:nvSpPr>
        <p:spPr>
          <a:xfrm>
            <a:off x="450108" y="4099060"/>
            <a:ext cx="689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2" name="yt_shape_13282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利用程序框图求值</a:t>
            </a:r>
          </a:p>
        </p:txBody>
      </p:sp>
      <p:sp>
        <p:nvSpPr>
          <p:cNvPr id="13283" name="yt_shape_13283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信阳羊山中学单元卷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如图是一个运算程序的示意图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若开始输入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e4b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次输出的结果为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5" name="yt_table_132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827077"/>
              </p:ext>
            </p:extLst>
          </p:nvPr>
        </p:nvGraphicFramePr>
        <p:xfrm>
          <a:off x="540056" y="3701729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</a:tbl>
          </a:graphicData>
        </a:graphic>
      </p:graphicFrame>
      <p:pic>
        <p:nvPicPr>
          <p:cNvPr id="13284" name="yt_image_13284_skip" title="H_105.7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3182" y="2359000"/>
            <a:ext cx="4364148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070912440">
            <a:extLst>
              <a:ext uri="{FF2B5EF4-FFF2-40B4-BE49-F238E27FC236}">
                <a16:creationId xmlns:a16="http://schemas.microsoft.com/office/drawing/2014/main" id="{F14D9038-33C4-627A-685F-AA468A38FD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DB6943-088D-28C7-7431-12282C50401B}"/>
              </a:ext>
            </a:extLst>
          </p:cNvPr>
          <p:cNvSpPr txBox="1"/>
          <p:nvPr/>
        </p:nvSpPr>
        <p:spPr>
          <a:xfrm>
            <a:off x="471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7" name="yt_shape_13287"/>
          <p:cNvSpPr txBox="1"/>
          <p:nvPr/>
        </p:nvSpPr>
        <p:spPr>
          <a:xfrm>
            <a:off x="540000" y="900000"/>
            <a:ext cx="3876061" cy="4487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利用特征条件求值</a:t>
            </a:r>
          </a:p>
        </p:txBody>
      </p:sp>
      <p:sp>
        <p:nvSpPr>
          <p:cNvPr id="13288" name="yt_shape_13288"/>
          <p:cNvSpPr txBox="1"/>
          <p:nvPr/>
        </p:nvSpPr>
        <p:spPr>
          <a:xfrm>
            <a:off x="540119" y="13995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899e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89" name="yt_table_132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4191"/>
              </p:ext>
            </p:extLst>
          </p:nvPr>
        </p:nvGraphicFramePr>
        <p:xfrm>
          <a:off x="540056" y="2359000"/>
          <a:ext cx="8255763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132696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pic>
        <p:nvPicPr>
          <p:cNvPr id="3" name="yt_shape_1722070912505">
            <a:extLst>
              <a:ext uri="{FF2B5EF4-FFF2-40B4-BE49-F238E27FC236}">
                <a16:creationId xmlns:a16="http://schemas.microsoft.com/office/drawing/2014/main" id="{5C668477-18C5-6994-7D1A-922A291CB3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1404"/>
            <a:ext cx="1095567" cy="34162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11537E-9427-EDF5-4F3D-A6AE67350F8F}"/>
              </a:ext>
            </a:extLst>
          </p:cNvPr>
          <p:cNvSpPr txBox="1"/>
          <p:nvPr/>
        </p:nvSpPr>
        <p:spPr>
          <a:xfrm>
            <a:off x="1059708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2104</Words>
  <Application>Microsoft Office PowerPoint</Application>
  <PresentationFormat>宽屏</PresentationFormat>
  <Paragraphs>163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3204169298@qq.com</cp:lastModifiedBy>
  <cp:revision>10</cp:revision>
  <dcterms:created xsi:type="dcterms:W3CDTF">2024-07-27T08:54:53Z</dcterms:created>
  <dcterms:modified xsi:type="dcterms:W3CDTF">2024-07-27T13:50:48Z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