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93" r:id="rId6"/>
    <p:sldId id="371" r:id="rId7"/>
    <p:sldId id="374" r:id="rId8"/>
    <p:sldId id="376" r:id="rId9"/>
    <p:sldId id="378" r:id="rId10"/>
    <p:sldId id="380" r:id="rId11"/>
    <p:sldId id="383" r:id="rId12"/>
    <p:sldId id="387" r:id="rId13"/>
    <p:sldId id="388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" name="yt_shape_1054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48" name="yt_image_1054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1" name="yt_shape_10551"/>
          <p:cNvSpPr txBox="1"/>
          <p:nvPr/>
        </p:nvSpPr>
        <p:spPr>
          <a:xfrm>
            <a:off x="540119" y="1597583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在数轴上表示的两个有理数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右边的数总比左边的数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负数都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07b7,isEnd"/>
              </a:rPr>
              <a:t>所对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d8e8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绝对值较大的点距离原点更远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所以两个负数比较大小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比较它们的绝对值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29e1,isEnd"/>
              </a:rPr>
              <a:t>绝对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值大的反而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B125D1-D629-7D6B-9485-EC8402FEC1C3}"/>
              </a:ext>
            </a:extLst>
          </p:cNvPr>
          <p:cNvSpPr txBox="1"/>
          <p:nvPr/>
        </p:nvSpPr>
        <p:spPr>
          <a:xfrm>
            <a:off x="81463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EFBAE66-2F50-5497-53A9-A98B019502CE}"/>
              </a:ext>
            </a:extLst>
          </p:cNvPr>
          <p:cNvSpPr txBox="1"/>
          <p:nvPr/>
        </p:nvSpPr>
        <p:spPr>
          <a:xfrm>
            <a:off x="102799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53AE89-7294-F7C1-FC12-55378188D5AA}"/>
              </a:ext>
            </a:extLst>
          </p:cNvPr>
          <p:cNvSpPr txBox="1"/>
          <p:nvPr/>
        </p:nvSpPr>
        <p:spPr>
          <a:xfrm>
            <a:off x="22789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BC5BFB-DF02-10CA-8928-F65B1CACFE3A}"/>
              </a:ext>
            </a:extLst>
          </p:cNvPr>
          <p:cNvSpPr txBox="1"/>
          <p:nvPr/>
        </p:nvSpPr>
        <p:spPr>
          <a:xfrm>
            <a:off x="47173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6F369A-65E6-616F-1884-BA405BAF1DFC}"/>
              </a:ext>
            </a:extLst>
          </p:cNvPr>
          <p:cNvSpPr txBox="1"/>
          <p:nvPr/>
        </p:nvSpPr>
        <p:spPr>
          <a:xfrm>
            <a:off x="5860308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C35599-7601-275C-397C-38951116E980}"/>
              </a:ext>
            </a:extLst>
          </p:cNvPr>
          <p:cNvSpPr txBox="1"/>
          <p:nvPr/>
        </p:nvSpPr>
        <p:spPr>
          <a:xfrm>
            <a:off x="9517907" y="25017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4F59E1-83BF-6069-DEFE-AC8AA846D22A}"/>
              </a:ext>
            </a:extLst>
          </p:cNvPr>
          <p:cNvSpPr txBox="1"/>
          <p:nvPr/>
        </p:nvSpPr>
        <p:spPr>
          <a:xfrm>
            <a:off x="2888508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47E054F-ED1D-4531-12C7-49EDBBDD859A}"/>
              </a:ext>
            </a:extLst>
          </p:cNvPr>
          <p:cNvSpPr txBox="1"/>
          <p:nvPr/>
        </p:nvSpPr>
        <p:spPr>
          <a:xfrm>
            <a:off x="6546107" y="29772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E0DDC1-FD37-7214-0E3E-9B027918272F}"/>
              </a:ext>
            </a:extLst>
          </p:cNvPr>
          <p:cNvSpPr txBox="1"/>
          <p:nvPr/>
        </p:nvSpPr>
        <p:spPr>
          <a:xfrm>
            <a:off x="8679707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9E28621-365C-714A-B80D-1DE5E0EFC511}"/>
              </a:ext>
            </a:extLst>
          </p:cNvPr>
          <p:cNvSpPr txBox="1"/>
          <p:nvPr/>
        </p:nvSpPr>
        <p:spPr>
          <a:xfrm>
            <a:off x="2278908" y="392821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15" name="yt_shape_10615"/>
              <p:cNvSpPr txBox="1"/>
              <p:nvPr/>
            </p:nvSpPr>
            <p:spPr>
              <a:xfrm>
                <a:off x="540119" y="900000"/>
                <a:ext cx="11492915" cy="41921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最大的负整数是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的负整数有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918a,isEnd"/>
                  </a:rPr>
                  <a:t>并且小于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比较下列各对数的大小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15" name="yt_shape_106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92110"/>
              </a:xfrm>
              <a:prstGeom prst="rect">
                <a:avLst/>
              </a:prstGeom>
              <a:blipFill>
                <a:blip r:embed="rId2"/>
                <a:stretch>
                  <a:fillRect l="-1645" t="-1310" b="-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52B4F0-40B9-43C9-3D43-E72A00230023}"/>
              </a:ext>
            </a:extLst>
          </p:cNvPr>
          <p:cNvSpPr txBox="1"/>
          <p:nvPr/>
        </p:nvSpPr>
        <p:spPr>
          <a:xfrm>
            <a:off x="3421908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DD1800-C01C-814A-AA1B-A88340E4394B}"/>
              </a:ext>
            </a:extLst>
          </p:cNvPr>
          <p:cNvSpPr txBox="1"/>
          <p:nvPr/>
        </p:nvSpPr>
        <p:spPr>
          <a:xfrm>
            <a:off x="7384307" y="85319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34FE74-1053-E118-D6CA-3064F9B15409}"/>
              </a:ext>
            </a:extLst>
          </p:cNvPr>
          <p:cNvSpPr txBox="1"/>
          <p:nvPr/>
        </p:nvSpPr>
        <p:spPr>
          <a:xfrm>
            <a:off x="2431308" y="132868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618CBD6-51CC-36F9-45C5-89FBA290B18D}"/>
                  </a:ext>
                </a:extLst>
              </p:cNvPr>
              <p:cNvSpPr txBox="1"/>
              <p:nvPr/>
            </p:nvSpPr>
            <p:spPr>
              <a:xfrm>
                <a:off x="450108" y="2954536"/>
                <a:ext cx="3604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hasSerialNum': 1, 'pageBreak': True}">
                <a:extLst>
                  <a:ext uri="{FF2B5EF4-FFF2-40B4-BE49-F238E27FC236}">
                    <a16:creationId xmlns:a16="http://schemas.microsoft.com/office/drawing/2014/main" id="{F618CBD6-51CC-36F9-45C5-89FBA290B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4536"/>
                <a:ext cx="3604323" cy="768490"/>
              </a:xfrm>
              <a:prstGeom prst="rect">
                <a:avLst/>
              </a:prstGeom>
              <a:blipFill>
                <a:blip r:embed="rId3"/>
                <a:stretch>
                  <a:fillRect l="-2707" r="-27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30CBDDD-20D6-6C8D-1F55-1402E96296FF}"/>
                  </a:ext>
                </a:extLst>
              </p:cNvPr>
              <p:cNvSpPr txBox="1"/>
              <p:nvPr/>
            </p:nvSpPr>
            <p:spPr>
              <a:xfrm>
                <a:off x="450108" y="4337503"/>
                <a:ext cx="3691953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hasSerialNum': 1, 'pageBreak': True}">
                <a:extLst>
                  <a:ext uri="{FF2B5EF4-FFF2-40B4-BE49-F238E27FC236}">
                    <a16:creationId xmlns:a16="http://schemas.microsoft.com/office/drawing/2014/main" id="{230CBDDD-20D6-6C8D-1F55-1402E9629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37503"/>
                <a:ext cx="3691953" cy="760870"/>
              </a:xfrm>
              <a:prstGeom prst="rect">
                <a:avLst/>
              </a:prstGeom>
              <a:blipFill>
                <a:blip r:embed="rId4"/>
                <a:stretch>
                  <a:fillRect l="-2645" r="-2645" b="-4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5" name="yt_shape_1062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从图中最小的数开始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由小到大依次用线段连接各数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9ee4"/>
              </a:rPr>
              <a:t>你会发现它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626" name="yt_image_10626" title="H_186.5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6498" y="1995319"/>
            <a:ext cx="2599003" cy="236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28" name="yt_shape_10628"/>
              <p:cNvSpPr txBox="1"/>
              <p:nvPr/>
            </p:nvSpPr>
            <p:spPr>
              <a:xfrm>
                <a:off x="540119" y="4415023"/>
                <a:ext cx="11492915" cy="10924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＜－｜－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＜－（－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8_a8975"/>
                  </a:rPr>
                  <a:t>依次连接后是五角</a:t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星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图略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28" name="yt_shape_1062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15023"/>
                <a:ext cx="11492915" cy="1092479"/>
              </a:xfrm>
              <a:prstGeom prst="rect">
                <a:avLst/>
              </a:prstGeom>
              <a:blipFill>
                <a:blip r:embed="rId3"/>
                <a:stretch>
                  <a:fillRect l="-1645" b="-16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D08CF5-CA0B-5D68-4605-5AC3C917E177}"/>
                  </a:ext>
                </a:extLst>
              </p:cNvPr>
              <p:cNvSpPr txBox="1"/>
              <p:nvPr/>
            </p:nvSpPr>
            <p:spPr>
              <a:xfrm>
                <a:off x="450108" y="4368217"/>
                <a:ext cx="1080001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＜－｜－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｜＜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＜－（－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8_a8975"/>
                  </a:rPr>
                  <a:t>依次连接后是五角</a:t>
                </a:r>
                <a:b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0FD08CF5-CA0B-5D68-4605-5AC3C917E1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68217"/>
                <a:ext cx="10800016" cy="767474"/>
              </a:xfrm>
              <a:prstGeom prst="rect">
                <a:avLst/>
              </a:prstGeom>
              <a:blipFill>
                <a:blip r:embed="rId4"/>
                <a:stretch>
                  <a:fillRect l="-903" t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B0A58F7-D3FC-C39C-8A72-7E6ED4B2EBAE}"/>
              </a:ext>
            </a:extLst>
          </p:cNvPr>
          <p:cNvSpPr txBox="1"/>
          <p:nvPr/>
        </p:nvSpPr>
        <p:spPr>
          <a:xfrm>
            <a:off x="450108" y="5042079"/>
            <a:ext cx="164693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图略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1" name="yt_shape_1063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30" name="yt_image_10630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3" name="yt_shape_10633"/>
          <p:cNvSpPr txBox="1"/>
          <p:nvPr/>
        </p:nvSpPr>
        <p:spPr>
          <a:xfrm>
            <a:off x="540119" y="1597583"/>
            <a:ext cx="11492915" cy="417845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对于有理数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我们规定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表示不大于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的最大整数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1495,isEnd"/>
              </a:rPr>
              <a:t>.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344DB2-C4F2-257F-E59C-CCEE19DBE9C0}"/>
              </a:ext>
            </a:extLst>
          </p:cNvPr>
          <p:cNvSpPr txBox="1"/>
          <p:nvPr/>
        </p:nvSpPr>
        <p:spPr>
          <a:xfrm>
            <a:off x="7206507" y="202626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E7F325-0D25-134B-84ED-238AF831BD14}"/>
              </a:ext>
            </a:extLst>
          </p:cNvPr>
          <p:cNvSpPr txBox="1"/>
          <p:nvPr/>
        </p:nvSpPr>
        <p:spPr>
          <a:xfrm>
            <a:off x="9543307" y="20262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6" name="yt_shape_10636"/>
          <p:cNvSpPr txBox="1"/>
          <p:nvPr/>
        </p:nvSpPr>
        <p:spPr>
          <a:xfrm>
            <a:off x="540119" y="399897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855,isEnd"/>
              </a:rPr>
              <a:t>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请仿照上述的分类讨论的方法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D18A6E-CEDB-EF30-7BBB-3C229C6AD27D}"/>
              </a:ext>
            </a:extLst>
          </p:cNvPr>
          <p:cNvSpPr txBox="1"/>
          <p:nvPr/>
        </p:nvSpPr>
        <p:spPr>
          <a:xfrm>
            <a:off x="4107708" y="39521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9EE935-8BFF-D8B1-2F5F-844DF5E73D68}"/>
              </a:ext>
            </a:extLst>
          </p:cNvPr>
          <p:cNvSpPr txBox="1"/>
          <p:nvPr/>
        </p:nvSpPr>
        <p:spPr>
          <a:xfrm>
            <a:off x="6241308" y="39521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B4F8CF-0BB2-4B45-6EC9-1636660C0BB5}"/>
              </a:ext>
            </a:extLst>
          </p:cNvPr>
          <p:cNvSpPr txBox="1"/>
          <p:nvPr/>
        </p:nvSpPr>
        <p:spPr>
          <a:xfrm>
            <a:off x="450108" y="5378635"/>
            <a:ext cx="6752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399EB8-9E00-0BE7-A15E-A47FA2377A88}"/>
              </a:ext>
            </a:extLst>
          </p:cNvPr>
          <p:cNvSpPr txBox="1"/>
          <p:nvPr/>
        </p:nvSpPr>
        <p:spPr>
          <a:xfrm>
            <a:off x="450108" y="5854123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82F2D6-80B3-966B-21ED-7A8150265AB9}"/>
              </a:ext>
            </a:extLst>
          </p:cNvPr>
          <p:cNvSpPr txBox="1"/>
          <p:nvPr/>
        </p:nvSpPr>
        <p:spPr>
          <a:xfrm>
            <a:off x="450108" y="6329611"/>
            <a:ext cx="3971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BFA59E-AB45-4E26-0C71-1155D6FBC07B}"/>
                  </a:ext>
                </a:extLst>
              </p:cNvPr>
              <p:cNvSpPr txBox="1"/>
              <p:nvPr/>
            </p:nvSpPr>
            <p:spPr>
              <a:xfrm>
                <a:off x="626502" y="692696"/>
                <a:ext cx="11406532" cy="33105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17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核心素养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·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应用意识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我们知道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当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＞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时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如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则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｜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｜＝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此时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  <a:sym typeface="_⨹_1_dd0b0,isEnd"/>
                  </a:rPr>
                  <a:t> </a:t>
                </a:r>
                <a:b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</a:b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的绝对值是它本身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；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当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时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，｜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｜＝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此时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的绝对值是零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；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当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＜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时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如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  <a:sym typeface="_⨹_1_f29b3,isEnd"/>
                  </a:rPr>
                  <a:t> </a:t>
                </a:r>
                <a:b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</a:b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则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｜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｜＝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此时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的绝对值是它的相反数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  <a:sym typeface="_⨹_13_61ace,isEnd"/>
                  </a:rPr>
                  <a:t>所以综合起来一个数的绝对值</a:t>
                </a:r>
                <a:b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</a:b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为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｜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｜＝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cs typeface="+mn-cs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&amp;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𝑎</m:t>
                            </m:r>
                            <m:r>
                              <a:rPr kumimoji="0" lang="zh-CN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（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𝑎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&gt;0)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cs typeface="+mn-cs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&amp;0</m:t>
                            </m:r>
                            <m:r>
                              <a:rPr kumimoji="0" lang="zh-CN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（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𝑎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=0)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cs typeface="+mn-cs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&amp;</m:t>
                            </m:r>
                            <m:r>
                              <a:rPr kumimoji="0" lang="en-US" altLang="zh-CN" sz="24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−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𝑎</m:t>
                            </m:r>
                            <m:r>
                              <a:rPr kumimoji="0" lang="zh-CN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（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𝑎</m:t>
                            </m:r>
                            <m:r>
                              <a:rPr kumimoji="0" lang="en-US" altLang="zh-CN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cs typeface="+mn-cs"/>
                              </a:rPr>
                              <m:t>&lt;0)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1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  <a:cs typeface="+mn-cs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这种分析渗透了数学中的分类讨论思想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BFA59E-AB45-4E26-0C71-1155D6FBC0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02" y="692696"/>
                <a:ext cx="11406532" cy="3310522"/>
              </a:xfrm>
              <a:prstGeom prst="rect">
                <a:avLst/>
              </a:prstGeom>
              <a:blipFill>
                <a:blip r:embed="rId2"/>
                <a:stretch>
                  <a:fillRect l="-855" t="-1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53" name="yt_image_1055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6" name="yt_shape_10556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两个负数的大小比较</a:t>
            </a:r>
          </a:p>
        </p:txBody>
      </p:sp>
      <p:sp>
        <p:nvSpPr>
          <p:cNvPr id="10557" name="yt_shape_10557"/>
          <p:cNvSpPr txBox="1"/>
          <p:nvPr/>
        </p:nvSpPr>
        <p:spPr>
          <a:xfrm>
            <a:off x="540000" y="2102862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58" name="yt_table_10558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146030"/>
                  </p:ext>
                </p:extLst>
              </p:nvPr>
            </p:nvGraphicFramePr>
            <p:xfrm>
              <a:off x="540056" y="2582165"/>
              <a:ext cx="5920105" cy="1271144"/>
            </p:xfrm>
            <a:graphic>
              <a:graphicData uri="http://schemas.openxmlformats.org/drawingml/2006/table">
                <a:tbl>
                  <a:tblPr/>
                  <a:tblGrid>
                    <a:gridCol w="3319780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2600325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558" name="yt_table_10558" descr="{&quot;rangeId&quot;:4,&quot;type&quot;:&quot;Option&quot;}" title="H_100.0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146030"/>
                  </p:ext>
                </p:extLst>
              </p:nvPr>
            </p:nvGraphicFramePr>
            <p:xfrm>
              <a:off x="540056" y="2582165"/>
              <a:ext cx="5920105" cy="1271144"/>
            </p:xfrm>
            <a:graphic>
              <a:graphicData uri="http://schemas.openxmlformats.org/drawingml/2006/table">
                <a:tbl>
                  <a:tblPr/>
                  <a:tblGrid>
                    <a:gridCol w="3319780">
                      <a:extLst>
                        <a:ext uri="{9D8B030D-6E8A-4147-A177-3AD203B41FA5}">
                          <a16:colId xmlns:a16="http://schemas.microsoft.com/office/drawing/2014/main" val="10162"/>
                        </a:ext>
                      </a:extLst>
                    </a:gridCol>
                    <a:gridCol w="2600325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635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8349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7635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559" name="yt_shape_10559"/>
          <p:cNvSpPr txBox="1"/>
          <p:nvPr/>
        </p:nvSpPr>
        <p:spPr>
          <a:xfrm>
            <a:off x="540000" y="3903816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560" name="yt_shape_10560"/>
          <p:cNvSpPr txBox="1"/>
          <p:nvPr/>
        </p:nvSpPr>
        <p:spPr>
          <a:xfrm>
            <a:off x="540000" y="4383119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61" name="yt_shape_10561"/>
              <p:cNvSpPr txBox="1"/>
              <p:nvPr/>
            </p:nvSpPr>
            <p:spPr>
              <a:xfrm>
                <a:off x="540000" y="4862422"/>
                <a:ext cx="7675178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561" name="yt_shape_105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62422"/>
                <a:ext cx="7675178" cy="640240"/>
              </a:xfrm>
              <a:prstGeom prst="rect">
                <a:avLst/>
              </a:prstGeom>
              <a:blipFill>
                <a:blip r:embed="rId4"/>
                <a:stretch>
                  <a:fillRect l="-2462" r="-143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600130">
            <a:extLst>
              <a:ext uri="{FF2B5EF4-FFF2-40B4-BE49-F238E27FC236}">
                <a16:creationId xmlns:a16="http://schemas.microsoft.com/office/drawing/2014/main" id="{AEF2088D-DA87-4077-734F-FFF982876F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E71F49-1C2A-B206-B57E-ADE2BC4639EB}"/>
              </a:ext>
            </a:extLst>
          </p:cNvPr>
          <p:cNvSpPr txBox="1"/>
          <p:nvPr/>
        </p:nvSpPr>
        <p:spPr>
          <a:xfrm>
            <a:off x="3878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B3236D-51F1-AA28-8BF4-4B306CE33267}"/>
              </a:ext>
            </a:extLst>
          </p:cNvPr>
          <p:cNvSpPr txBox="1"/>
          <p:nvPr/>
        </p:nvSpPr>
        <p:spPr>
          <a:xfrm>
            <a:off x="3345589" y="43363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525DB9-F491-F735-1612-FE97EE320054}"/>
              </a:ext>
            </a:extLst>
          </p:cNvPr>
          <p:cNvSpPr txBox="1"/>
          <p:nvPr/>
        </p:nvSpPr>
        <p:spPr>
          <a:xfrm>
            <a:off x="6850789" y="433631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09DEFF-5BD3-EB08-A928-EAC77C51C93A}"/>
              </a:ext>
            </a:extLst>
          </p:cNvPr>
          <p:cNvSpPr txBox="1"/>
          <p:nvPr/>
        </p:nvSpPr>
        <p:spPr>
          <a:xfrm>
            <a:off x="3264627" y="4815616"/>
            <a:ext cx="789685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BBCD52-BA24-3CD5-2691-EFC9826C3666}"/>
              </a:ext>
            </a:extLst>
          </p:cNvPr>
          <p:cNvSpPr txBox="1"/>
          <p:nvPr/>
        </p:nvSpPr>
        <p:spPr>
          <a:xfrm>
            <a:off x="6760301" y="4815616"/>
            <a:ext cx="789685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3" name="yt_shape_10563"/>
              <p:cNvSpPr txBox="1"/>
              <p:nvPr/>
            </p:nvSpPr>
            <p:spPr>
              <a:xfrm>
                <a:off x="540000" y="900000"/>
                <a:ext cx="3770263" cy="32026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比较下列各对数的大小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3" name="yt_shape_10563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770263" cy="3202672"/>
              </a:xfrm>
              <a:prstGeom prst="rect">
                <a:avLst/>
              </a:prstGeom>
              <a:blipFill>
                <a:blip r:embed="rId2"/>
                <a:stretch>
                  <a:fillRect l="-5016" t="-1714" r="-3883" b="-1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9BA3FF-E711-E47B-4FD3-7D594B6FC48B}"/>
                  </a:ext>
                </a:extLst>
              </p:cNvPr>
              <p:cNvSpPr txBox="1"/>
              <p:nvPr/>
            </p:nvSpPr>
            <p:spPr>
              <a:xfrm>
                <a:off x="449989" y="2004386"/>
                <a:ext cx="3698622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A19BA3FF-E711-E47B-4FD3-7D594B6FC4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386"/>
                <a:ext cx="3698622" cy="801700"/>
              </a:xfrm>
              <a:prstGeom prst="rect">
                <a:avLst/>
              </a:prstGeom>
              <a:blipFill>
                <a:blip r:embed="rId3"/>
                <a:stretch>
                  <a:fillRect l="-2636" r="-2471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CA109A-C884-5111-B9DB-14F3AB3F8064}"/>
                  </a:ext>
                </a:extLst>
              </p:cNvPr>
              <p:cNvSpPr txBox="1"/>
              <p:nvPr/>
            </p:nvSpPr>
            <p:spPr>
              <a:xfrm>
                <a:off x="449989" y="2712474"/>
                <a:ext cx="184696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62CA109A-C884-5111-B9DB-14F3AB3F80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2474"/>
                <a:ext cx="1846961" cy="769316"/>
              </a:xfrm>
              <a:prstGeom prst="rect">
                <a:avLst/>
              </a:prstGeom>
              <a:blipFill>
                <a:blip r:embed="rId4"/>
                <a:stretch>
                  <a:fillRect l="-5281" r="-495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DC4DFFA-236C-6481-56FC-EDA70BD522EE}"/>
                  </a:ext>
                </a:extLst>
              </p:cNvPr>
              <p:cNvSpPr txBox="1"/>
              <p:nvPr/>
            </p:nvSpPr>
            <p:spPr>
              <a:xfrm>
                <a:off x="449989" y="3388178"/>
                <a:ext cx="2304161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4DC4DFFA-236C-6481-56FC-EDA70BD52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8178"/>
                <a:ext cx="2304161" cy="730326"/>
              </a:xfrm>
              <a:prstGeom prst="rect">
                <a:avLst/>
              </a:prstGeom>
              <a:blipFill>
                <a:blip r:embed="rId5"/>
                <a:stretch>
                  <a:fillRect l="-4233" r="-396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68" name="yt_shape_10568"/>
              <p:cNvSpPr txBox="1"/>
              <p:nvPr/>
            </p:nvSpPr>
            <p:spPr>
              <a:xfrm>
                <a:off x="540000" y="900000"/>
                <a:ext cx="3302507" cy="34368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68" name="yt_shape_10568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302507" cy="3436838"/>
              </a:xfrm>
              <a:prstGeom prst="rect">
                <a:avLst/>
              </a:prstGeom>
              <a:blipFill>
                <a:blip r:embed="rId2"/>
                <a:stretch>
                  <a:fillRect l="-5730" r="-4621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00281A-2275-DC89-32A1-03AFEAEE3C92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3450653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1A00281A-2275-DC89-32A1-03AFEAEE3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3450653" cy="801700"/>
              </a:xfrm>
              <a:prstGeom prst="rect">
                <a:avLst/>
              </a:prstGeom>
              <a:blipFill>
                <a:blip r:embed="rId3"/>
                <a:stretch>
                  <a:fillRect l="-2827" r="-2650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91FE68-0D8E-EF8E-9464-1E8C728FE9E4}"/>
                  </a:ext>
                </a:extLst>
              </p:cNvPr>
              <p:cNvSpPr txBox="1"/>
              <p:nvPr/>
            </p:nvSpPr>
            <p:spPr>
              <a:xfrm>
                <a:off x="497614" y="2236732"/>
                <a:ext cx="2641029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2A91FE68-0D8E-EF8E-9464-1E8C728FE9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236732"/>
                <a:ext cx="2641029" cy="801701"/>
              </a:xfrm>
              <a:prstGeom prst="rect">
                <a:avLst/>
              </a:prstGeom>
              <a:blipFill>
                <a:blip r:embed="rId4"/>
                <a:stretch>
                  <a:fillRect r="-3464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75D8A8D-B48A-1A0F-916F-0108C84506F2}"/>
                  </a:ext>
                </a:extLst>
              </p:cNvPr>
              <p:cNvSpPr txBox="1"/>
              <p:nvPr/>
            </p:nvSpPr>
            <p:spPr>
              <a:xfrm>
                <a:off x="449989" y="2944821"/>
                <a:ext cx="24089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175D8A8D-B48A-1A0F-916F-0108C8450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4821"/>
                <a:ext cx="2408936" cy="769061"/>
              </a:xfrm>
              <a:prstGeom prst="rect">
                <a:avLst/>
              </a:prstGeom>
              <a:blipFill>
                <a:blip r:embed="rId5"/>
                <a:stretch>
                  <a:fillRect l="-4051" r="-37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1E3F2C-735C-4C62-48EB-7D934B5F3DDC}"/>
                  </a:ext>
                </a:extLst>
              </p:cNvPr>
              <p:cNvSpPr txBox="1"/>
              <p:nvPr/>
            </p:nvSpPr>
            <p:spPr>
              <a:xfrm>
                <a:off x="449989" y="3620270"/>
                <a:ext cx="26089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}">
                <a:extLst>
                  <a:ext uri="{FF2B5EF4-FFF2-40B4-BE49-F238E27FC236}">
                    <a16:creationId xmlns:a16="http://schemas.microsoft.com/office/drawing/2014/main" id="{361E3F2C-735C-4C62-48EB-7D934B5F3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0270"/>
                <a:ext cx="2608961" cy="730136"/>
              </a:xfrm>
              <a:prstGeom prst="rect">
                <a:avLst/>
              </a:prstGeom>
              <a:blipFill>
                <a:blip r:embed="rId6"/>
                <a:stretch>
                  <a:fillRect l="-3738" r="-350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2" name="yt_shape_10572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p:sp>
        <p:nvSpPr>
          <p:cNvPr id="10573" name="yt_shape_10573"/>
          <p:cNvSpPr txBox="1"/>
          <p:nvPr/>
        </p:nvSpPr>
        <p:spPr>
          <a:xfrm>
            <a:off x="540000" y="1399565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下面四个数中比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4" name="yt_table_105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660317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"/>
                  </a:ext>
                </a:extLst>
              </a:tr>
            </a:tbl>
          </a:graphicData>
        </a:graphic>
      </p:graphicFrame>
      <p:sp>
        <p:nvSpPr>
          <p:cNvPr id="10576" name="yt_shape_10576"/>
          <p:cNvSpPr txBox="1"/>
          <p:nvPr/>
        </p:nvSpPr>
        <p:spPr>
          <a:xfrm>
            <a:off x="540119" y="240503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下表是某市四个景区今年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月份某天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8cd1"/>
              </a:rPr>
              <a:t>其中气温最低的景区是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7" name="yt_table_1057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10451"/>
              </p:ext>
            </p:extLst>
          </p:nvPr>
        </p:nvGraphicFramePr>
        <p:xfrm>
          <a:off x="540000" y="2996952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景区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潜山公园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陆水湖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隐水洞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三湖连江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579" name="yt_table_105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06805"/>
              </p:ext>
            </p:extLst>
          </p:nvPr>
        </p:nvGraphicFramePr>
        <p:xfrm>
          <a:off x="540056" y="4400558"/>
          <a:ext cx="64712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潜山公园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陆水湖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隐水洞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三湖连江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pic>
        <p:nvPicPr>
          <p:cNvPr id="3" name="yt_shape_1722070600203">
            <a:extLst>
              <a:ext uri="{FF2B5EF4-FFF2-40B4-BE49-F238E27FC236}">
                <a16:creationId xmlns:a16="http://schemas.microsoft.com/office/drawing/2014/main" id="{B8355516-62BC-0E09-07EA-D918B31EC8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137158-D7C3-48B3-7FC0-502ED1E26A5E}"/>
              </a:ext>
            </a:extLst>
          </p:cNvPr>
          <p:cNvSpPr txBox="1"/>
          <p:nvPr/>
        </p:nvSpPr>
        <p:spPr>
          <a:xfrm>
            <a:off x="799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763102-BE0A-E34E-E213-9FBEE9451015}"/>
              </a:ext>
            </a:extLst>
          </p:cNvPr>
          <p:cNvSpPr txBox="1"/>
          <p:nvPr/>
        </p:nvSpPr>
        <p:spPr>
          <a:xfrm>
            <a:off x="10848528" y="23716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1" name="yt_shape_10581"/>
          <p:cNvSpPr txBox="1"/>
          <p:nvPr/>
        </p:nvSpPr>
        <p:spPr>
          <a:xfrm>
            <a:off x="540000" y="900000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82" name="yt_table_10582" title="H_152.78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0755022"/>
                  </p:ext>
                </p:extLst>
              </p:nvPr>
            </p:nvGraphicFramePr>
            <p:xfrm>
              <a:off x="540056" y="1379303"/>
              <a:ext cx="4995863" cy="1940371"/>
            </p:xfrm>
            <a:graphic>
              <a:graphicData uri="http://schemas.openxmlformats.org/drawingml/2006/table">
                <a:tbl>
                  <a:tblPr/>
                  <a:tblGrid>
                    <a:gridCol w="4995863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｜＞｜－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582" name="yt_table_10582" descr="{&quot;rangeId&quot;:10,&quot;type&quot;:&quot;Option&quot;}" title="H_152.78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0755022"/>
                  </p:ext>
                </p:extLst>
              </p:nvPr>
            </p:nvGraphicFramePr>
            <p:xfrm>
              <a:off x="540056" y="1379303"/>
              <a:ext cx="4995863" cy="1940371"/>
            </p:xfrm>
            <a:graphic>
              <a:graphicData uri="http://schemas.openxmlformats.org/drawingml/2006/table">
                <a:tbl>
                  <a:tblPr/>
                  <a:tblGrid>
                    <a:gridCol w="4995863">
                      <a:extLst>
                        <a:ext uri="{9D8B030D-6E8A-4147-A177-3AD203B41FA5}">
                          <a16:colId xmlns:a16="http://schemas.microsoft.com/office/drawing/2014/main" val="1017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35780" b="-926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｜＞｜－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583" name="yt_shape_10583"/>
          <p:cNvSpPr txBox="1"/>
          <p:nvPr/>
        </p:nvSpPr>
        <p:spPr>
          <a:xfrm>
            <a:off x="540000" y="3370034"/>
            <a:ext cx="100155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85" name="yt_table_1058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726769"/>
              </p:ext>
            </p:extLst>
          </p:nvPr>
        </p:nvGraphicFramePr>
        <p:xfrm>
          <a:off x="540056" y="3849337"/>
          <a:ext cx="4981893" cy="950976"/>
        </p:xfrm>
        <a:graphic>
          <a:graphicData uri="http://schemas.openxmlformats.org/drawingml/2006/table">
            <a:tbl>
              <a:tblPr/>
              <a:tblGrid>
                <a:gridCol w="2948305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033588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</a:tbl>
          </a:graphicData>
        </a:graphic>
      </p:graphicFrame>
      <p:pic>
        <p:nvPicPr>
          <p:cNvPr id="10584" name="yt_image_10584_skip" title="H_34.1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0176" y="4077072"/>
            <a:ext cx="3295002" cy="43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F539F8-1ECD-A068-F88D-0DC285881C3B}"/>
              </a:ext>
            </a:extLst>
          </p:cNvPr>
          <p:cNvSpPr txBox="1"/>
          <p:nvPr/>
        </p:nvSpPr>
        <p:spPr>
          <a:xfrm>
            <a:off x="4488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D96F70-25BC-7668-8B4F-4F61DA109592}"/>
              </a:ext>
            </a:extLst>
          </p:cNvPr>
          <p:cNvSpPr txBox="1"/>
          <p:nvPr/>
        </p:nvSpPr>
        <p:spPr>
          <a:xfrm>
            <a:off x="9555889" y="33232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87" name="yt_shape_10587"/>
              <p:cNvSpPr txBox="1"/>
              <p:nvPr/>
            </p:nvSpPr>
            <p:spPr>
              <a:xfrm>
                <a:off x="540119" y="900000"/>
                <a:ext cx="7261603" cy="34107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在数轴上表示下列各数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号连接起来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0587" name="yt_shape_105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7261603" cy="3410742"/>
              </a:xfrm>
              <a:prstGeom prst="rect">
                <a:avLst/>
              </a:prstGeom>
              <a:blipFill>
                <a:blip r:embed="rId2"/>
                <a:stretch>
                  <a:fillRect l="-2603" t="-1610" r="-84" b="-4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97" name="yt_shape_10597"/>
          <p:cNvSpPr txBox="1"/>
          <p:nvPr/>
        </p:nvSpPr>
        <p:spPr>
          <a:xfrm>
            <a:off x="540119" y="4547068"/>
            <a:ext cx="3790012" cy="5402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00" b="0" i="0" u="none" spc="-300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  <a:r>
              <a:rPr lang="en-US" altLang="zh-CN" sz="3000" b="0" i="0" u="none" spc="28804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 </a:t>
            </a:r>
          </a:p>
        </p:txBody>
      </p:sp>
      <p:pic>
        <p:nvPicPr>
          <p:cNvPr id="10596" name="yt_image_10596" title="H_47.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47068"/>
            <a:ext cx="3752479" cy="59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99" name="yt_shape_10599"/>
              <p:cNvSpPr txBox="1"/>
              <p:nvPr/>
            </p:nvSpPr>
            <p:spPr>
              <a:xfrm>
                <a:off x="540119" y="5195513"/>
                <a:ext cx="330379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599" name="yt_shape_10599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95513"/>
                <a:ext cx="3303790" cy="638893"/>
              </a:xfrm>
              <a:prstGeom prst="rect">
                <a:avLst/>
              </a:prstGeom>
              <a:blipFill>
                <a:blip r:embed="rId4"/>
                <a:stretch>
                  <a:fillRect l="-5720" r="-461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E02BCE-6DEB-BD02-2578-82495E52820C}"/>
              </a:ext>
            </a:extLst>
          </p:cNvPr>
          <p:cNvSpPr txBox="1"/>
          <p:nvPr/>
        </p:nvSpPr>
        <p:spPr>
          <a:xfrm>
            <a:off x="2431308" y="1328682"/>
            <a:ext cx="789686" cy="7670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7C850D-1968-F273-51A0-DBA0F0AEF870}"/>
              </a:ext>
            </a:extLst>
          </p:cNvPr>
          <p:cNvSpPr txBox="1"/>
          <p:nvPr/>
        </p:nvSpPr>
        <p:spPr>
          <a:xfrm>
            <a:off x="5703145" y="1328682"/>
            <a:ext cx="789685" cy="7670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0A06C96-AFED-61F9-7A73-7133A639B77E}"/>
              </a:ext>
            </a:extLst>
          </p:cNvPr>
          <p:cNvSpPr txBox="1"/>
          <p:nvPr/>
        </p:nvSpPr>
        <p:spPr>
          <a:xfrm>
            <a:off x="2045546" y="2002100"/>
            <a:ext cx="789685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33BF8E-9115-62DD-F2B3-7906DF863B27}"/>
              </a:ext>
            </a:extLst>
          </p:cNvPr>
          <p:cNvSpPr txBox="1"/>
          <p:nvPr/>
        </p:nvSpPr>
        <p:spPr>
          <a:xfrm>
            <a:off x="6088908" y="2002100"/>
            <a:ext cx="7896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88E25B-F4D3-018A-0B8B-1B01C75AAC9C}"/>
              </a:ext>
            </a:extLst>
          </p:cNvPr>
          <p:cNvSpPr txBox="1"/>
          <p:nvPr/>
        </p:nvSpPr>
        <p:spPr>
          <a:xfrm>
            <a:off x="450108" y="3822899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E01C33-C2CC-953E-5EB2-23FD8BF3C549}"/>
                  </a:ext>
                </a:extLst>
              </p:cNvPr>
              <p:cNvSpPr txBox="1"/>
              <p:nvPr/>
            </p:nvSpPr>
            <p:spPr>
              <a:xfrm>
                <a:off x="450108" y="5148707"/>
                <a:ext cx="3451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3, 'mathAnswerShape': 1}">
                <a:extLst>
                  <a:ext uri="{FF2B5EF4-FFF2-40B4-BE49-F238E27FC236}">
                    <a16:creationId xmlns:a16="http://schemas.microsoft.com/office/drawing/2014/main" id="{C9E01C33-C2CC-953E-5EB2-23FD8BF3C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48707"/>
                <a:ext cx="3451923" cy="726326"/>
              </a:xfrm>
              <a:prstGeom prst="rect">
                <a:avLst/>
              </a:prstGeom>
              <a:blipFill>
                <a:blip r:embed="rId5"/>
                <a:stretch>
                  <a:fillRect l="-2827" r="-282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1" name="yt_shape_10601"/>
          <p:cNvSpPr txBox="1"/>
          <p:nvPr/>
        </p:nvSpPr>
        <p:spPr>
          <a:xfrm>
            <a:off x="540000" y="900000"/>
            <a:ext cx="959878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误认为绝对值小于某正数的所有整数只有非负数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从而漏解</a:t>
            </a:r>
          </a:p>
        </p:txBody>
      </p:sp>
      <p:sp>
        <p:nvSpPr>
          <p:cNvPr id="10602" name="yt_shape_10602"/>
          <p:cNvSpPr txBox="1"/>
          <p:nvPr/>
        </p:nvSpPr>
        <p:spPr>
          <a:xfrm>
            <a:off x="540000" y="1399565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603" name="yt_shape_10603"/>
          <p:cNvSpPr txBox="1"/>
          <p:nvPr/>
        </p:nvSpPr>
        <p:spPr>
          <a:xfrm>
            <a:off x="540000" y="1878868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604" name="yt_shape_10604"/>
          <p:cNvSpPr txBox="1"/>
          <p:nvPr/>
        </p:nvSpPr>
        <p:spPr>
          <a:xfrm>
            <a:off x="540000" y="2358171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600295">
            <a:extLst>
              <a:ext uri="{FF2B5EF4-FFF2-40B4-BE49-F238E27FC236}">
                <a16:creationId xmlns:a16="http://schemas.microsoft.com/office/drawing/2014/main" id="{913CE45A-1103-709B-A687-457C87834F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F5CE34-A409-3618-7E94-D5A232BD5E47}"/>
              </a:ext>
            </a:extLst>
          </p:cNvPr>
          <p:cNvSpPr txBox="1"/>
          <p:nvPr/>
        </p:nvSpPr>
        <p:spPr>
          <a:xfrm>
            <a:off x="5631589" y="1832062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67CC0D-EE12-69D6-1121-066AB54E8EBE}"/>
              </a:ext>
            </a:extLst>
          </p:cNvPr>
          <p:cNvSpPr txBox="1"/>
          <p:nvPr/>
        </p:nvSpPr>
        <p:spPr>
          <a:xfrm>
            <a:off x="6698389" y="2311365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6" name="yt_shape_1060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605" name="yt_image_10605" title="H_50.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8" name="yt_shape_10608"/>
          <p:cNvSpPr txBox="1"/>
          <p:nvPr/>
        </p:nvSpPr>
        <p:spPr>
          <a:xfrm>
            <a:off x="540120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内江六中单元卷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中用数字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替换其中一个非零数字后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a9bb"/>
              </a:rPr>
              <a:t>使所得的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则被替换的数字是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9" name="yt_table_106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153325"/>
              </p:ext>
            </p:extLst>
          </p:nvPr>
        </p:nvGraphicFramePr>
        <p:xfrm>
          <a:off x="540056" y="2551304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sp>
        <p:nvSpPr>
          <p:cNvPr id="10611" name="yt_shape_10611"/>
          <p:cNvSpPr txBox="1"/>
          <p:nvPr/>
        </p:nvSpPr>
        <p:spPr>
          <a:xfrm>
            <a:off x="540120" y="30774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855"/>
              </a:rPr>
              <a:t>的大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小关系正确的是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13" name="yt_table_1061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7945319"/>
              </p:ext>
            </p:extLst>
          </p:nvPr>
        </p:nvGraphicFramePr>
        <p:xfrm>
          <a:off x="540056" y="4036910"/>
          <a:ext cx="9732408" cy="950976"/>
        </p:xfrm>
        <a:graphic>
          <a:graphicData uri="http://schemas.openxmlformats.org/drawingml/2006/table">
            <a:tbl>
              <a:tblPr/>
              <a:tblGrid>
                <a:gridCol w="6276024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＞｜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｜＞－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</a:tbl>
          </a:graphicData>
        </a:graphic>
      </p:graphicFrame>
      <p:pic>
        <p:nvPicPr>
          <p:cNvPr id="10612" name="yt_image_10612_skip" title="H_31.9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6548" y="3717032"/>
            <a:ext cx="2445332" cy="4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1506A7-372B-AA62-F0A0-2C32EAEDED78}"/>
              </a:ext>
            </a:extLst>
          </p:cNvPr>
          <p:cNvSpPr txBox="1"/>
          <p:nvPr/>
        </p:nvSpPr>
        <p:spPr>
          <a:xfrm>
            <a:off x="4717309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C716B2-B9F5-34E3-EF30-7EB8AE28D970}"/>
              </a:ext>
            </a:extLst>
          </p:cNvPr>
          <p:cNvSpPr txBox="1"/>
          <p:nvPr/>
        </p:nvSpPr>
        <p:spPr>
          <a:xfrm>
            <a:off x="3193309" y="35061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1482</Words>
  <Application>Microsoft Office PowerPoint</Application>
  <PresentationFormat>宽屏</PresentationFormat>
  <Paragraphs>148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2024-07-27T11:03:44Z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