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70" r:id="rId7"/>
    <p:sldId id="371" r:id="rId8"/>
    <p:sldId id="374" r:id="rId9"/>
    <p:sldId id="399" r:id="rId10"/>
    <p:sldId id="376" r:id="rId11"/>
    <p:sldId id="378" r:id="rId12"/>
    <p:sldId id="386" r:id="rId13"/>
    <p:sldId id="388" r:id="rId14"/>
    <p:sldId id="390" r:id="rId15"/>
    <p:sldId id="392" r:id="rId16"/>
    <p:sldId id="396" r:id="rId17"/>
    <p:sldId id="398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2" name="yt_shape_1409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91" name="yt_image_1409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4" name="yt_shape_14094"/>
          <p:cNvSpPr txBox="1"/>
          <p:nvPr/>
        </p:nvSpPr>
        <p:spPr>
          <a:xfrm>
            <a:off x="540120" y="159758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从一个角的顶点引出的一条射线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把这个角分成两个相等的角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2e37,isEnd"/>
              </a:rPr>
              <a:t>这条射线叫做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这个角的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E7ED38F-25DA-B48B-42D7-2AD21E293255}"/>
              </a:ext>
            </a:extLst>
          </p:cNvPr>
          <p:cNvSpPr txBox="1"/>
          <p:nvPr/>
        </p:nvSpPr>
        <p:spPr>
          <a:xfrm>
            <a:off x="1974109" y="202626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平分线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6" name="yt_shape_1415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55" name="yt_image_141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8" name="yt_shape_14158"/>
          <p:cNvSpPr txBox="1"/>
          <p:nvPr/>
        </p:nvSpPr>
        <p:spPr>
          <a:xfrm>
            <a:off x="540000" y="1591869"/>
            <a:ext cx="87345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162" name="yt_shape_14162"/>
          <p:cNvSpPr txBox="1"/>
          <p:nvPr/>
        </p:nvSpPr>
        <p:spPr>
          <a:xfrm>
            <a:off x="540000" y="38068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59" name="yt_shape_14159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476999" y="2133709"/>
            <a:ext cx="2027997" cy="1685304"/>
            <a:chOff x="0" y="0"/>
            <a:chExt cx="2027997" cy="1685304"/>
          </a:xfrm>
        </p:grpSpPr>
        <p:pic>
          <p:nvPicPr>
            <p:cNvPr id="2" name="yt_image_1415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27997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1" name="yt_shape_14161" descr="{&quot;rangeId&quot;:0,&quot;IgnoreLineSpacing&quot;:1}"/>
            <p:cNvSpPr txBox="1"/>
            <p:nvPr/>
          </p:nvSpPr>
          <p:spPr>
            <a:xfrm>
              <a:off x="404534" y="13253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80510D7-17BC-BB19-C26D-45076AA7B2DE}"/>
              </a:ext>
            </a:extLst>
          </p:cNvPr>
          <p:cNvSpPr txBox="1"/>
          <p:nvPr/>
        </p:nvSpPr>
        <p:spPr>
          <a:xfrm>
            <a:off x="8287286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163" name="yt_shape_14163"/>
          <p:cNvSpPr txBox="1"/>
          <p:nvPr/>
        </p:nvSpPr>
        <p:spPr>
          <a:xfrm>
            <a:off x="540000" y="3891867"/>
            <a:ext cx="539089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graphicFrame>
        <p:nvGraphicFramePr>
          <p:cNvPr id="14166" name="yt_table_141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771117"/>
              </p:ext>
            </p:extLst>
          </p:nvPr>
        </p:nvGraphicFramePr>
        <p:xfrm>
          <a:off x="540056" y="532977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6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6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6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8" name="yt_shape_1416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如图是一副特制的三角尺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用它们可以画出一些特殊角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在下列选项中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73b1"/>
              </a:rPr>
              <a:t>不能画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出的角度是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72" name="yt_table_1417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462968"/>
              </p:ext>
            </p:extLst>
          </p:nvPr>
        </p:nvGraphicFramePr>
        <p:xfrm>
          <a:off x="540056" y="3499800"/>
          <a:ext cx="9779763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6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6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69"/>
                    </a:ext>
                  </a:extLst>
                </a:gridCol>
                <a:gridCol w="1860360">
                  <a:extLst>
                    <a:ext uri="{9D8B030D-6E8A-4147-A177-3AD203B41FA5}">
                      <a16:colId xmlns:a16="http://schemas.microsoft.com/office/drawing/2014/main" val="109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9"/>
                  </a:ext>
                </a:extLst>
              </a:tr>
            </a:tbl>
          </a:graphicData>
        </a:graphic>
      </p:graphicFrame>
      <p:grpSp>
        <p:nvGrpSpPr>
          <p:cNvPr id="14169" name="yt_shape_14169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2449" y="1859435"/>
            <a:ext cx="1705028" cy="1640727"/>
            <a:chOff x="0" y="0"/>
            <a:chExt cx="1705028" cy="1640727"/>
          </a:xfrm>
        </p:grpSpPr>
        <p:pic>
          <p:nvPicPr>
            <p:cNvPr id="2" name="yt_image_1416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5028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71" name="yt_shape_14171" descr="{&quot;rangeId&quot;:0,&quot;IgnoreLineSpacing&quot;:1}"/>
            <p:cNvSpPr txBox="1"/>
            <p:nvPr/>
          </p:nvSpPr>
          <p:spPr>
            <a:xfrm>
              <a:off x="243050" y="12807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14174" name="yt_shape_14174"/>
          <p:cNvSpPr txBox="1"/>
          <p:nvPr/>
        </p:nvSpPr>
        <p:spPr>
          <a:xfrm>
            <a:off x="540000" y="4025971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将一张纸条折叠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175" name="yt_image_1417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1745" y="4657638"/>
            <a:ext cx="186850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C601F7A-8D3C-AEC6-5693-DE86AF31BE9D}"/>
              </a:ext>
            </a:extLst>
          </p:cNvPr>
          <p:cNvSpPr txBox="1"/>
          <p:nvPr/>
        </p:nvSpPr>
        <p:spPr>
          <a:xfrm>
            <a:off x="2583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822CBF-3E24-4201-853C-1D07D89BA941}"/>
              </a:ext>
            </a:extLst>
          </p:cNvPr>
          <p:cNvSpPr txBox="1"/>
          <p:nvPr/>
        </p:nvSpPr>
        <p:spPr>
          <a:xfrm>
            <a:off x="8603389" y="39791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7" name="yt_shape_1417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重庆市八中单元卷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内部一点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4e21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97c9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B67012-5346-08C6-7B4C-B686566C5830}"/>
              </a:ext>
            </a:extLst>
          </p:cNvPr>
          <p:cNvSpPr txBox="1"/>
          <p:nvPr/>
        </p:nvSpPr>
        <p:spPr>
          <a:xfrm>
            <a:off x="5504708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79" name="yt_image_14179" title="H_85.9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4232" y="2609008"/>
            <a:ext cx="1741044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181" name="yt_shape_14181"/>
              <p:cNvSpPr txBox="1"/>
              <p:nvPr/>
            </p:nvSpPr>
            <p:spPr>
              <a:xfrm>
                <a:off x="540000" y="2042112"/>
                <a:ext cx="7266413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1" name="yt_shape_14181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42112"/>
                <a:ext cx="7266413" cy="3027047"/>
              </a:xfrm>
              <a:prstGeom prst="rect">
                <a:avLst/>
              </a:prstGeom>
              <a:blipFill>
                <a:blip r:embed="rId3"/>
                <a:stretch>
                  <a:fillRect l="-2601" t="-1811" r="-1510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4FDCABC-FF99-61C0-0153-8257EDF08177}"/>
              </a:ext>
            </a:extLst>
          </p:cNvPr>
          <p:cNvSpPr txBox="1"/>
          <p:nvPr/>
        </p:nvSpPr>
        <p:spPr>
          <a:xfrm>
            <a:off x="449989" y="1995306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34056D-BD69-2146-A030-243E9F3D6081}"/>
              </a:ext>
            </a:extLst>
          </p:cNvPr>
          <p:cNvSpPr txBox="1"/>
          <p:nvPr/>
        </p:nvSpPr>
        <p:spPr>
          <a:xfrm>
            <a:off x="449989" y="2470794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267634-7EB6-7B62-BED1-1F219B64A77C}"/>
              </a:ext>
            </a:extLst>
          </p:cNvPr>
          <p:cNvSpPr txBox="1"/>
          <p:nvPr/>
        </p:nvSpPr>
        <p:spPr>
          <a:xfrm>
            <a:off x="449989" y="2946282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5DE533-CE38-60CF-797C-D87AFBB0E215}"/>
              </a:ext>
            </a:extLst>
          </p:cNvPr>
          <p:cNvSpPr txBox="1"/>
          <p:nvPr/>
        </p:nvSpPr>
        <p:spPr>
          <a:xfrm>
            <a:off x="449989" y="3421770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7813CF0-0D6E-41B7-85F0-152B425467B1}"/>
                  </a:ext>
                </a:extLst>
              </p:cNvPr>
              <p:cNvSpPr txBox="1"/>
              <p:nvPr/>
            </p:nvSpPr>
            <p:spPr>
              <a:xfrm>
                <a:off x="449989" y="3897258"/>
                <a:ext cx="4556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mathAnswerShape': 1}">
                <a:extLst>
                  <a:ext uri="{FF2B5EF4-FFF2-40B4-BE49-F238E27FC236}">
                    <a16:creationId xmlns:a16="http://schemas.microsoft.com/office/drawing/2014/main" id="{57813CF0-0D6E-41B7-85F0-152B425467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97258"/>
                <a:ext cx="4556823" cy="765061"/>
              </a:xfrm>
              <a:prstGeom prst="rect">
                <a:avLst/>
              </a:prstGeom>
              <a:blipFill>
                <a:blip r:embed="rId4"/>
                <a:stretch>
                  <a:fillRect l="-2142" r="-21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01AB1AB-ECEC-44E0-B1EC-7D84D0FD3CE2}"/>
              </a:ext>
            </a:extLst>
          </p:cNvPr>
          <p:cNvSpPr txBox="1"/>
          <p:nvPr/>
        </p:nvSpPr>
        <p:spPr>
          <a:xfrm>
            <a:off x="449989" y="4568707"/>
            <a:ext cx="737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8F788BC-25FE-E613-1929-BC1E5D65A7C1}"/>
              </a:ext>
            </a:extLst>
          </p:cNvPr>
          <p:cNvSpPr txBox="1"/>
          <p:nvPr/>
        </p:nvSpPr>
        <p:spPr>
          <a:xfrm>
            <a:off x="472748" y="1007418"/>
            <a:ext cx="11202011" cy="1000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教材第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页第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题变式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如图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已知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平分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f574b,isEnd"/>
              </a:rPr>
              <a:t> </a:t>
            </a:r>
            <a:b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且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的度数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4" name="yt_shape_14184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83" name="yt_image_1418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6" name="yt_shape_14186"/>
          <p:cNvSpPr txBox="1"/>
          <p:nvPr/>
        </p:nvSpPr>
        <p:spPr>
          <a:xfrm>
            <a:off x="540119" y="146228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4e2c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188"/>
              <p:cNvSpPr txBox="1"/>
              <p:nvPr/>
            </p:nvSpPr>
            <p:spPr>
              <a:xfrm>
                <a:off x="540000" y="2901710"/>
                <a:ext cx="8888652" cy="43830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2" name="yt_shape_141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01710"/>
                <a:ext cx="8888652" cy="4383059"/>
              </a:xfrm>
              <a:prstGeom prst="rect">
                <a:avLst/>
              </a:prstGeom>
              <a:blipFill>
                <a:blip r:embed="rId3"/>
                <a:stretch>
                  <a:fillRect l="-2126" t="-1113" r="-1097" b="-3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90" name="yt_image_14190" title="H_125.9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69737" y="2901710"/>
            <a:ext cx="1282262" cy="159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F30E299-8118-2365-0C8C-E05199CC4754}"/>
              </a:ext>
            </a:extLst>
          </p:cNvPr>
          <p:cNvSpPr txBox="1"/>
          <p:nvPr/>
        </p:nvSpPr>
        <p:spPr>
          <a:xfrm>
            <a:off x="449989" y="2854904"/>
            <a:ext cx="898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338747-9BD6-61A7-4C98-492D5ECF1AF2}"/>
              </a:ext>
            </a:extLst>
          </p:cNvPr>
          <p:cNvSpPr txBox="1"/>
          <p:nvPr/>
        </p:nvSpPr>
        <p:spPr>
          <a:xfrm>
            <a:off x="449989" y="3330392"/>
            <a:ext cx="358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CFAD7A-801C-6CAA-0139-CA169EA910C3}"/>
                  </a:ext>
                </a:extLst>
              </p:cNvPr>
              <p:cNvSpPr txBox="1"/>
              <p:nvPr/>
            </p:nvSpPr>
            <p:spPr>
              <a:xfrm>
                <a:off x="449989" y="3805880"/>
                <a:ext cx="3405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CFAD7A-801C-6CAA-0139-CA169EA910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5880"/>
                <a:ext cx="3405886" cy="765061"/>
              </a:xfrm>
              <a:prstGeom prst="rect">
                <a:avLst/>
              </a:prstGeom>
              <a:blipFill>
                <a:blip r:embed="rId5"/>
                <a:stretch>
                  <a:fillRect l="-2862" r="-125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47E8B0-FF57-9BC2-0979-B821DBE4066A}"/>
                  </a:ext>
                </a:extLst>
              </p:cNvPr>
              <p:cNvSpPr txBox="1"/>
              <p:nvPr/>
            </p:nvSpPr>
            <p:spPr>
              <a:xfrm>
                <a:off x="449989" y="4477329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47E8B0-FF57-9BC2-0979-B821DBE406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7329"/>
                <a:ext cx="1775523" cy="765061"/>
              </a:xfrm>
              <a:prstGeom prst="rect">
                <a:avLst/>
              </a:prstGeom>
              <a:blipFill>
                <a:blip r:embed="rId6"/>
                <a:stretch>
                  <a:fillRect l="-5498" r="-549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9E5545B-1E87-B76E-A3B1-511CB0834CF2}"/>
              </a:ext>
            </a:extLst>
          </p:cNvPr>
          <p:cNvSpPr txBox="1"/>
          <p:nvPr/>
        </p:nvSpPr>
        <p:spPr>
          <a:xfrm>
            <a:off x="2085408" y="464430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496FAA-0E41-7573-1857-3DEAFADECB92}"/>
              </a:ext>
            </a:extLst>
          </p:cNvPr>
          <p:cNvSpPr txBox="1"/>
          <p:nvPr/>
        </p:nvSpPr>
        <p:spPr>
          <a:xfrm>
            <a:off x="449989" y="5157176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7922123-39E2-AAE2-335C-7888897AFC9F}"/>
                  </a:ext>
                </a:extLst>
              </p:cNvPr>
              <p:cNvSpPr txBox="1"/>
              <p:nvPr/>
            </p:nvSpPr>
            <p:spPr>
              <a:xfrm>
                <a:off x="449989" y="5632664"/>
                <a:ext cx="60173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7922123-39E2-AAE2-335C-7888897AFC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32664"/>
                <a:ext cx="6017323" cy="765061"/>
              </a:xfrm>
              <a:prstGeom prst="rect">
                <a:avLst/>
              </a:prstGeom>
              <a:blipFill>
                <a:blip r:embed="rId7"/>
                <a:stretch>
                  <a:fillRect l="-1621" r="-152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E8E040C-FE1A-32CA-0902-3BEFC70198A7}"/>
              </a:ext>
            </a:extLst>
          </p:cNvPr>
          <p:cNvSpPr txBox="1"/>
          <p:nvPr/>
        </p:nvSpPr>
        <p:spPr>
          <a:xfrm>
            <a:off x="449989" y="6304113"/>
            <a:ext cx="747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92" name="yt_shape_14192"/>
              <p:cNvSpPr txBox="1"/>
              <p:nvPr/>
            </p:nvSpPr>
            <p:spPr>
              <a:xfrm>
                <a:off x="540000" y="900000"/>
                <a:ext cx="7638309" cy="3435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92" name="yt_shape_14192" descr="{&quot;rangeId&quot;:25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38309" cy="3435299"/>
              </a:xfrm>
              <a:prstGeom prst="rect">
                <a:avLst/>
              </a:prstGeom>
              <a:blipFill>
                <a:blip r:embed="rId2"/>
                <a:stretch>
                  <a:fillRect l="-2474" t="-1599" r="-1437" b="-21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95" name="yt_image_14195" title="H_125.9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69737" y="1531667"/>
            <a:ext cx="1282262" cy="159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1A0459-DDC4-0A49-B611-F170231F931B}"/>
              </a:ext>
            </a:extLst>
          </p:cNvPr>
          <p:cNvSpPr txBox="1"/>
          <p:nvPr/>
        </p:nvSpPr>
        <p:spPr>
          <a:xfrm>
            <a:off x="449989" y="1328682"/>
            <a:ext cx="7466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FCC994D-2CFC-EF73-43E6-13351936B577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59887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, 'pageBreak': True}">
                <a:extLst>
                  <a:ext uri="{FF2B5EF4-FFF2-40B4-BE49-F238E27FC236}">
                    <a16:creationId xmlns:a16="http://schemas.microsoft.com/office/drawing/2014/main" id="{5FCC994D-2CFC-EF73-43E6-13351936B5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5988748" cy="765061"/>
              </a:xfrm>
              <a:prstGeom prst="rect">
                <a:avLst/>
              </a:prstGeom>
              <a:blipFill>
                <a:blip r:embed="rId4"/>
                <a:stretch>
                  <a:fillRect l="-1629" r="-15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A2886A4-4FEA-3F63-03B0-E1115FC1D1C4}"/>
              </a:ext>
            </a:extLst>
          </p:cNvPr>
          <p:cNvSpPr txBox="1"/>
          <p:nvPr/>
        </p:nvSpPr>
        <p:spPr>
          <a:xfrm>
            <a:off x="449989" y="2475619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77A7BA-2000-32DA-0F45-5B00EE7E6B0F}"/>
                  </a:ext>
                </a:extLst>
              </p:cNvPr>
              <p:cNvSpPr txBox="1"/>
              <p:nvPr/>
            </p:nvSpPr>
            <p:spPr>
              <a:xfrm>
                <a:off x="449989" y="2951107"/>
                <a:ext cx="26978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pageBreak': True}">
                <a:extLst>
                  <a:ext uri="{FF2B5EF4-FFF2-40B4-BE49-F238E27FC236}">
                    <a16:creationId xmlns:a16="http://schemas.microsoft.com/office/drawing/2014/main" id="{6577A7BA-2000-32DA-0F45-5B00EE7E6B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1107"/>
                <a:ext cx="2697861" cy="765061"/>
              </a:xfrm>
              <a:prstGeom prst="rect">
                <a:avLst/>
              </a:prstGeom>
              <a:blipFill>
                <a:blip r:embed="rId5"/>
                <a:stretch>
                  <a:fillRect l="-3620" r="-362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98485F-C2AB-A351-E554-504887FFC98D}"/>
                  </a:ext>
                </a:extLst>
              </p:cNvPr>
              <p:cNvSpPr txBox="1"/>
              <p:nvPr/>
            </p:nvSpPr>
            <p:spPr>
              <a:xfrm>
                <a:off x="449989" y="3622556"/>
                <a:ext cx="10214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pageBreak': True}">
                <a:extLst>
                  <a:ext uri="{FF2B5EF4-FFF2-40B4-BE49-F238E27FC236}">
                    <a16:creationId xmlns:a16="http://schemas.microsoft.com/office/drawing/2014/main" id="{0198485F-C2AB-A351-E554-504887FFC9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2556"/>
                <a:ext cx="1021462" cy="726326"/>
              </a:xfrm>
              <a:prstGeom prst="rect">
                <a:avLst/>
              </a:prstGeom>
              <a:blipFill>
                <a:blip r:embed="rId6"/>
                <a:stretch>
                  <a:fillRect l="-9581" r="-958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7" name="yt_shape_14197"/>
          <p:cNvSpPr txBox="1"/>
          <p:nvPr/>
        </p:nvSpPr>
        <p:spPr>
          <a:xfrm>
            <a:off x="540000" y="900000"/>
            <a:ext cx="934711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类似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199" name="yt_image_14199" title="H_125.91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69737" y="1531667"/>
            <a:ext cx="1282262" cy="159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01" name="yt_shape_14201"/>
              <p:cNvSpPr txBox="1"/>
              <p:nvPr/>
            </p:nvSpPr>
            <p:spPr>
              <a:xfrm>
                <a:off x="540000" y="3181159"/>
                <a:ext cx="7386638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的结果中你发现了什么规律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发现的规律为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MON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201" name="yt_shape_14201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81159"/>
                <a:ext cx="7386638" cy="1119024"/>
              </a:xfrm>
              <a:prstGeom prst="rect">
                <a:avLst/>
              </a:prstGeom>
              <a:blipFill>
                <a:blip r:embed="rId3"/>
                <a:stretch>
                  <a:fillRect l="-2560" t="-4918" r="-1569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9A0F8F-8803-ADE9-A9E0-49DA9C8267C1}"/>
              </a:ext>
            </a:extLst>
          </p:cNvPr>
          <p:cNvSpPr txBox="1"/>
          <p:nvPr/>
        </p:nvSpPr>
        <p:spPr>
          <a:xfrm>
            <a:off x="449989" y="1328682"/>
            <a:ext cx="5677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类似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74A7C3-6F13-288B-EC9D-8732209C781B}"/>
                  </a:ext>
                </a:extLst>
              </p:cNvPr>
              <p:cNvSpPr txBox="1"/>
              <p:nvPr/>
            </p:nvSpPr>
            <p:spPr>
              <a:xfrm>
                <a:off x="449989" y="3609841"/>
                <a:ext cx="62078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发现的规律为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7}">
                <a:extLst>
                  <a:ext uri="{FF2B5EF4-FFF2-40B4-BE49-F238E27FC236}">
                    <a16:creationId xmlns:a16="http://schemas.microsoft.com/office/drawing/2014/main" id="{F774A7C3-6F13-288B-EC9D-8732209C78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09841"/>
                <a:ext cx="6207823" cy="726326"/>
              </a:xfrm>
              <a:prstGeom prst="rect">
                <a:avLst/>
              </a:prstGeom>
              <a:blipFill>
                <a:blip r:embed="rId4"/>
                <a:stretch>
                  <a:fillRect l="-1572" r="-29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6" name="yt_shape_1409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95" name="yt_image_1409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8" name="yt_shape_14098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角的大小比较</a:t>
            </a:r>
          </a:p>
        </p:txBody>
      </p:sp>
      <p:sp>
        <p:nvSpPr>
          <p:cNvPr id="14099" name="yt_shape_14099"/>
          <p:cNvSpPr txBox="1"/>
          <p:nvPr/>
        </p:nvSpPr>
        <p:spPr>
          <a:xfrm>
            <a:off x="540000" y="2102862"/>
            <a:ext cx="92060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的内部任取一点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则一定存在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00" name="yt_table_141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616879"/>
              </p:ext>
            </p:extLst>
          </p:nvPr>
        </p:nvGraphicFramePr>
        <p:xfrm>
          <a:off x="540056" y="2582165"/>
          <a:ext cx="7572693" cy="950976"/>
        </p:xfrm>
        <a:graphic>
          <a:graphicData uri="http://schemas.openxmlformats.org/drawingml/2006/table">
            <a:tbl>
              <a:tblPr/>
              <a:tblGrid>
                <a:gridCol w="4243705">
                  <a:extLst>
                    <a:ext uri="{9D8B030D-6E8A-4147-A177-3AD203B41FA5}">
                      <a16:colId xmlns:a16="http://schemas.microsoft.com/office/drawing/2014/main" val="10948"/>
                    </a:ext>
                  </a:extLst>
                </a:gridCol>
                <a:gridCol w="3328988">
                  <a:extLst>
                    <a:ext uri="{9D8B030D-6E8A-4147-A177-3AD203B41FA5}">
                      <a16:colId xmlns:a16="http://schemas.microsoft.com/office/drawing/2014/main" val="109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7"/>
                  </a:ext>
                </a:extLst>
              </a:tr>
            </a:tbl>
          </a:graphicData>
        </a:graphic>
      </p:graphicFrame>
      <p:sp>
        <p:nvSpPr>
          <p:cNvPr id="14102" name="yt_shape_14102"/>
          <p:cNvSpPr txBox="1"/>
          <p:nvPr/>
        </p:nvSpPr>
        <p:spPr>
          <a:xfrm>
            <a:off x="540119" y="358371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两个三角尺的角度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f342"/>
              </a:rPr>
              <a:t>的大小关系为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06" name="yt_table_141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118003"/>
              </p:ext>
            </p:extLst>
          </p:nvPr>
        </p:nvGraphicFramePr>
        <p:xfrm>
          <a:off x="540056" y="4543154"/>
          <a:ext cx="6496368" cy="950976"/>
        </p:xfrm>
        <a:graphic>
          <a:graphicData uri="http://schemas.openxmlformats.org/drawingml/2006/table">
            <a:tbl>
              <a:tblPr/>
              <a:tblGrid>
                <a:gridCol w="4243705">
                  <a:extLst>
                    <a:ext uri="{9D8B030D-6E8A-4147-A177-3AD203B41FA5}">
                      <a16:colId xmlns:a16="http://schemas.microsoft.com/office/drawing/2014/main" val="1095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9"/>
                  </a:ext>
                </a:extLst>
              </a:tr>
            </a:tbl>
          </a:graphicData>
        </a:graphic>
      </p:graphicFrame>
      <p:grpSp>
        <p:nvGrpSpPr>
          <p:cNvPr id="14103" name="yt_shape_14103_skip" title="H_111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72518" y="4543154"/>
            <a:ext cx="2477511" cy="1421271"/>
            <a:chOff x="0" y="0"/>
            <a:chExt cx="2477511" cy="1421271"/>
          </a:xfrm>
        </p:grpSpPr>
        <p:pic>
          <p:nvPicPr>
            <p:cNvPr id="2" name="yt_image_1410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77511" cy="1025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5" name="yt_shape_14105" descr="{&quot;rangeId&quot;:0,&quot;IgnoreLineSpacing&quot;:1}"/>
            <p:cNvSpPr txBox="1"/>
            <p:nvPr/>
          </p:nvSpPr>
          <p:spPr>
            <a:xfrm>
              <a:off x="705474" y="106127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pic>
        <p:nvPicPr>
          <p:cNvPr id="4" name="yt_shape_1722070994700">
            <a:extLst>
              <a:ext uri="{FF2B5EF4-FFF2-40B4-BE49-F238E27FC236}">
                <a16:creationId xmlns:a16="http://schemas.microsoft.com/office/drawing/2014/main" id="{366701EC-9AAC-BC6A-28D4-B8953DF847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FCACCF9-E5F7-4460-5B94-D57353015CD9}"/>
              </a:ext>
            </a:extLst>
          </p:cNvPr>
          <p:cNvSpPr txBox="1"/>
          <p:nvPr/>
        </p:nvSpPr>
        <p:spPr>
          <a:xfrm>
            <a:off x="873673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BB695C-1FB6-BDAF-D8FA-45411C507C0E}"/>
              </a:ext>
            </a:extLst>
          </p:cNvPr>
          <p:cNvSpPr txBox="1"/>
          <p:nvPr/>
        </p:nvSpPr>
        <p:spPr>
          <a:xfrm>
            <a:off x="1059708" y="40124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8" name="yt_shape_1410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的内部和外部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99b9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14112" name="yt_shape_14112"/>
          <p:cNvSpPr txBox="1"/>
          <p:nvPr/>
        </p:nvSpPr>
        <p:spPr>
          <a:xfrm>
            <a:off x="540000" y="366981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09" name="yt_shape_14109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4735" y="2011799"/>
            <a:ext cx="1282528" cy="1607580"/>
            <a:chOff x="0" y="0"/>
            <a:chExt cx="1282528" cy="1607580"/>
          </a:xfrm>
        </p:grpSpPr>
        <p:pic>
          <p:nvPicPr>
            <p:cNvPr id="2" name="yt_image_1410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82528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11" name="yt_shape_14111" descr="{&quot;rangeId&quot;:0,&quot;IgnoreLineSpacing&quot;:1}"/>
            <p:cNvSpPr txBox="1"/>
            <p:nvPr/>
          </p:nvSpPr>
          <p:spPr>
            <a:xfrm>
              <a:off x="107983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5D5909C-F7DB-9FBA-9AF4-1206AECDFAD3}"/>
              </a:ext>
            </a:extLst>
          </p:cNvPr>
          <p:cNvSpPr txBox="1"/>
          <p:nvPr/>
        </p:nvSpPr>
        <p:spPr>
          <a:xfrm>
            <a:off x="9357571" y="85319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5F49A2-BE0E-AACA-20D3-6659899B8F32}"/>
              </a:ext>
            </a:extLst>
          </p:cNvPr>
          <p:cNvSpPr txBox="1"/>
          <p:nvPr/>
        </p:nvSpPr>
        <p:spPr>
          <a:xfrm>
            <a:off x="176455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3" name="yt_shape_14113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作一个角等于已知角及尺规作图</a:t>
            </a:r>
          </a:p>
        </p:txBody>
      </p:sp>
      <p:sp>
        <p:nvSpPr>
          <p:cNvPr id="14114" name="yt_shape_14114"/>
          <p:cNvSpPr txBox="1"/>
          <p:nvPr/>
        </p:nvSpPr>
        <p:spPr>
          <a:xfrm>
            <a:off x="540000" y="1399565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下列属于尺规作图的是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15" name="yt_table_141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775285"/>
              </p:ext>
            </p:extLst>
          </p:nvPr>
        </p:nvGraphicFramePr>
        <p:xfrm>
          <a:off x="540056" y="1878868"/>
          <a:ext cx="6665913" cy="1901952"/>
        </p:xfrm>
        <a:graphic>
          <a:graphicData uri="http://schemas.openxmlformats.org/drawingml/2006/table">
            <a:tbl>
              <a:tblPr/>
              <a:tblGrid>
                <a:gridCol w="6665913">
                  <a:extLst>
                    <a:ext uri="{9D8B030D-6E8A-4147-A177-3AD203B41FA5}">
                      <a16:colId xmlns:a16="http://schemas.microsoft.com/office/drawing/2014/main" val="109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用量角器画出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的平分线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用直尺和圆规作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用刻度尺画线段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用三角板过点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的垂线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3"/>
                  </a:ext>
                </a:extLst>
              </a:tr>
            </a:tbl>
          </a:graphicData>
        </a:graphic>
      </p:graphicFrame>
      <p:pic>
        <p:nvPicPr>
          <p:cNvPr id="3" name="yt_shape_1722070994776">
            <a:extLst>
              <a:ext uri="{FF2B5EF4-FFF2-40B4-BE49-F238E27FC236}">
                <a16:creationId xmlns:a16="http://schemas.microsoft.com/office/drawing/2014/main" id="{B16A6967-CA07-7EFD-2195-242EE19A7D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C57913-C71E-45F4-FEA7-B8AADD59FDA7}"/>
              </a:ext>
            </a:extLst>
          </p:cNvPr>
          <p:cNvSpPr txBox="1"/>
          <p:nvPr/>
        </p:nvSpPr>
        <p:spPr>
          <a:xfrm>
            <a:off x="44885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7" name="yt_shape_14117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用直尺和圆规作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A'O'B'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7e15"/>
              </a:rPr>
              <a:t>要求保留作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图痕迹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18" name="yt_image_14118" title="H_91.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5238" y="1995319"/>
            <a:ext cx="3661522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0" name="yt_shape_14120"/>
          <p:cNvSpPr txBox="1"/>
          <p:nvPr/>
        </p:nvSpPr>
        <p:spPr>
          <a:xfrm>
            <a:off x="540000" y="3208281"/>
            <a:ext cx="40267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A'O'B'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122" name="yt_shape_14122"/>
          <p:cNvSpPr txBox="1"/>
          <p:nvPr/>
        </p:nvSpPr>
        <p:spPr>
          <a:xfrm>
            <a:off x="540000" y="3839948"/>
            <a:ext cx="3933706" cy="10356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50" b="0" i="0" u="none" spc="-575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  <a:r>
              <a:rPr lang="en-US" altLang="zh-CN" sz="5750" b="0" i="0" u="none" spc="29237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</a:rPr>
              <a:t> </a:t>
            </a:r>
          </a:p>
        </p:txBody>
      </p:sp>
      <p:pic>
        <p:nvPicPr>
          <p:cNvPr id="14121" name="yt_image_14121" title="H_90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39948"/>
            <a:ext cx="3893265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A5C276-A130-6B0A-60BE-998D1EDE6E75}"/>
              </a:ext>
            </a:extLst>
          </p:cNvPr>
          <p:cNvSpPr txBox="1"/>
          <p:nvPr/>
        </p:nvSpPr>
        <p:spPr>
          <a:xfrm>
            <a:off x="449989" y="3161475"/>
            <a:ext cx="416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A'O'B'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4" name="yt_shape_14124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角的运算及角的平分线</a:t>
            </a:r>
          </a:p>
        </p:txBody>
      </p:sp>
      <p:sp>
        <p:nvSpPr>
          <p:cNvPr id="14125" name="yt_shape_14125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把一副三角尺按如图所示那样拼在一起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7112"/>
              </a:rPr>
              <a:t>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9" name="yt_table_1412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606123"/>
              </p:ext>
            </p:extLst>
          </p:nvPr>
        </p:nvGraphicFramePr>
        <p:xfrm>
          <a:off x="540056" y="3791385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5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5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5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9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4"/>
                  </a:ext>
                </a:extLst>
              </a:tr>
            </a:tbl>
          </a:graphicData>
        </a:graphic>
      </p:graphicFrame>
      <p:grpSp>
        <p:nvGrpSpPr>
          <p:cNvPr id="14126" name="yt_shape_14126_skip" title="H_112.81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6481" y="2359000"/>
            <a:ext cx="2177069" cy="1432701"/>
            <a:chOff x="0" y="0"/>
            <a:chExt cx="2177069" cy="1432701"/>
          </a:xfrm>
        </p:grpSpPr>
        <p:pic>
          <p:nvPicPr>
            <p:cNvPr id="3" name="yt_image_1412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7069" cy="1036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28" name="yt_shape_14128" descr="{&quot;rangeId&quot;:0,&quot;IgnoreLineSpacing&quot;:1}"/>
            <p:cNvSpPr txBox="1"/>
            <p:nvPr/>
          </p:nvSpPr>
          <p:spPr>
            <a:xfrm>
              <a:off x="555253" y="10727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14131" name="yt_shape_14131"/>
          <p:cNvSpPr txBox="1"/>
          <p:nvPr/>
        </p:nvSpPr>
        <p:spPr>
          <a:xfrm>
            <a:off x="540119" y="43175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2c3f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5" name="yt_table_141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046061"/>
              </p:ext>
            </p:extLst>
          </p:nvPr>
        </p:nvGraphicFramePr>
        <p:xfrm>
          <a:off x="540056" y="5276991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5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58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5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5"/>
                  </a:ext>
                </a:extLst>
              </a:tr>
            </a:tbl>
          </a:graphicData>
        </a:graphic>
      </p:graphicFrame>
      <p:grpSp>
        <p:nvGrpSpPr>
          <p:cNvPr id="14132" name="yt_shape_14132_skip" title="H_102.8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610" y="5276991"/>
            <a:ext cx="1473198" cy="1305828"/>
            <a:chOff x="0" y="0"/>
            <a:chExt cx="1558150" cy="1305828"/>
          </a:xfrm>
        </p:grpSpPr>
        <p:pic>
          <p:nvPicPr>
            <p:cNvPr id="2" name="yt_image_1413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8150" cy="909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4" name="yt_shape_14134" descr="{&quot;rangeId&quot;:0,&quot;IgnoreLineSpacing&quot;:1}"/>
            <p:cNvSpPr txBox="1"/>
            <p:nvPr/>
          </p:nvSpPr>
          <p:spPr>
            <a:xfrm>
              <a:off x="245794" y="945828"/>
              <a:ext cx="148347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3_58b59"/>
                </a:rPr>
                <a:t>第7题</a:t>
              </a:r>
              <a:b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</a:b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</a:p>
          </p:txBody>
        </p:sp>
      </p:grpSp>
      <p:pic>
        <p:nvPicPr>
          <p:cNvPr id="5" name="yt_shape_1722070994859">
            <a:extLst>
              <a:ext uri="{FF2B5EF4-FFF2-40B4-BE49-F238E27FC236}">
                <a16:creationId xmlns:a16="http://schemas.microsoft.com/office/drawing/2014/main" id="{549A0582-6271-8884-176D-AC2EFF1D4C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5784A3D-902D-3DCA-63B1-5656CD2B5D65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DE6DAA-7166-C0F9-90AD-025E1A3555A8}"/>
              </a:ext>
            </a:extLst>
          </p:cNvPr>
          <p:cNvSpPr txBox="1"/>
          <p:nvPr/>
        </p:nvSpPr>
        <p:spPr>
          <a:xfrm>
            <a:off x="4355358" y="47462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7" name="yt_shape_14137"/>
          <p:cNvSpPr txBox="1"/>
          <p:nvPr/>
        </p:nvSpPr>
        <p:spPr>
          <a:xfrm>
            <a:off x="540000" y="900000"/>
            <a:ext cx="10560583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在同一条直线上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4B1BF57-DC19-95E8-9D85-5EDEB4D2F224}"/>
              </a:ext>
            </a:extLst>
          </p:cNvPr>
          <p:cNvSpPr txBox="1"/>
          <p:nvPr/>
        </p:nvSpPr>
        <p:spPr>
          <a:xfrm>
            <a:off x="4085364" y="1328682"/>
            <a:ext cx="1616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38B8BC-17DC-C793-3F73-19A70C165C4A}"/>
              </a:ext>
            </a:extLst>
          </p:cNvPr>
          <p:cNvSpPr txBox="1"/>
          <p:nvPr/>
        </p:nvSpPr>
        <p:spPr>
          <a:xfrm>
            <a:off x="4085364" y="1804170"/>
            <a:ext cx="1464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94CCE8-89AE-91EB-67A4-9AB1150F2ED7}"/>
              </a:ext>
            </a:extLst>
          </p:cNvPr>
          <p:cNvSpPr txBox="1"/>
          <p:nvPr/>
        </p:nvSpPr>
        <p:spPr>
          <a:xfrm>
            <a:off x="3258277" y="2279658"/>
            <a:ext cx="1464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F94D59-6B40-D044-876E-3D47D7436F79}"/>
              </a:ext>
            </a:extLst>
          </p:cNvPr>
          <p:cNvSpPr txBox="1"/>
          <p:nvPr/>
        </p:nvSpPr>
        <p:spPr>
          <a:xfrm>
            <a:off x="3842477" y="2755146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7" name="yt_shape_14137"/>
          <p:cNvSpPr txBox="1"/>
          <p:nvPr/>
        </p:nvSpPr>
        <p:spPr>
          <a:xfrm>
            <a:off x="540000" y="900000"/>
            <a:ext cx="10560583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在同一条直线上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pic>
        <p:nvPicPr>
          <p:cNvPr id="14145" name="yt_image_14145" title="H_99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2476" y="2070699"/>
            <a:ext cx="1719523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0BBF529-D28E-66AA-B89F-5EA55DDC0C4E}"/>
              </a:ext>
            </a:extLst>
          </p:cNvPr>
          <p:cNvSpPr txBox="1"/>
          <p:nvPr/>
        </p:nvSpPr>
        <p:spPr>
          <a:xfrm>
            <a:off x="449989" y="1844824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DA7DBA-8F05-93CF-1C3D-A7C6B6E7C9E6}"/>
              </a:ext>
            </a:extLst>
          </p:cNvPr>
          <p:cNvSpPr txBox="1"/>
          <p:nvPr/>
        </p:nvSpPr>
        <p:spPr>
          <a:xfrm>
            <a:off x="497614" y="2320312"/>
            <a:ext cx="409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在同一条直线上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ECE39E-CC1B-CBAE-E0E4-5D835DD9C920}"/>
              </a:ext>
            </a:extLst>
          </p:cNvPr>
          <p:cNvSpPr txBox="1"/>
          <p:nvPr/>
        </p:nvSpPr>
        <p:spPr>
          <a:xfrm>
            <a:off x="449989" y="2795800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667C0A-AF28-8F1C-12AC-301B2F338154}"/>
              </a:ext>
            </a:extLst>
          </p:cNvPr>
          <p:cNvSpPr txBox="1"/>
          <p:nvPr/>
        </p:nvSpPr>
        <p:spPr>
          <a:xfrm>
            <a:off x="540000" y="3296259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147" name="yt_shape_14147"/>
          <p:cNvSpPr txBox="1"/>
          <p:nvPr/>
        </p:nvSpPr>
        <p:spPr>
          <a:xfrm>
            <a:off x="540000" y="3861048"/>
            <a:ext cx="648414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11868FF-DF25-8FEC-85BE-87E85E14C2E6}"/>
              </a:ext>
            </a:extLst>
          </p:cNvPr>
          <p:cNvSpPr txBox="1"/>
          <p:nvPr/>
        </p:nvSpPr>
        <p:spPr>
          <a:xfrm>
            <a:off x="449989" y="4289730"/>
            <a:ext cx="660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7547217-3B65-84D6-647B-0C6BD469E505}"/>
              </a:ext>
            </a:extLst>
          </p:cNvPr>
          <p:cNvSpPr txBox="1"/>
          <p:nvPr/>
        </p:nvSpPr>
        <p:spPr>
          <a:xfrm>
            <a:off x="449989" y="4765218"/>
            <a:ext cx="484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305BDD9-31FE-24B4-8C5E-0D09C7A168A8}"/>
              </a:ext>
            </a:extLst>
          </p:cNvPr>
          <p:cNvSpPr txBox="1"/>
          <p:nvPr/>
        </p:nvSpPr>
        <p:spPr>
          <a:xfrm>
            <a:off x="449989" y="5240706"/>
            <a:ext cx="421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D6B3C7-A5ED-5157-A295-F4C03FB6FBC3}"/>
              </a:ext>
            </a:extLst>
          </p:cNvPr>
          <p:cNvSpPr txBox="1"/>
          <p:nvPr/>
        </p:nvSpPr>
        <p:spPr>
          <a:xfrm>
            <a:off x="2062506" y="571619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04CC160-411E-0A5F-D8C0-CAF6685C362E}"/>
              </a:ext>
            </a:extLst>
          </p:cNvPr>
          <p:cNvSpPr txBox="1"/>
          <p:nvPr/>
        </p:nvSpPr>
        <p:spPr>
          <a:xfrm>
            <a:off x="2062506" y="6191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1794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1" name="yt_shape_14151"/>
          <p:cNvSpPr txBox="1"/>
          <p:nvPr/>
        </p:nvSpPr>
        <p:spPr>
          <a:xfrm>
            <a:off x="540000" y="900000"/>
            <a:ext cx="805989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求没有给出图形的角的度数时忽略分类讨论致错</a:t>
            </a:r>
          </a:p>
        </p:txBody>
      </p:sp>
      <p:sp>
        <p:nvSpPr>
          <p:cNvPr id="14152" name="yt_shape_14152"/>
          <p:cNvSpPr txBox="1"/>
          <p:nvPr/>
        </p:nvSpPr>
        <p:spPr>
          <a:xfrm>
            <a:off x="540000" y="1399565"/>
            <a:ext cx="99402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53" name="yt_table_141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814744"/>
              </p:ext>
            </p:extLst>
          </p:nvPr>
        </p:nvGraphicFramePr>
        <p:xfrm>
          <a:off x="540056" y="1878868"/>
          <a:ext cx="61820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961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9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7"/>
                  </a:ext>
                </a:extLst>
              </a:tr>
            </a:tbl>
          </a:graphicData>
        </a:graphic>
      </p:graphicFrame>
      <p:pic>
        <p:nvPicPr>
          <p:cNvPr id="3" name="yt_shape_1722070994945">
            <a:extLst>
              <a:ext uri="{FF2B5EF4-FFF2-40B4-BE49-F238E27FC236}">
                <a16:creationId xmlns:a16="http://schemas.microsoft.com/office/drawing/2014/main" id="{DC6BB733-5F19-5103-725B-45AD3E819B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205F05D-6BAA-2C63-09DD-A4F5E6C7FA69}"/>
              </a:ext>
            </a:extLst>
          </p:cNvPr>
          <p:cNvSpPr txBox="1"/>
          <p:nvPr/>
        </p:nvSpPr>
        <p:spPr>
          <a:xfrm>
            <a:off x="948127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1792</Words>
  <Application>Microsoft Office PowerPoint</Application>
  <PresentationFormat>宽屏</PresentationFormat>
  <Paragraphs>165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