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1" r:id="rId6"/>
    <p:sldId id="377" r:id="rId7"/>
    <p:sldId id="379" r:id="rId8"/>
    <p:sldId id="382" r:id="rId9"/>
    <p:sldId id="383" r:id="rId10"/>
    <p:sldId id="386" r:id="rId11"/>
    <p:sldId id="388" r:id="rId12"/>
    <p:sldId id="389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0" name="yt_image_1000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120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两个具有相反意义的量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将一种意义的量规定为正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e118,isEnd"/>
              </a:rPr>
              <a:t>则另外一种与它意义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相反的量就规定为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所以我们得到了新的数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998e,isEnd"/>
              </a:rPr>
              <a:t>这样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号的数叫做负数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这样的数叫正数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5d43,isEnd"/>
              </a:rPr>
              <a:t>既不是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也不是负数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2F3FBB-6F15-D962-A00D-347CAA8A8B74}"/>
              </a:ext>
            </a:extLst>
          </p:cNvPr>
          <p:cNvSpPr txBox="1"/>
          <p:nvPr/>
        </p:nvSpPr>
        <p:spPr>
          <a:xfrm>
            <a:off x="3386984" y="2026265"/>
            <a:ext cx="82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CD9DAA-3B6E-8E87-AD9C-BB67C74B401A}"/>
              </a:ext>
            </a:extLst>
          </p:cNvPr>
          <p:cNvSpPr txBox="1"/>
          <p:nvPr/>
        </p:nvSpPr>
        <p:spPr>
          <a:xfrm>
            <a:off x="9768733" y="2501753"/>
            <a:ext cx="67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3" name="yt_shape_10053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张阿姨从超市买了一袋奶粉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包装袋上标注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净含量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这里的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e2a0"/>
              </a:rPr>
              <a:t>分别表示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表示超过标准净含量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表示低于标准净含量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56" name="yt_image_10056" title="H_113.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7598" y="2859136"/>
            <a:ext cx="2522799" cy="128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8" name="yt_shape_10058"/>
          <p:cNvSpPr txBox="1"/>
          <p:nvPr/>
        </p:nvSpPr>
        <p:spPr>
          <a:xfrm>
            <a:off x="540119" y="429309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张阿姨回家一称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发现这袋奶粉只有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245g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她觉得蒙受了欺骗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cedd"/>
              </a:rPr>
              <a:t>你认为张阿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姨的想法对吗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净含量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表示该奶粉重量在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255g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之间都是合格的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00CCA8-9D7E-98C4-867C-E488269C000F}"/>
              </a:ext>
            </a:extLst>
          </p:cNvPr>
          <p:cNvSpPr txBox="1"/>
          <p:nvPr/>
        </p:nvSpPr>
        <p:spPr>
          <a:xfrm>
            <a:off x="450108" y="2279658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表示超过标准净含量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表示低于标准净含量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8933CB-1B3C-E1B5-EBE0-C22FA219E395}"/>
              </a:ext>
            </a:extLst>
          </p:cNvPr>
          <p:cNvSpPr txBox="1"/>
          <p:nvPr/>
        </p:nvSpPr>
        <p:spPr>
          <a:xfrm>
            <a:off x="450108" y="5197266"/>
            <a:ext cx="11152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净含量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表示该奶粉重量在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255g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之间都是合格的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3" name="yt_shape_1006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62" name="yt_image_1006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5" name="yt_shape_10065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一只电子蚂蚁在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ed86,isEnd"/>
              </a:rPr>
              <a:t>每个小正方形的边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上沿着网格线运动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爬向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591d,isEnd"/>
              </a:rPr>
              <a:t>向上或向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向下或向左走为负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93b1,isEnd"/>
              </a:rPr>
              <a:t>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其中括号内第一个数表示左右方向的运动情况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0d55,isEnd"/>
              </a:rPr>
              <a:t>第二个数表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示上下方向的运动情况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ea8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066" name="yt_image_10066" title="H_117.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187" y="4629907"/>
            <a:ext cx="140162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A50D2C-4F38-92AE-30CE-C05F29679892}"/>
              </a:ext>
            </a:extLst>
          </p:cNvPr>
          <p:cNvSpPr txBox="1"/>
          <p:nvPr/>
        </p:nvSpPr>
        <p:spPr>
          <a:xfrm>
            <a:off x="1005733" y="3928217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4763E0-BD9A-3404-EF6E-5AD3E02B6052}"/>
              </a:ext>
            </a:extLst>
          </p:cNvPr>
          <p:cNvSpPr txBox="1"/>
          <p:nvPr/>
        </p:nvSpPr>
        <p:spPr>
          <a:xfrm>
            <a:off x="6466733" y="3928217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5" name="yt_shape_1000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04" name="yt_image_1000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7" name="yt_shape_10007"/>
          <p:cNvSpPr txBox="1"/>
          <p:nvPr/>
        </p:nvSpPr>
        <p:spPr>
          <a:xfrm>
            <a:off x="540000" y="1603297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用正数和负数表示具有相反意义的量</a:t>
            </a:r>
          </a:p>
        </p:txBody>
      </p:sp>
      <p:sp>
        <p:nvSpPr>
          <p:cNvPr id="10008" name="yt_shape_10008"/>
          <p:cNvSpPr txBox="1"/>
          <p:nvPr/>
        </p:nvSpPr>
        <p:spPr>
          <a:xfrm>
            <a:off x="540000" y="2102862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下列不是具有相反意义的量的是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09" name="yt_table_1000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008641"/>
              </p:ext>
            </p:extLst>
          </p:nvPr>
        </p:nvGraphicFramePr>
        <p:xfrm>
          <a:off x="540056" y="2582165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前进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米和后退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节约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吨水和浪费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克和不足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身高增加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厘米和体重减少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011" name="yt_shape_10011"/>
          <p:cNvSpPr txBox="1"/>
          <p:nvPr/>
        </p:nvSpPr>
        <p:spPr>
          <a:xfrm>
            <a:off x="540119" y="45344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中国是最早采用正负数表示相反意义的量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215a"/>
              </a:rPr>
              <a:t>并进行负数运算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的国家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2" name="yt_table_100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007976"/>
              </p:ext>
            </p:extLst>
          </p:nvPr>
        </p:nvGraphicFramePr>
        <p:xfrm>
          <a:off x="540056" y="5493920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00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474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yt_shape_1722070543675">
            <a:extLst>
              <a:ext uri="{FF2B5EF4-FFF2-40B4-BE49-F238E27FC236}">
                <a16:creationId xmlns:a16="http://schemas.microsoft.com/office/drawing/2014/main" id="{642FE021-690B-F584-FD3A-54D8E016AC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62D4DD-09A7-566D-7849-072FF9D1D6BB}"/>
              </a:ext>
            </a:extLst>
          </p:cNvPr>
          <p:cNvSpPr txBox="1"/>
          <p:nvPr/>
        </p:nvSpPr>
        <p:spPr>
          <a:xfrm>
            <a:off x="5707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72CAB1-F7F7-E10D-A0E8-47080DAAB0D8}"/>
              </a:ext>
            </a:extLst>
          </p:cNvPr>
          <p:cNvSpPr txBox="1"/>
          <p:nvPr/>
        </p:nvSpPr>
        <p:spPr>
          <a:xfrm>
            <a:off x="8222507" y="49631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4" name="yt_shape_10014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向指定方向变化用正数表示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向指定方向的相反方向变化用负数表示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1413,isEnd"/>
              </a:rPr>
              <a:t>体重减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换一种说法可以叙述为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体重增加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说明下列语句的实际意义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胜球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的实际意义为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的实际意义为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47DF83-587D-27AB-EDE8-46D26DC52793}"/>
              </a:ext>
            </a:extLst>
          </p:cNvPr>
          <p:cNvSpPr txBox="1"/>
          <p:nvPr/>
        </p:nvSpPr>
        <p:spPr>
          <a:xfrm>
            <a:off x="6698507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67BBA9-353F-51A3-750B-32428F56359F}"/>
              </a:ext>
            </a:extLst>
          </p:cNvPr>
          <p:cNvSpPr txBox="1"/>
          <p:nvPr/>
        </p:nvSpPr>
        <p:spPr>
          <a:xfrm>
            <a:off x="5326908" y="227965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输球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6524AF-C845-4640-53FF-18F3C0798E87}"/>
              </a:ext>
            </a:extLst>
          </p:cNvPr>
          <p:cNvSpPr txBox="1"/>
          <p:nvPr/>
        </p:nvSpPr>
        <p:spPr>
          <a:xfrm>
            <a:off x="7765307" y="2755146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亏损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8" name="yt_shape_10018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正数和负数</a:t>
            </a:r>
          </a:p>
        </p:txBody>
      </p:sp>
      <p:sp>
        <p:nvSpPr>
          <p:cNvPr id="10019" name="yt_shape_10019"/>
          <p:cNvSpPr txBox="1"/>
          <p:nvPr/>
        </p:nvSpPr>
        <p:spPr>
          <a:xfrm>
            <a:off x="540000" y="1399565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20" name="yt_table_10020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8932093"/>
                  </p:ext>
                </p:extLst>
              </p:nvPr>
            </p:nvGraphicFramePr>
            <p:xfrm>
              <a:off x="540056" y="1878868"/>
              <a:ext cx="8919529" cy="643065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  <a:gridCol w="1947863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20" name="yt_table_10020" descr="{&quot;rangeId&quot;:7,&quot;type&quot;:&quot;Option&quot;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8932093"/>
                  </p:ext>
                </p:extLst>
              </p:nvPr>
            </p:nvGraphicFramePr>
            <p:xfrm>
              <a:off x="540056" y="1878868"/>
              <a:ext cx="8919529" cy="643065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0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005"/>
                        </a:ext>
                      </a:extLst>
                    </a:gridCol>
                    <a:gridCol w="1947863">
                      <a:extLst>
                        <a:ext uri="{9D8B030D-6E8A-4147-A177-3AD203B41FA5}">
                          <a16:colId xmlns:a16="http://schemas.microsoft.com/office/drawing/2014/main" val="10006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4577" r="-7960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21" name="yt_shape_10021"/>
          <p:cNvSpPr txBox="1"/>
          <p:nvPr/>
        </p:nvSpPr>
        <p:spPr>
          <a:xfrm>
            <a:off x="540000" y="2572579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既不是正数也不是负数的是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022" name="yt_shape_10022"/>
          <p:cNvSpPr txBox="1"/>
          <p:nvPr/>
        </p:nvSpPr>
        <p:spPr>
          <a:xfrm>
            <a:off x="540000" y="3051882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并指出哪些是正数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哪些是负数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23" name="yt_shape_10023"/>
              <p:cNvSpPr txBox="1"/>
              <p:nvPr/>
            </p:nvSpPr>
            <p:spPr>
              <a:xfrm>
                <a:off x="540000" y="3531185"/>
                <a:ext cx="5919890" cy="638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23" name="yt_shape_10023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1185"/>
                <a:ext cx="5919890" cy="638701"/>
              </a:xfrm>
              <a:prstGeom prst="rect">
                <a:avLst/>
              </a:prstGeom>
              <a:blipFill>
                <a:blip r:embed="rId3"/>
                <a:stretch>
                  <a:fillRect l="-3193" r="-216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25" name="yt_shape_10025"/>
              <p:cNvSpPr txBox="1"/>
              <p:nvPr/>
            </p:nvSpPr>
            <p:spPr>
              <a:xfrm>
                <a:off x="540000" y="4220674"/>
                <a:ext cx="4001095" cy="1106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正数有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负数有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25" name="yt_shape_10025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20674"/>
                <a:ext cx="4001095" cy="1106265"/>
              </a:xfrm>
              <a:prstGeom prst="rect">
                <a:avLst/>
              </a:prstGeom>
              <a:blipFill>
                <a:blip r:embed="rId4"/>
                <a:stretch>
                  <a:fillRect l="-4726" r="-3659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543757">
            <a:extLst>
              <a:ext uri="{FF2B5EF4-FFF2-40B4-BE49-F238E27FC236}">
                <a16:creationId xmlns:a16="http://schemas.microsoft.com/office/drawing/2014/main" id="{1899E6A8-AAE0-CB81-0F9B-5067B68EDC8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4EEC01-A777-121C-B734-DD9D0C2C48B9}"/>
              </a:ext>
            </a:extLst>
          </p:cNvPr>
          <p:cNvSpPr txBox="1"/>
          <p:nvPr/>
        </p:nvSpPr>
        <p:spPr>
          <a:xfrm>
            <a:off x="4793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4AE603-BC76-AADB-07BB-CEEAFC2A293A}"/>
              </a:ext>
            </a:extLst>
          </p:cNvPr>
          <p:cNvSpPr txBox="1"/>
          <p:nvPr/>
        </p:nvSpPr>
        <p:spPr>
          <a:xfrm>
            <a:off x="8755789" y="252577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B968C3D-6EAB-9AB3-9164-51B78741BB2F}"/>
                  </a:ext>
                </a:extLst>
              </p:cNvPr>
              <p:cNvSpPr txBox="1"/>
              <p:nvPr/>
            </p:nvSpPr>
            <p:spPr>
              <a:xfrm>
                <a:off x="449989" y="4173868"/>
                <a:ext cx="4061523" cy="7648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正数有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CB968C3D-6EAB-9AB3-9164-51B78741BB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73868"/>
                <a:ext cx="4061523" cy="764807"/>
              </a:xfrm>
              <a:prstGeom prst="rect">
                <a:avLst/>
              </a:prstGeom>
              <a:blipFill>
                <a:blip r:embed="rId6"/>
                <a:stretch>
                  <a:fillRect l="-2402" r="-240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BBF7C97-E6DF-CBF5-4E55-694A2DDE92F7}"/>
              </a:ext>
            </a:extLst>
          </p:cNvPr>
          <p:cNvSpPr txBox="1"/>
          <p:nvPr/>
        </p:nvSpPr>
        <p:spPr>
          <a:xfrm>
            <a:off x="449989" y="4845063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负数有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7" name="yt_shape_10027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对基准数的意义理解不透彻而致错</a:t>
            </a:r>
          </a:p>
        </p:txBody>
      </p:sp>
      <p:sp>
        <p:nvSpPr>
          <p:cNvPr id="10028" name="yt_shape_10028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北京与莫斯科的时差为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北京时间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992c"/>
              </a:rPr>
              <a:t>同一时刻的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莫斯科时间是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小丽和小红分别在北京和莫斯科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ad1f"/>
              </a:rPr>
              <a:t>她们相约在各自当地时间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之间选择一个时刻开始通话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这个时刻可以是北京时间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9" name="yt_table_100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261565"/>
              </p:ext>
            </p:extLst>
          </p:nvPr>
        </p:nvGraphicFramePr>
        <p:xfrm>
          <a:off x="540056" y="2839131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" name="yt_shape_1722070543831">
            <a:extLst>
              <a:ext uri="{FF2B5EF4-FFF2-40B4-BE49-F238E27FC236}">
                <a16:creationId xmlns:a16="http://schemas.microsoft.com/office/drawing/2014/main" id="{CD0AA4D7-8A87-E8EB-A2A2-D1BC1B0732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2F33A5-7F7F-F6ED-4766-50E909DCD0F5}"/>
              </a:ext>
            </a:extLst>
          </p:cNvPr>
          <p:cNvSpPr txBox="1"/>
          <p:nvPr/>
        </p:nvSpPr>
        <p:spPr>
          <a:xfrm>
            <a:off x="10356107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2" name="yt_shape_1003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031" name="yt_image_10031" title="H_50.4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34" name="yt_shape_10034"/>
              <p:cNvSpPr txBox="1"/>
              <p:nvPr/>
            </p:nvSpPr>
            <p:spPr>
              <a:xfrm>
                <a:off x="540000" y="1591869"/>
                <a:ext cx="851034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034" name="yt_shape_1003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8510343" cy="638893"/>
              </a:xfrm>
              <a:prstGeom prst="rect">
                <a:avLst/>
              </a:prstGeom>
              <a:blipFill>
                <a:blip r:embed="rId3"/>
                <a:stretch>
                  <a:fillRect l="-2221" r="-114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6" name="yt_table_100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063619"/>
              </p:ext>
            </p:extLst>
          </p:nvPr>
        </p:nvGraphicFramePr>
        <p:xfrm>
          <a:off x="540056" y="2281550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038" name="yt_shape_10038"/>
          <p:cNvSpPr txBox="1"/>
          <p:nvPr/>
        </p:nvSpPr>
        <p:spPr>
          <a:xfrm>
            <a:off x="540120" y="280772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广西自治区中考改编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中注有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今两算得失相反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6575"/>
              </a:rPr>
              <a:t>要令正负以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今有两数若其意义相反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则分别叫做正数与负数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4a9b"/>
              </a:rPr>
              <a:t>若气温为零上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39" name="yt_table_100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274493"/>
              </p:ext>
            </p:extLst>
          </p:nvPr>
        </p:nvGraphicFramePr>
        <p:xfrm>
          <a:off x="540056" y="4247287"/>
          <a:ext cx="6326823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F636B34-B596-2A62-FA90-A4EBCA7D013A}"/>
              </a:ext>
            </a:extLst>
          </p:cNvPr>
          <p:cNvSpPr txBox="1"/>
          <p:nvPr/>
        </p:nvSpPr>
        <p:spPr>
          <a:xfrm>
            <a:off x="8065226" y="1545063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997492-CDB5-7562-3074-49D6DD88AE3B}"/>
              </a:ext>
            </a:extLst>
          </p:cNvPr>
          <p:cNvSpPr txBox="1"/>
          <p:nvPr/>
        </p:nvSpPr>
        <p:spPr>
          <a:xfrm>
            <a:off x="6112722" y="371189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1" name="yt_shape_1004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长沙双语学校单元卷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丁四名同学分别对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1d75"/>
              </a:rPr>
              <a:t>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了如下描述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可以表示特定的意义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c3f9"/>
              </a:rPr>
              <a:t>比如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是正数和负数的分界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5d01"/>
              </a:rPr>
              <a:t>其中描述正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2" name="yt_table_100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10570"/>
              </p:ext>
            </p:extLst>
          </p:nvPr>
        </p:nvGraphicFramePr>
        <p:xfrm>
          <a:off x="540056" y="281969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7C15C22-1691-3556-AB1E-535B54F7D6C7}"/>
              </a:ext>
            </a:extLst>
          </p:cNvPr>
          <p:cNvSpPr txBox="1"/>
          <p:nvPr/>
        </p:nvSpPr>
        <p:spPr>
          <a:xfrm>
            <a:off x="25837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4" name="yt_shape_10044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乙两人同时从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若甲向南走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则乙向北走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44c9,isEnd"/>
              </a:rPr>
              <a:t>32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乙两人相距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某项科学研究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个时间单位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并记每天上午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42cb,isEnd"/>
              </a:rPr>
              <a:t>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时以前记为负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时以后记为正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336c,isEnd"/>
              </a:rPr>
              <a:t>以此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DC800E-C259-0CED-01C7-A12C1FE7F51A}"/>
              </a:ext>
            </a:extLst>
          </p:cNvPr>
          <p:cNvSpPr txBox="1"/>
          <p:nvPr/>
        </p:nvSpPr>
        <p:spPr>
          <a:xfrm>
            <a:off x="19741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FE22C1-4ABC-B87A-FBA8-46E339BB8F8D}"/>
              </a:ext>
            </a:extLst>
          </p:cNvPr>
          <p:cNvSpPr txBox="1"/>
          <p:nvPr/>
        </p:nvSpPr>
        <p:spPr>
          <a:xfrm>
            <a:off x="65461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E374D5-80AF-A9D6-6030-9CA2949A51DA}"/>
              </a:ext>
            </a:extLst>
          </p:cNvPr>
          <p:cNvSpPr txBox="1"/>
          <p:nvPr/>
        </p:nvSpPr>
        <p:spPr>
          <a:xfrm>
            <a:off x="3040908" y="2755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47" name="yt_table_10047" title="H_4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766685"/>
              </p:ext>
            </p:extLst>
          </p:nvPr>
        </p:nvGraphicFramePr>
        <p:xfrm>
          <a:off x="540000" y="2422748"/>
          <a:ext cx="11111992" cy="56692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2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0920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049" name="yt_shape_10049"/>
          <p:cNvSpPr txBox="1"/>
          <p:nvPr/>
        </p:nvSpPr>
        <p:spPr>
          <a:xfrm>
            <a:off x="540000" y="3259551"/>
            <a:ext cx="907940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名男生有几名达到标准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达标率是多少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名男生有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名达到标准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达标率是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没有达标的同学分别做多少个引体向上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没有达标的同学做引体向上的个数分别是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CBCF3C-461A-D9A2-B7F5-E281343AD83C}"/>
              </a:ext>
            </a:extLst>
          </p:cNvPr>
          <p:cNvSpPr txBox="1"/>
          <p:nvPr/>
        </p:nvSpPr>
        <p:spPr>
          <a:xfrm>
            <a:off x="449989" y="3688233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名男生有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名达到标准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达标率是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31678F-816A-BD66-6956-18C93A0C149F}"/>
              </a:ext>
            </a:extLst>
          </p:cNvPr>
          <p:cNvSpPr txBox="1"/>
          <p:nvPr/>
        </p:nvSpPr>
        <p:spPr>
          <a:xfrm>
            <a:off x="449989" y="4639209"/>
            <a:ext cx="917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没有达标的同学做引体向上的个数分别是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B40D64-DD25-2C5B-E460-F5E8FF2F7D0B}"/>
              </a:ext>
            </a:extLst>
          </p:cNvPr>
          <p:cNvSpPr txBox="1"/>
          <p:nvPr/>
        </p:nvSpPr>
        <p:spPr>
          <a:xfrm>
            <a:off x="359970" y="1207427"/>
            <a:ext cx="11292022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某中学对七年级男生进行引体向上测试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个为达标标准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9_d53b2,isEnd"/>
              </a:rPr>
              <a:t>超过的个数用正数表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不足的个数用负数表示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其中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名男生的成绩如下表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1540</Words>
  <Application>Microsoft Office PowerPoint</Application>
  <PresentationFormat>宽屏</PresentationFormat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12</cp:revision>
  <dcterms:created xsi:type="dcterms:W3CDTF">2024-07-27T08:54:53Z</dcterms:created>
  <dcterms:modified xsi:type="dcterms:W3CDTF">2024-07-27T10:02:46Z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