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4" r:id="rId8"/>
    <p:sldId id="375" r:id="rId9"/>
    <p:sldId id="377" r:id="rId10"/>
    <p:sldId id="379" r:id="rId11"/>
    <p:sldId id="383" r:id="rId12"/>
    <p:sldId id="387" r:id="rId13"/>
    <p:sldId id="389" r:id="rId14"/>
    <p:sldId id="392" r:id="rId15"/>
    <p:sldId id="394" r:id="rId16"/>
    <p:sldId id="395" r:id="rId17"/>
    <p:sldId id="39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5" name="yt_shape_11535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34" name="yt_image_11534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37" name="yt_shape_11537"/>
              <p:cNvSpPr txBox="1"/>
              <p:nvPr/>
            </p:nvSpPr>
            <p:spPr>
              <a:xfrm>
                <a:off x="540119" y="1597583"/>
                <a:ext cx="11492915" cy="28214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求几个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叫做乘方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乘方的结果叫做</a:t>
                </a:r>
                <a:r>
                  <a:rPr sz="4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·…·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8323,isEnd"/>
                  </a:rPr>
                  <a:t> </a:t>
                </a:r>
                <a:b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叫做底数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叫做指数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读作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5434,isEnd"/>
                  </a:rPr>
                  <a:t>当表示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运算结果时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也可读作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正数的任何次幂都是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负数的奇次幂是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负数的偶次幂是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37" name="yt_shape_11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2821478"/>
              </a:xfrm>
              <a:prstGeom prst="rect">
                <a:avLst/>
              </a:prstGeom>
              <a:blipFill>
                <a:blip r:embed="rId3"/>
                <a:stretch>
                  <a:fillRect l="-1645" b="-5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444F25-1816-4DE1-44B4-F2BB589ED493}"/>
              </a:ext>
            </a:extLst>
          </p:cNvPr>
          <p:cNvSpPr txBox="1"/>
          <p:nvPr/>
        </p:nvSpPr>
        <p:spPr>
          <a:xfrm>
            <a:off x="2050308" y="1550777"/>
            <a:ext cx="2313686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相同乘数的积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0AB98-0A7A-81E1-E99C-44ADDC3EFEBE}"/>
              </a:ext>
            </a:extLst>
          </p:cNvPr>
          <p:cNvSpPr txBox="1"/>
          <p:nvPr/>
        </p:nvSpPr>
        <p:spPr>
          <a:xfrm>
            <a:off x="9365507" y="1550777"/>
            <a:ext cx="789686" cy="10532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D6AE88-CB57-C3F9-356A-0B980713964B}"/>
              </a:ext>
            </a:extLst>
          </p:cNvPr>
          <p:cNvSpPr txBox="1"/>
          <p:nvPr/>
        </p:nvSpPr>
        <p:spPr>
          <a:xfrm>
            <a:off x="1412133" y="2510453"/>
            <a:ext cx="786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0BABAC-B8DF-017E-E615-0F79AA319254}"/>
              </a:ext>
            </a:extLst>
          </p:cNvPr>
          <p:cNvSpPr txBox="1"/>
          <p:nvPr/>
        </p:nvSpPr>
        <p:spPr>
          <a:xfrm>
            <a:off x="3285383" y="2510453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103C4E-35C0-1CE4-D7B6-206113007878}"/>
              </a:ext>
            </a:extLst>
          </p:cNvPr>
          <p:cNvSpPr txBox="1"/>
          <p:nvPr/>
        </p:nvSpPr>
        <p:spPr>
          <a:xfrm>
            <a:off x="5666633" y="2510453"/>
            <a:ext cx="68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02642D7-6234-447B-4047-4CACDDA49324}"/>
              </a:ext>
            </a:extLst>
          </p:cNvPr>
          <p:cNvSpPr txBox="1"/>
          <p:nvPr/>
        </p:nvSpPr>
        <p:spPr>
          <a:xfrm>
            <a:off x="8657482" y="2510453"/>
            <a:ext cx="184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F49EB4-F26D-AD0B-560C-13B28A96B69E}"/>
              </a:ext>
            </a:extLst>
          </p:cNvPr>
          <p:cNvSpPr txBox="1"/>
          <p:nvPr/>
        </p:nvSpPr>
        <p:spPr>
          <a:xfrm>
            <a:off x="3879108" y="34614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5348294-F12D-ED59-AFF9-D35407D6BDEC}"/>
              </a:ext>
            </a:extLst>
          </p:cNvPr>
          <p:cNvSpPr txBox="1"/>
          <p:nvPr/>
        </p:nvSpPr>
        <p:spPr>
          <a:xfrm>
            <a:off x="7536707" y="34614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DC82B2D-FBE5-1894-8A6A-37F975FEEE68}"/>
              </a:ext>
            </a:extLst>
          </p:cNvPr>
          <p:cNvSpPr txBox="1"/>
          <p:nvPr/>
        </p:nvSpPr>
        <p:spPr>
          <a:xfrm>
            <a:off x="11194307" y="346142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e21e"/>
              </a:rPr>
              <a:t>正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BFAE823-3239-B561-3FAC-25BB06D7E788}"/>
              </a:ext>
            </a:extLst>
          </p:cNvPr>
          <p:cNvSpPr txBox="1"/>
          <p:nvPr/>
        </p:nvSpPr>
        <p:spPr>
          <a:xfrm>
            <a:off x="450108" y="3936917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5" name="yt_shape_1158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世纪数学家斐波那契的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中有这样一个问题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00b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罗马有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位老妇人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每人赶着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头毛驴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每头驴驮着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只口袋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每只口袋里装着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4984"/>
              </a:rPr>
              <a:t>个面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每个面包附有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把餐刀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每把餐刀有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只刀鞘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则刀鞘数为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6" name="yt_table_115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827057"/>
              </p:ext>
            </p:extLst>
          </p:nvPr>
        </p:nvGraphicFramePr>
        <p:xfrm>
          <a:off x="540056" y="2339566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588" name="yt_shape_11588"/>
              <p:cNvSpPr txBox="1"/>
              <p:nvPr/>
            </p:nvSpPr>
            <p:spPr>
              <a:xfrm>
                <a:off x="540119" y="2865737"/>
                <a:ext cx="11492915" cy="2991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e607a,isEnd"/>
                  </a:rPr>
                  <a:t>2024</a:t>
                </a:r>
                <a:b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信阳市期末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定义新运算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对于任意有理数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☆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304b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★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588" name="yt_shape_11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5737"/>
                <a:ext cx="11492915" cy="2991525"/>
              </a:xfrm>
              <a:prstGeom prst="rect">
                <a:avLst/>
              </a:prstGeom>
              <a:blipFill>
                <a:blip r:embed="rId2"/>
                <a:stretch>
                  <a:fillRect l="-1645" t="-1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D1420B-8527-B0E5-A67E-E8C84878DA9F}"/>
              </a:ext>
            </a:extLst>
          </p:cNvPr>
          <p:cNvSpPr txBox="1"/>
          <p:nvPr/>
        </p:nvSpPr>
        <p:spPr>
          <a:xfrm>
            <a:off x="95941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4D85815-38D5-7AFA-0642-9775F6B2BFD5}"/>
              </a:ext>
            </a:extLst>
          </p:cNvPr>
          <p:cNvSpPr txBox="1"/>
          <p:nvPr/>
        </p:nvSpPr>
        <p:spPr>
          <a:xfrm>
            <a:off x="2620856" y="3294419"/>
            <a:ext cx="637285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586057-4415-CF47-2722-00E02A375184}"/>
              </a:ext>
            </a:extLst>
          </p:cNvPr>
          <p:cNvSpPr txBox="1"/>
          <p:nvPr/>
        </p:nvSpPr>
        <p:spPr>
          <a:xfrm>
            <a:off x="6215908" y="440617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92" name="yt_image_1159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9541" y="2363726"/>
            <a:ext cx="4532916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0E24F1D-DD75-AF00-B95F-9644367722E5}"/>
              </a:ext>
            </a:extLst>
          </p:cNvPr>
          <p:cNvSpPr txBox="1"/>
          <p:nvPr/>
        </p:nvSpPr>
        <p:spPr>
          <a:xfrm>
            <a:off x="454696" y="1076302"/>
            <a:ext cx="11737304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南阳三中单元卷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将一长方形的纸对折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次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可得到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条折痕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对折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c2ad3,isEnd"/>
              </a:rPr>
              <a:t>次</a:t>
            </a:r>
            <a:b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可得到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条折痕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对折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次可得到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条折痕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对折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次可得到</a:t>
            </a:r>
            <a:r>
              <a:rPr kumimoji="0" lang="zh-CN" altLang="en-US" sz="22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/>
                <a:ea typeface="宋体" panose="02010600030101010101" pitchFamily="2" charset="-122"/>
                <a:cs typeface="+mn-cs"/>
              </a:rPr>
              <a:t>             </a:t>
            </a:r>
            <a:r>
              <a:rPr kumimoji="0" lang="zh-CN" altLang="en-US" sz="6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条折痕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7CBCED-E657-48D6-6D38-A1C553C0FE49}"/>
              </a:ext>
            </a:extLst>
          </p:cNvPr>
          <p:cNvSpPr txBox="1"/>
          <p:nvPr/>
        </p:nvSpPr>
        <p:spPr>
          <a:xfrm>
            <a:off x="8395193" y="157679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94" name="yt_shape_11594"/>
              <p:cNvSpPr txBox="1"/>
              <p:nvPr/>
            </p:nvSpPr>
            <p:spPr>
              <a:xfrm>
                <a:off x="540119" y="900000"/>
                <a:ext cx="11492915" cy="27661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c5f9,isEnd"/>
                  </a:rPr>
                  <a:t>若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符合前面式子的规律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观察下列式子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2401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6690,isEnd"/>
                  </a:rPr>
                  <a:t>由此判断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的个位数字是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594" name="yt_shape_115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66142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F5E8A6-CDC8-B1E9-48DD-FE51D5FF6DBE}"/>
              </a:ext>
            </a:extLst>
          </p:cNvPr>
          <p:cNvSpPr txBox="1"/>
          <p:nvPr/>
        </p:nvSpPr>
        <p:spPr>
          <a:xfrm>
            <a:off x="7318902" y="1532390"/>
            <a:ext cx="942086" cy="7784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E7876D-2066-2CBD-B33A-9FE9DD07ACC0}"/>
              </a:ext>
            </a:extLst>
          </p:cNvPr>
          <p:cNvSpPr txBox="1"/>
          <p:nvPr/>
        </p:nvSpPr>
        <p:spPr>
          <a:xfrm>
            <a:off x="3142508" y="26927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98" name="yt_shape_11598"/>
              <p:cNvSpPr txBox="1"/>
              <p:nvPr/>
            </p:nvSpPr>
            <p:spPr>
              <a:xfrm>
                <a:off x="540000" y="1385726"/>
                <a:ext cx="4042773" cy="4051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98" name="yt_shape_11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5726"/>
                <a:ext cx="4042773" cy="4051878"/>
              </a:xfrm>
              <a:prstGeom prst="rect">
                <a:avLst/>
              </a:prstGeom>
              <a:blipFill>
                <a:blip r:embed="rId2"/>
                <a:stretch>
                  <a:fillRect l="-4676" r="-3620" b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034B52-5EE2-ED00-64F9-CED532397F03}"/>
                  </a:ext>
                </a:extLst>
              </p:cNvPr>
              <p:cNvSpPr txBox="1"/>
              <p:nvPr/>
            </p:nvSpPr>
            <p:spPr>
              <a:xfrm>
                <a:off x="449989" y="2014370"/>
                <a:ext cx="3756723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034B52-5EE2-ED00-64F9-CED532397F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4370"/>
                <a:ext cx="3756723" cy="776046"/>
              </a:xfrm>
              <a:prstGeom prst="rect">
                <a:avLst/>
              </a:prstGeom>
              <a:blipFill>
                <a:blip r:embed="rId3"/>
                <a:stretch>
                  <a:fillRect l="-2597" r="-2435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0198B-6FAE-5AB9-EF44-4F166A93EAF1}"/>
                  </a:ext>
                </a:extLst>
              </p:cNvPr>
              <p:cNvSpPr txBox="1"/>
              <p:nvPr/>
            </p:nvSpPr>
            <p:spPr>
              <a:xfrm>
                <a:off x="1669189" y="2696804"/>
                <a:ext cx="11659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210198B-6FAE-5AB9-EF44-4F166A93EA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696804"/>
                <a:ext cx="1165924" cy="772808"/>
              </a:xfrm>
              <a:prstGeom prst="rect">
                <a:avLst/>
              </a:prstGeom>
              <a:blipFill>
                <a:blip r:embed="rId4"/>
                <a:stretch>
                  <a:fillRect l="-8377" r="-837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3423F7-B12B-74EE-BCC2-EEE0EC88E73B}"/>
                  </a:ext>
                </a:extLst>
              </p:cNvPr>
              <p:cNvSpPr txBox="1"/>
              <p:nvPr/>
            </p:nvSpPr>
            <p:spPr>
              <a:xfrm>
                <a:off x="449989" y="4047449"/>
                <a:ext cx="407231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2025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3423F7-B12B-74EE-BCC2-EEE0EC88E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7449"/>
                <a:ext cx="4072318" cy="765061"/>
              </a:xfrm>
              <a:prstGeom prst="rect">
                <a:avLst/>
              </a:prstGeom>
              <a:blipFill>
                <a:blip r:embed="rId5"/>
                <a:stretch>
                  <a:fillRect l="-239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58CE01-9C02-A3C3-16C1-56414DAB870D}"/>
                  </a:ext>
                </a:extLst>
              </p:cNvPr>
              <p:cNvSpPr txBox="1"/>
              <p:nvPr/>
            </p:nvSpPr>
            <p:spPr>
              <a:xfrm>
                <a:off x="1669189" y="4718898"/>
                <a:ext cx="1165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058CE01-9C02-A3C3-16C1-56414DAB8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718898"/>
                <a:ext cx="1165924" cy="726326"/>
              </a:xfrm>
              <a:prstGeom prst="rect">
                <a:avLst/>
              </a:prstGeom>
              <a:blipFill>
                <a:blip r:embed="rId6"/>
                <a:stretch>
                  <a:fillRect l="-8377" r="-8377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A4D5C32-3D6A-8A14-A6FA-8F5379479C19}"/>
              </a:ext>
            </a:extLst>
          </p:cNvPr>
          <p:cNvSpPr txBox="1"/>
          <p:nvPr/>
        </p:nvSpPr>
        <p:spPr>
          <a:xfrm>
            <a:off x="449989" y="857258"/>
            <a:ext cx="609391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6" name="yt_shape_11606"/>
          <p:cNvSpPr txBox="1"/>
          <p:nvPr/>
        </p:nvSpPr>
        <p:spPr>
          <a:xfrm>
            <a:off x="540000" y="900000"/>
            <a:ext cx="8720336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08CBD8-4055-5A68-C6D4-1EBC34679B06}"/>
              </a:ext>
            </a:extLst>
          </p:cNvPr>
          <p:cNvSpPr txBox="1"/>
          <p:nvPr/>
        </p:nvSpPr>
        <p:spPr>
          <a:xfrm>
            <a:off x="449989" y="1328682"/>
            <a:ext cx="5196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71D37C-77CA-7DEE-DAEF-116CD2F55328}"/>
              </a:ext>
            </a:extLst>
          </p:cNvPr>
          <p:cNvSpPr txBox="1"/>
          <p:nvPr/>
        </p:nvSpPr>
        <p:spPr>
          <a:xfrm>
            <a:off x="449989" y="1804170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5B92D2-CF15-76BE-899B-8E0C06B3D703}"/>
              </a:ext>
            </a:extLst>
          </p:cNvPr>
          <p:cNvSpPr txBox="1"/>
          <p:nvPr/>
        </p:nvSpPr>
        <p:spPr>
          <a:xfrm>
            <a:off x="754789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A260F8-BF13-A74A-2E1F-602959E34BBF}"/>
              </a:ext>
            </a:extLst>
          </p:cNvPr>
          <p:cNvSpPr txBox="1"/>
          <p:nvPr/>
        </p:nvSpPr>
        <p:spPr>
          <a:xfrm>
            <a:off x="449989" y="2755146"/>
            <a:ext cx="312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849C32-885A-67A0-3067-CC040EBE9F9B}"/>
              </a:ext>
            </a:extLst>
          </p:cNvPr>
          <p:cNvSpPr txBox="1"/>
          <p:nvPr/>
        </p:nvSpPr>
        <p:spPr>
          <a:xfrm>
            <a:off x="449989" y="323063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F44B68B-EA9D-D3B8-A3A7-3894D18CEE8A}"/>
              </a:ext>
            </a:extLst>
          </p:cNvPr>
          <p:cNvSpPr txBox="1"/>
          <p:nvPr/>
        </p:nvSpPr>
        <p:spPr>
          <a:xfrm>
            <a:off x="449989" y="370612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9" name="yt_shape_1160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608" name="yt_image_11608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11" name="yt_shape_11611"/>
              <p:cNvSpPr txBox="1"/>
              <p:nvPr/>
            </p:nvSpPr>
            <p:spPr>
              <a:xfrm>
                <a:off x="540120" y="1597583"/>
                <a:ext cx="11492915" cy="22842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将一个边长为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的正方形纸片分割成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e1a7"/>
                  </a:rPr>
                  <a:t>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是原来正方形纸片面积的一半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是部分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e570"/>
                  </a:rPr>
                  <a:t>②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面积的一半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依次类推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阴影部分的面积是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受此启发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a146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11" name="yt_shape_11611" descr="{&quot;rangeId&quot;:2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7583"/>
                <a:ext cx="11492915" cy="2284280"/>
              </a:xfrm>
              <a:prstGeom prst="rect">
                <a:avLst/>
              </a:prstGeom>
              <a:blipFill>
                <a:blip r:embed="rId3"/>
                <a:stretch>
                  <a:fillRect l="-1645" t="-2133" b="-2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3" name="yt_image_11613" title="H_140.7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2173" y="4085015"/>
            <a:ext cx="1787652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2D90765-7BD7-01AE-4777-553EBD4B2D0A}"/>
                  </a:ext>
                </a:extLst>
              </p:cNvPr>
              <p:cNvSpPr txBox="1"/>
              <p:nvPr/>
            </p:nvSpPr>
            <p:spPr>
              <a:xfrm>
                <a:off x="6593733" y="2501753"/>
                <a:ext cx="789686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4, 'hasSerialNum': 1, 'mathAnswerShape': 1}">
                <a:extLst>
                  <a:ext uri="{FF2B5EF4-FFF2-40B4-BE49-F238E27FC236}">
                    <a16:creationId xmlns:a16="http://schemas.microsoft.com/office/drawing/2014/main" id="{D2D90765-7BD7-01AE-4777-553EBD4B2D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3733" y="2501753"/>
                <a:ext cx="789686" cy="76830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B1736EA-3814-A225-6724-C672FF6E8869}"/>
              </a:ext>
            </a:extLst>
          </p:cNvPr>
          <p:cNvCxnSpPr/>
          <p:nvPr/>
        </p:nvCxnSpPr>
        <p:spPr>
          <a:xfrm>
            <a:off x="6331320" y="3242297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931899-37BC-D8F7-8C44-FD10ACCD3D28}"/>
                  </a:ext>
                </a:extLst>
              </p:cNvPr>
              <p:cNvSpPr txBox="1"/>
              <p:nvPr/>
            </p:nvSpPr>
            <p:spPr>
              <a:xfrm>
                <a:off x="2011892" y="3176441"/>
                <a:ext cx="78968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4, 'hasSerialNum': 1, 'mathAnswerShape': 1}">
                <a:extLst>
                  <a:ext uri="{FF2B5EF4-FFF2-40B4-BE49-F238E27FC236}">
                    <a16:creationId xmlns:a16="http://schemas.microsoft.com/office/drawing/2014/main" id="{23931899-37BC-D8F7-8C44-FD10ACCD3D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892" y="3176441"/>
                <a:ext cx="789685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3D094CE-C4A7-031C-43C2-6E1E6057B4A6}"/>
              </a:ext>
            </a:extLst>
          </p:cNvPr>
          <p:cNvCxnSpPr/>
          <p:nvPr/>
        </p:nvCxnSpPr>
        <p:spPr>
          <a:xfrm>
            <a:off x="1749478" y="3878821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6" name="yt_shape_11616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615" name="yt_image_11615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8" name="yt_shape_11618"/>
          <p:cNvSpPr txBox="1"/>
          <p:nvPr/>
        </p:nvSpPr>
        <p:spPr>
          <a:xfrm>
            <a:off x="540119" y="1857728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乘方的运算法则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根据乘方的意义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0178,isEnd"/>
              </a:rPr>
              <a:t>请你试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完成以下题目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概括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运用以上的结论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4F9625-10BC-2323-2D65-F90D57BDB230}"/>
              </a:ext>
            </a:extLst>
          </p:cNvPr>
          <p:cNvSpPr txBox="1"/>
          <p:nvPr/>
        </p:nvSpPr>
        <p:spPr>
          <a:xfrm>
            <a:off x="6441333" y="3237386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8A87F5-2391-7415-5ABE-14BA009A0A59}"/>
              </a:ext>
            </a:extLst>
          </p:cNvPr>
          <p:cNvSpPr txBox="1"/>
          <p:nvPr/>
        </p:nvSpPr>
        <p:spPr>
          <a:xfrm>
            <a:off x="4542683" y="3712874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CCA830-FE08-C74B-088B-B19AD17E0CEF}"/>
              </a:ext>
            </a:extLst>
          </p:cNvPr>
          <p:cNvSpPr txBox="1"/>
          <p:nvPr/>
        </p:nvSpPr>
        <p:spPr>
          <a:xfrm>
            <a:off x="8713046" y="418836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1" name="yt_shape_1154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40" name="yt_image_1154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43" name="yt_shape_11543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有理数乘方的意义</a:t>
            </a:r>
          </a:p>
        </p:txBody>
      </p:sp>
      <p:sp>
        <p:nvSpPr>
          <p:cNvPr id="11544" name="yt_shape_11544"/>
          <p:cNvSpPr txBox="1"/>
          <p:nvPr/>
        </p:nvSpPr>
        <p:spPr>
          <a:xfrm>
            <a:off x="540000" y="2102862"/>
            <a:ext cx="42495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5" name="yt_table_115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4973"/>
              </p:ext>
            </p:extLst>
          </p:nvPr>
        </p:nvGraphicFramePr>
        <p:xfrm>
          <a:off x="540056" y="2582165"/>
          <a:ext cx="4919663" cy="1901952"/>
        </p:xfrm>
        <a:graphic>
          <a:graphicData uri="http://schemas.openxmlformats.org/drawingml/2006/table">
            <a:tbl>
              <a:tblPr/>
              <a:tblGrid>
                <a:gridCol w="491966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</a:tbl>
          </a:graphicData>
        </a:graphic>
      </p:graphicFrame>
      <p:pic>
        <p:nvPicPr>
          <p:cNvPr id="3" name="yt_shape_1722070710994">
            <a:extLst>
              <a:ext uri="{FF2B5EF4-FFF2-40B4-BE49-F238E27FC236}">
                <a16:creationId xmlns:a16="http://schemas.microsoft.com/office/drawing/2014/main" id="{C80A79C0-6CFF-0D64-24D9-43087FFA73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058291-2102-2ABC-0893-8A438B400D4A}"/>
              </a:ext>
            </a:extLst>
          </p:cNvPr>
          <p:cNvSpPr txBox="1"/>
          <p:nvPr/>
        </p:nvSpPr>
        <p:spPr>
          <a:xfrm>
            <a:off x="3828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7" name="yt_shape_11547"/>
          <p:cNvSpPr txBox="1"/>
          <p:nvPr/>
        </p:nvSpPr>
        <p:spPr>
          <a:xfrm>
            <a:off x="540000" y="900000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的叙述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48" name="yt_table_115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514019"/>
              </p:ext>
            </p:extLst>
          </p:nvPr>
        </p:nvGraphicFramePr>
        <p:xfrm>
          <a:off x="540056" y="1379303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9C5CBF1-926A-AA42-0B8A-9877D20ACF7A}"/>
              </a:ext>
            </a:extLst>
          </p:cNvPr>
          <p:cNvSpPr txBox="1"/>
          <p:nvPr/>
        </p:nvSpPr>
        <p:spPr>
          <a:xfrm>
            <a:off x="6571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" name="yt_shape_11550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51" name="yt_table_11551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916601"/>
                  </p:ext>
                </p:extLst>
              </p:nvPr>
            </p:nvGraphicFramePr>
            <p:xfrm>
              <a:off x="540000" y="1531667"/>
              <a:ext cx="11111997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51" name="yt_table_11551" descr="{&quot;rangeId&quot;:6,&quot;mathAnswerShape&quot;:1}" title="H_154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9916601"/>
                  </p:ext>
                </p:extLst>
              </p:nvPr>
            </p:nvGraphicFramePr>
            <p:xfrm>
              <a:off x="540000" y="1531667"/>
              <a:ext cx="11111997" cy="196780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2218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2222537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乘方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000" t="-840" r="-100274" b="-1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底数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00000" t="-100840" r="-100274" b="-915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指数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37552D7-7DF1-6EC7-B13E-D720236FE298}"/>
              </a:ext>
            </a:extLst>
          </p:cNvPr>
          <p:cNvSpPr txBox="1"/>
          <p:nvPr/>
        </p:nvSpPr>
        <p:spPr>
          <a:xfrm>
            <a:off x="3692584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7CC5D4-04BA-FB67-16C9-7AA597B0F0D3}"/>
              </a:ext>
            </a:extLst>
          </p:cNvPr>
          <p:cNvSpPr txBox="1"/>
          <p:nvPr/>
        </p:nvSpPr>
        <p:spPr>
          <a:xfrm>
            <a:off x="5791297" y="24528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5A9A1A-AE7D-EFD5-D342-C829E6E3A524}"/>
                  </a:ext>
                </a:extLst>
              </p:cNvPr>
              <p:cNvSpPr txBox="1"/>
              <p:nvPr/>
            </p:nvSpPr>
            <p:spPr>
              <a:xfrm>
                <a:off x="7985258" y="2276872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A5A9A1A-AE7D-EFD5-D342-C829E6E3A5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5258" y="2276872"/>
                <a:ext cx="708724" cy="726326"/>
              </a:xfrm>
              <a:prstGeom prst="rect">
                <a:avLst/>
              </a:prstGeom>
              <a:blipFill>
                <a:blip r:embed="rId3"/>
                <a:stretch>
                  <a:fillRect l="-137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29A4AA2-0CC3-4101-AFA2-1B746B1D6D45}"/>
              </a:ext>
            </a:extLst>
          </p:cNvPr>
          <p:cNvSpPr txBox="1"/>
          <p:nvPr/>
        </p:nvSpPr>
        <p:spPr>
          <a:xfrm>
            <a:off x="10360196" y="2452804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5C18E2A-5589-3406-6201-397AE0AC34BA}"/>
              </a:ext>
            </a:extLst>
          </p:cNvPr>
          <p:cNvSpPr txBox="1"/>
          <p:nvPr/>
        </p:nvSpPr>
        <p:spPr>
          <a:xfrm>
            <a:off x="3692584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4FFD36-F273-5318-5E86-B15179B75EE4}"/>
              </a:ext>
            </a:extLst>
          </p:cNvPr>
          <p:cNvSpPr txBox="1"/>
          <p:nvPr/>
        </p:nvSpPr>
        <p:spPr>
          <a:xfrm>
            <a:off x="5905597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51CF7D-A8D7-8751-9D3C-F7DA847E20F5}"/>
              </a:ext>
            </a:extLst>
          </p:cNvPr>
          <p:cNvSpPr txBox="1"/>
          <p:nvPr/>
        </p:nvSpPr>
        <p:spPr>
          <a:xfrm>
            <a:off x="8137658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E349CB-849B-D51B-B920-10E3CC7AED4F}"/>
              </a:ext>
            </a:extLst>
          </p:cNvPr>
          <p:cNvSpPr txBox="1"/>
          <p:nvPr/>
        </p:nvSpPr>
        <p:spPr>
          <a:xfrm>
            <a:off x="10360196" y="3072183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3" name="yt_shape_11553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乘方的运算</a:t>
            </a:r>
          </a:p>
        </p:txBody>
      </p:sp>
      <p:sp>
        <p:nvSpPr>
          <p:cNvPr id="11554" name="yt_shape_11554"/>
          <p:cNvSpPr txBox="1"/>
          <p:nvPr/>
        </p:nvSpPr>
        <p:spPr>
          <a:xfrm>
            <a:off x="540000" y="1399565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5" name="yt_table_115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281713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sp>
        <p:nvSpPr>
          <p:cNvPr id="11557" name="yt_shape_11557"/>
          <p:cNvSpPr txBox="1"/>
          <p:nvPr/>
        </p:nvSpPr>
        <p:spPr>
          <a:xfrm>
            <a:off x="540000" y="2405039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运算结果相等的是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58" name="yt_table_11558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6186305"/>
                  </p:ext>
                </p:extLst>
              </p:nvPr>
            </p:nvGraphicFramePr>
            <p:xfrm>
              <a:off x="540056" y="2884342"/>
              <a:ext cx="3792538" cy="1909066"/>
            </p:xfrm>
            <a:graphic>
              <a:graphicData uri="http://schemas.openxmlformats.org/drawingml/2006/table">
                <a:tbl>
                  <a:tblPr/>
                  <a:tblGrid>
                    <a:gridCol w="3792538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558" name="yt_table_11558" descr="{&quot;rangeId&quot;:9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46186305"/>
                  </p:ext>
                </p:extLst>
              </p:nvPr>
            </p:nvGraphicFramePr>
            <p:xfrm>
              <a:off x="540056" y="2884342"/>
              <a:ext cx="3792538" cy="1909066"/>
            </p:xfrm>
            <a:graphic>
              <a:graphicData uri="http://schemas.openxmlformats.org/drawingml/2006/table">
                <a:tbl>
                  <a:tblPr/>
                  <a:tblGrid>
                    <a:gridCol w="3792538">
                      <a:extLst>
                        <a:ext uri="{9D8B030D-6E8A-4147-A177-3AD203B41FA5}">
                          <a16:colId xmlns:a16="http://schemas.microsoft.com/office/drawing/2014/main" val="1038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0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711066">
            <a:extLst>
              <a:ext uri="{FF2B5EF4-FFF2-40B4-BE49-F238E27FC236}">
                <a16:creationId xmlns:a16="http://schemas.microsoft.com/office/drawing/2014/main" id="{211A5B44-0E63-ECF3-39F3-1B3FDED445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1145B3-D011-0EF1-3A28-D01953F21FD4}"/>
              </a:ext>
            </a:extLst>
          </p:cNvPr>
          <p:cNvSpPr txBox="1"/>
          <p:nvPr/>
        </p:nvSpPr>
        <p:spPr>
          <a:xfrm>
            <a:off x="6876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8B5869-AEF1-E50E-63FD-267F348A7243}"/>
              </a:ext>
            </a:extLst>
          </p:cNvPr>
          <p:cNvSpPr txBox="1"/>
          <p:nvPr/>
        </p:nvSpPr>
        <p:spPr>
          <a:xfrm>
            <a:off x="60125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59" name="yt_shape_11559"/>
              <p:cNvSpPr txBox="1"/>
              <p:nvPr/>
            </p:nvSpPr>
            <p:spPr>
              <a:xfrm>
                <a:off x="540000" y="900000"/>
                <a:ext cx="7715254" cy="34429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1000000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indent="4723809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59" name="yt_shape_11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15254" cy="3442994"/>
              </a:xfrm>
              <a:prstGeom prst="rect">
                <a:avLst/>
              </a:prstGeom>
              <a:blipFill>
                <a:blip r:embed="rId2"/>
                <a:stretch>
                  <a:fillRect l="-2451" t="-1596" r="-711" b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9D7C4AF-736E-76E8-A0F5-F41898D094BA}"/>
              </a:ext>
            </a:extLst>
          </p:cNvPr>
          <p:cNvSpPr txBox="1"/>
          <p:nvPr/>
        </p:nvSpPr>
        <p:spPr>
          <a:xfrm>
            <a:off x="449989" y="1804170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63F916-B2DB-B435-D1B9-B059E72D67C2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7820723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463F916-B2DB-B435-D1B9-B059E72D67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7820723" cy="768554"/>
              </a:xfrm>
              <a:prstGeom prst="rect">
                <a:avLst/>
              </a:prstGeom>
              <a:blipFill>
                <a:blip r:embed="rId3"/>
                <a:stretch>
                  <a:fillRect l="-124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890801-42E1-80B3-F8E2-BD47C02377A7}"/>
                  </a:ext>
                </a:extLst>
              </p:cNvPr>
              <p:cNvSpPr txBox="1"/>
              <p:nvPr/>
            </p:nvSpPr>
            <p:spPr>
              <a:xfrm>
                <a:off x="5807968" y="3664160"/>
                <a:ext cx="1294512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890801-42E1-80B3-F8E2-BD47C02377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7968" y="3664160"/>
                <a:ext cx="1294512" cy="728040"/>
              </a:xfrm>
              <a:prstGeom prst="rect">
                <a:avLst/>
              </a:prstGeom>
              <a:blipFill>
                <a:blip r:embed="rId4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6382FBD-6B2C-7377-C74A-F1ABF008E4AB}"/>
              </a:ext>
            </a:extLst>
          </p:cNvPr>
          <p:cNvSpPr txBox="1"/>
          <p:nvPr/>
        </p:nvSpPr>
        <p:spPr>
          <a:xfrm>
            <a:off x="4583832" y="1923552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7844374-4D0A-F309-4B79-2349E0782A8F}"/>
                  </a:ext>
                </a:extLst>
              </p:cNvPr>
              <p:cNvSpPr txBox="1"/>
              <p:nvPr/>
            </p:nvSpPr>
            <p:spPr>
              <a:xfrm>
                <a:off x="4583832" y="3121511"/>
                <a:ext cx="6093912" cy="6149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原式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＝（－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7844374-4D0A-F309-4B79-2349E0782A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3832" y="3121511"/>
                <a:ext cx="6093912" cy="614977"/>
              </a:xfrm>
              <a:prstGeom prst="rect">
                <a:avLst/>
              </a:prstGeom>
              <a:blipFill>
                <a:blip r:embed="rId5"/>
                <a:stretch>
                  <a:fillRect l="-1600" t="-990" b="-3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6" name="yt_shape_1156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偶次方的非负性</a:t>
            </a: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1399565"/>
            <a:ext cx="77008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68" name="yt_shape_11568"/>
          <p:cNvSpPr txBox="1"/>
          <p:nvPr/>
        </p:nvSpPr>
        <p:spPr>
          <a:xfrm>
            <a:off x="540000" y="1878868"/>
            <a:ext cx="86049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711142">
            <a:extLst>
              <a:ext uri="{FF2B5EF4-FFF2-40B4-BE49-F238E27FC236}">
                <a16:creationId xmlns:a16="http://schemas.microsoft.com/office/drawing/2014/main" id="{44269104-4690-2917-965C-06E53E901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2E2C2E-4DB1-48A7-661D-F7708186CC9A}"/>
              </a:ext>
            </a:extLst>
          </p:cNvPr>
          <p:cNvSpPr txBox="1"/>
          <p:nvPr/>
        </p:nvSpPr>
        <p:spPr>
          <a:xfrm>
            <a:off x="7009539" y="13527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EC6EA5-6242-3F82-86DD-D60CEFC65848}"/>
              </a:ext>
            </a:extLst>
          </p:cNvPr>
          <p:cNvSpPr txBox="1"/>
          <p:nvPr/>
        </p:nvSpPr>
        <p:spPr>
          <a:xfrm>
            <a:off x="8057289" y="183206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9" name="yt_shape_11569"/>
          <p:cNvSpPr txBox="1"/>
          <p:nvPr/>
        </p:nvSpPr>
        <p:spPr>
          <a:xfrm>
            <a:off x="540000" y="900000"/>
            <a:ext cx="57515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因混淆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而致错</a:t>
            </a:r>
          </a:p>
        </p:txBody>
      </p:sp>
      <p:sp>
        <p:nvSpPr>
          <p:cNvPr id="11570" name="yt_shape_11570"/>
          <p:cNvSpPr txBox="1"/>
          <p:nvPr/>
        </p:nvSpPr>
        <p:spPr>
          <a:xfrm>
            <a:off x="540000" y="1399565"/>
            <a:ext cx="5977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1" name="yt_table_115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358852"/>
              </p:ext>
            </p:extLst>
          </p:nvPr>
        </p:nvGraphicFramePr>
        <p:xfrm>
          <a:off x="540056" y="1878868"/>
          <a:ext cx="6905943" cy="950976"/>
        </p:xfrm>
        <a:graphic>
          <a:graphicData uri="http://schemas.openxmlformats.org/drawingml/2006/table">
            <a:tbl>
              <a:tblPr/>
              <a:tblGrid>
                <a:gridCol w="408019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825750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pic>
        <p:nvPicPr>
          <p:cNvPr id="3" name="yt_shape_1722070711268">
            <a:extLst>
              <a:ext uri="{FF2B5EF4-FFF2-40B4-BE49-F238E27FC236}">
                <a16:creationId xmlns:a16="http://schemas.microsoft.com/office/drawing/2014/main" id="{088B9315-9E9F-2972-F41A-7315BD5E18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16DDC-B8EA-1881-5C2B-568925D42F4B}"/>
              </a:ext>
            </a:extLst>
          </p:cNvPr>
          <p:cNvSpPr txBox="1"/>
          <p:nvPr/>
        </p:nvSpPr>
        <p:spPr>
          <a:xfrm>
            <a:off x="5556977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4" name="yt_shape_1157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73" name="yt_image_11573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6" name="yt_shape_11576"/>
          <p:cNvSpPr txBox="1"/>
          <p:nvPr/>
        </p:nvSpPr>
        <p:spPr>
          <a:xfrm>
            <a:off x="540000" y="1591869"/>
            <a:ext cx="5419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77" name="yt_table_1157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146454"/>
              </p:ext>
            </p:extLst>
          </p:nvPr>
        </p:nvGraphicFramePr>
        <p:xfrm>
          <a:off x="540056" y="207117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sp>
        <p:nvSpPr>
          <p:cNvPr id="11579" name="yt_shape_11579"/>
          <p:cNvSpPr txBox="1"/>
          <p:nvPr/>
        </p:nvSpPr>
        <p:spPr>
          <a:xfrm>
            <a:off x="540119" y="2597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757e"/>
              </a:rPr>
              <a:t>则下列大小关系中正确的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0" name="yt_table_115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8112348"/>
              </p:ext>
            </p:extLst>
          </p:nvPr>
        </p:nvGraphicFramePr>
        <p:xfrm>
          <a:off x="540056" y="3556778"/>
          <a:ext cx="7091998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263775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sp>
        <p:nvSpPr>
          <p:cNvPr id="11582" name="yt_shape_11582"/>
          <p:cNvSpPr txBox="1"/>
          <p:nvPr/>
        </p:nvSpPr>
        <p:spPr>
          <a:xfrm>
            <a:off x="540120" y="45583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609"/>
              </a:rPr>
              <a:t>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83" name="yt_table_1158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867451"/>
              </p:ext>
            </p:extLst>
          </p:nvPr>
        </p:nvGraphicFramePr>
        <p:xfrm>
          <a:off x="540056" y="551776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3305DF-1CCC-C38E-B7EE-3EBB625F32AB}"/>
              </a:ext>
            </a:extLst>
          </p:cNvPr>
          <p:cNvSpPr txBox="1"/>
          <p:nvPr/>
        </p:nvSpPr>
        <p:spPr>
          <a:xfrm>
            <a:off x="4987064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EA0831-B578-6FAD-B197-EC365892DABB}"/>
              </a:ext>
            </a:extLst>
          </p:cNvPr>
          <p:cNvSpPr txBox="1"/>
          <p:nvPr/>
        </p:nvSpPr>
        <p:spPr>
          <a:xfrm>
            <a:off x="1364508" y="30260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28F539-4D1D-DBA2-A96B-21CEA72A2CD1}"/>
              </a:ext>
            </a:extLst>
          </p:cNvPr>
          <p:cNvSpPr txBox="1"/>
          <p:nvPr/>
        </p:nvSpPr>
        <p:spPr>
          <a:xfrm>
            <a:off x="8527308" y="49870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1619</Words>
  <Application>Microsoft Office PowerPoint</Application>
  <PresentationFormat>宽屏</PresentationFormat>
  <Paragraphs>164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2024-07-27T12:53:01Z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