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71" r:id="rId7"/>
    <p:sldId id="372" r:id="rId8"/>
    <p:sldId id="375" r:id="rId9"/>
    <p:sldId id="377" r:id="rId10"/>
    <p:sldId id="379" r:id="rId11"/>
    <p:sldId id="380" r:id="rId12"/>
    <p:sldId id="382" r:id="rId13"/>
    <p:sldId id="386" r:id="rId14"/>
    <p:sldId id="387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0" name="yt_shape_1297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69" name="yt_image_1296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2" name="yt_shape_12972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把括号和它前面的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号去掉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a3b7,isEnd"/>
              </a:rPr>
              <a:t>括号里各项都不改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变正负号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括号前面是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把括号和它前面的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号去掉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6ab7,isEnd"/>
              </a:rPr>
              <a:t>括号里各项都改变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去括号法则的依据实际是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306EEC-631F-B5C8-412B-685A8A4F9845}"/>
              </a:ext>
            </a:extLst>
          </p:cNvPr>
          <p:cNvSpPr txBox="1"/>
          <p:nvPr/>
        </p:nvSpPr>
        <p:spPr>
          <a:xfrm>
            <a:off x="4650633" y="2501753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AD8A05-B69C-CA6A-DAED-C3AF0601F128}"/>
              </a:ext>
            </a:extLst>
          </p:cNvPr>
          <p:cNvSpPr txBox="1"/>
          <p:nvPr/>
        </p:nvSpPr>
        <p:spPr>
          <a:xfrm>
            <a:off x="4298208" y="3452729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A7D861-CB4D-AF5B-34C5-48F85526937F}"/>
              </a:ext>
            </a:extLst>
          </p:cNvPr>
          <p:cNvSpPr txBox="1"/>
          <p:nvPr/>
        </p:nvSpPr>
        <p:spPr>
          <a:xfrm>
            <a:off x="4869708" y="392821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5" name="yt_shape_1302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下面是一道例题及其解答过程的一部分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715e,isEnd"/>
              </a:rPr>
              <a:t>请写出多项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并将该例题的解答过程补充完整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026" name="yt_shape_13026"/>
          <p:cNvSpPr txBox="1"/>
          <p:nvPr/>
        </p:nvSpPr>
        <p:spPr>
          <a:xfrm>
            <a:off x="540000" y="1859435"/>
            <a:ext cx="4454278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再合并同类项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6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027" name="yt_shape_13027"/>
          <p:cNvSpPr txBox="1"/>
          <p:nvPr/>
        </p:nvSpPr>
        <p:spPr>
          <a:xfrm>
            <a:off x="540119" y="43319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重庆市巴南区期末改编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9aa3,isEnd"/>
              </a:rPr>
              <a:t>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028" name="yt_image_130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0057" y="5443766"/>
            <a:ext cx="2431884" cy="4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3A9639-11FC-24ED-0239-602982CB9707}"/>
              </a:ext>
            </a:extLst>
          </p:cNvPr>
          <p:cNvSpPr txBox="1"/>
          <p:nvPr/>
        </p:nvSpPr>
        <p:spPr>
          <a:xfrm>
            <a:off x="1645496" y="1328682"/>
            <a:ext cx="1410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5D1CFD-8357-57DD-44DA-708F5B77FE84}"/>
              </a:ext>
            </a:extLst>
          </p:cNvPr>
          <p:cNvSpPr txBox="1"/>
          <p:nvPr/>
        </p:nvSpPr>
        <p:spPr>
          <a:xfrm>
            <a:off x="1131589" y="3714581"/>
            <a:ext cx="1257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4E49D8-E092-7179-5659-6A5FE95F4687}"/>
              </a:ext>
            </a:extLst>
          </p:cNvPr>
          <p:cNvSpPr txBox="1"/>
          <p:nvPr/>
        </p:nvSpPr>
        <p:spPr>
          <a:xfrm>
            <a:off x="4471246" y="4760649"/>
            <a:ext cx="1572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30" name="yt_shape_13030"/>
              <p:cNvSpPr txBox="1"/>
              <p:nvPr/>
            </p:nvSpPr>
            <p:spPr>
              <a:xfrm>
                <a:off x="540119" y="900000"/>
                <a:ext cx="11492915" cy="48756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77e3,isEnd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30" name="yt_shape_13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75694"/>
              </a:xfrm>
              <a:prstGeom prst="rect">
                <a:avLst/>
              </a:prstGeom>
              <a:blipFill>
                <a:blip r:embed="rId2"/>
                <a:stretch>
                  <a:fillRect l="-1645" t="-1126" b="-1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5F40831-2A9A-1CAC-9D4E-528105FF03A8}"/>
              </a:ext>
            </a:extLst>
          </p:cNvPr>
          <p:cNvSpPr txBox="1"/>
          <p:nvPr/>
        </p:nvSpPr>
        <p:spPr>
          <a:xfrm>
            <a:off x="10597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8CD915-DC57-6AE4-4FAC-ACC10481DAC3}"/>
              </a:ext>
            </a:extLst>
          </p:cNvPr>
          <p:cNvSpPr txBox="1"/>
          <p:nvPr/>
        </p:nvSpPr>
        <p:spPr>
          <a:xfrm>
            <a:off x="450108" y="2951107"/>
            <a:ext cx="5171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653C17-4EFE-CD5D-F87C-F8347BBB89EC}"/>
              </a:ext>
            </a:extLst>
          </p:cNvPr>
          <p:cNvSpPr txBox="1"/>
          <p:nvPr/>
        </p:nvSpPr>
        <p:spPr>
          <a:xfrm>
            <a:off x="1669308" y="3426595"/>
            <a:ext cx="608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DD724E-1F8E-D87C-9374-2B18AC449373}"/>
              </a:ext>
            </a:extLst>
          </p:cNvPr>
          <p:cNvSpPr txBox="1"/>
          <p:nvPr/>
        </p:nvSpPr>
        <p:spPr>
          <a:xfrm>
            <a:off x="1669308" y="3902083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5FF391-98A7-11D2-B43B-0EBF43F0183E}"/>
                  </a:ext>
                </a:extLst>
              </p:cNvPr>
              <p:cNvSpPr txBox="1"/>
              <p:nvPr/>
            </p:nvSpPr>
            <p:spPr>
              <a:xfrm>
                <a:off x="450108" y="4377571"/>
                <a:ext cx="2158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hasSerialNum': 1}">
                <a:extLst>
                  <a:ext uri="{FF2B5EF4-FFF2-40B4-BE49-F238E27FC236}">
                    <a16:creationId xmlns:a16="http://schemas.microsoft.com/office/drawing/2014/main" id="{165FF391-98A7-11D2-B43B-0EBF43F018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77571"/>
                <a:ext cx="2158111" cy="765061"/>
              </a:xfrm>
              <a:prstGeom prst="rect">
                <a:avLst/>
              </a:prstGeom>
              <a:blipFill>
                <a:blip r:embed="rId3"/>
                <a:stretch>
                  <a:fillRect l="-4520" r="-423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4213D0E-3F46-7E90-B8D2-4C7F922C896F}"/>
                  </a:ext>
                </a:extLst>
              </p:cNvPr>
              <p:cNvSpPr txBox="1"/>
              <p:nvPr/>
            </p:nvSpPr>
            <p:spPr>
              <a:xfrm>
                <a:off x="450108" y="5049020"/>
                <a:ext cx="64157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, 'hasSerialNum': 1}">
                <a:extLst>
                  <a:ext uri="{FF2B5EF4-FFF2-40B4-BE49-F238E27FC236}">
                    <a16:creationId xmlns:a16="http://schemas.microsoft.com/office/drawing/2014/main" id="{14213D0E-3F46-7E90-B8D2-4C7F922C89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49020"/>
                <a:ext cx="6415786" cy="726326"/>
              </a:xfrm>
              <a:prstGeom prst="rect">
                <a:avLst/>
              </a:prstGeom>
              <a:blipFill>
                <a:blip r:embed="rId4"/>
                <a:stretch>
                  <a:fillRect l="-1521" r="-152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6" name="yt_shape_13036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小强乘公共汽车到图书城买书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60c2"/>
              </a:rPr>
              <a:t>上车时发现车上有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车到中途站时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但又上来若干人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767c"/>
              </a:rPr>
              <a:t>这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时公共汽车上共有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问中途上车多少人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0b20"/>
              </a:rPr>
              <a:t>，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上车乘客是多少人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中途上车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上车乘客是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C0DA67-65CA-6BDD-C3E1-0A4E60EFC4DE}"/>
              </a:ext>
            </a:extLst>
          </p:cNvPr>
          <p:cNvSpPr txBox="1"/>
          <p:nvPr/>
        </p:nvSpPr>
        <p:spPr>
          <a:xfrm>
            <a:off x="450108" y="2755146"/>
            <a:ext cx="7107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15C2F0-2226-39C4-7F6B-44F3E52199F1}"/>
              </a:ext>
            </a:extLst>
          </p:cNvPr>
          <p:cNvSpPr txBox="1"/>
          <p:nvPr/>
        </p:nvSpPr>
        <p:spPr>
          <a:xfrm>
            <a:off x="1059708" y="3230634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3B29E1-1B08-FBAE-DE7D-5161D2AF58E1}"/>
              </a:ext>
            </a:extLst>
          </p:cNvPr>
          <p:cNvSpPr txBox="1"/>
          <p:nvPr/>
        </p:nvSpPr>
        <p:spPr>
          <a:xfrm>
            <a:off x="450108" y="3706122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30DCF0-C0C9-7DE8-E4F6-B1B4C2CC5159}"/>
              </a:ext>
            </a:extLst>
          </p:cNvPr>
          <p:cNvSpPr txBox="1"/>
          <p:nvPr/>
        </p:nvSpPr>
        <p:spPr>
          <a:xfrm>
            <a:off x="450108" y="418161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AE5D9D-4CE5-AF5F-0F7A-51F38D3E43DE}"/>
              </a:ext>
            </a:extLst>
          </p:cNvPr>
          <p:cNvSpPr txBox="1"/>
          <p:nvPr/>
        </p:nvSpPr>
        <p:spPr>
          <a:xfrm>
            <a:off x="450108" y="4657098"/>
            <a:ext cx="9705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中途上车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上车乘客是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0" name="yt_shape_1304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39" name="yt_image_13039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042" name="yt_shape_13042"/>
              <p:cNvSpPr txBox="1"/>
              <p:nvPr/>
            </p:nvSpPr>
            <p:spPr>
              <a:xfrm>
                <a:off x="540120" y="1597583"/>
                <a:ext cx="11111999" cy="16696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对于任意的有理数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那么我们称这一对数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8ca8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相随数对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相随数对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2[3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1762"/>
                  </a:rPr>
                  <a:t>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042" name="yt_shape_13042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7583"/>
                <a:ext cx="11111999" cy="1669688"/>
              </a:xfrm>
              <a:prstGeom prst="rect">
                <a:avLst/>
              </a:prstGeom>
              <a:blipFill>
                <a:blip r:embed="rId3"/>
                <a:stretch>
                  <a:fillRect l="-1701" r="-110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44" name="yt_table_130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637707"/>
              </p:ext>
            </p:extLst>
          </p:nvPr>
        </p:nvGraphicFramePr>
        <p:xfrm>
          <a:off x="540056" y="3318059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"/>
                  </a:ext>
                </a:extLst>
              </a:tr>
            </a:tbl>
          </a:graphicData>
        </a:graphic>
      </p:graphicFrame>
      <p:sp>
        <p:nvSpPr>
          <p:cNvPr id="13046" name="yt_shape_13046"/>
          <p:cNvSpPr txBox="1"/>
          <p:nvPr/>
        </p:nvSpPr>
        <p:spPr>
          <a:xfrm>
            <a:off x="540119" y="384423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洛阳市期末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有两个长方形纸片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efdc,isEnd"/>
              </a:rPr>
              <a:t>其中有一部分重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剩余空白部分的面积分别为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047" name="yt_image_13047" title="H_89.8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165" y="4956029"/>
            <a:ext cx="2087668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519220-6612-18E2-2374-CC5D50C06803}"/>
              </a:ext>
            </a:extLst>
          </p:cNvPr>
          <p:cNvSpPr txBox="1"/>
          <p:nvPr/>
        </p:nvSpPr>
        <p:spPr>
          <a:xfrm>
            <a:off x="2932959" y="2779947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70EFDD-6067-1F90-AFD0-7B03C59A7880}"/>
              </a:ext>
            </a:extLst>
          </p:cNvPr>
          <p:cNvSpPr txBox="1"/>
          <p:nvPr/>
        </p:nvSpPr>
        <p:spPr>
          <a:xfrm>
            <a:off x="9151196" y="427291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76" name="yt_image_1297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9" name="yt_shape_12979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去括号法则</a:t>
            </a:r>
          </a:p>
        </p:txBody>
      </p:sp>
      <p:sp>
        <p:nvSpPr>
          <p:cNvPr id="12980" name="yt_shape_12980"/>
          <p:cNvSpPr txBox="1"/>
          <p:nvPr/>
        </p:nvSpPr>
        <p:spPr>
          <a:xfrm>
            <a:off x="540000" y="2102862"/>
            <a:ext cx="62645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81" name="yt_table_129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244302"/>
              </p:ext>
            </p:extLst>
          </p:nvPr>
        </p:nvGraphicFramePr>
        <p:xfrm>
          <a:off x="540056" y="2582165"/>
          <a:ext cx="6204268" cy="950976"/>
        </p:xfrm>
        <a:graphic>
          <a:graphicData uri="http://schemas.openxmlformats.org/drawingml/2006/table">
            <a:tbl>
              <a:tblPr/>
              <a:tblGrid>
                <a:gridCol w="3576955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2627313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</a:tbl>
          </a:graphicData>
        </a:graphic>
      </p:graphicFrame>
      <p:sp>
        <p:nvSpPr>
          <p:cNvPr id="12983" name="yt_shape_12983"/>
          <p:cNvSpPr txBox="1"/>
          <p:nvPr/>
        </p:nvSpPr>
        <p:spPr>
          <a:xfrm>
            <a:off x="540000" y="3583719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84" name="yt_table_129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605047"/>
              </p:ext>
            </p:extLst>
          </p:nvPr>
        </p:nvGraphicFramePr>
        <p:xfrm>
          <a:off x="540056" y="4063022"/>
          <a:ext cx="4722813" cy="1901952"/>
        </p:xfrm>
        <a:graphic>
          <a:graphicData uri="http://schemas.openxmlformats.org/drawingml/2006/table">
            <a:tbl>
              <a:tblPr/>
              <a:tblGrid>
                <a:gridCol w="472281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</a:tbl>
          </a:graphicData>
        </a:graphic>
      </p:graphicFrame>
      <p:pic>
        <p:nvPicPr>
          <p:cNvPr id="3" name="yt_shape_1722070880871">
            <a:extLst>
              <a:ext uri="{FF2B5EF4-FFF2-40B4-BE49-F238E27FC236}">
                <a16:creationId xmlns:a16="http://schemas.microsoft.com/office/drawing/2014/main" id="{0644928E-219E-F21B-4EE9-824562BA01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242ABD-5E2F-AEA8-B5F9-FE25E63BEC1B}"/>
              </a:ext>
            </a:extLst>
          </p:cNvPr>
          <p:cNvSpPr txBox="1"/>
          <p:nvPr/>
        </p:nvSpPr>
        <p:spPr>
          <a:xfrm>
            <a:off x="5823677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1D9F7E-3D38-9C55-D62B-08B0BAA942DE}"/>
              </a:ext>
            </a:extLst>
          </p:cNvPr>
          <p:cNvSpPr txBox="1"/>
          <p:nvPr/>
        </p:nvSpPr>
        <p:spPr>
          <a:xfrm>
            <a:off x="4183789" y="3536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6" name="yt_shape_12986"/>
          <p:cNvSpPr txBox="1"/>
          <p:nvPr/>
        </p:nvSpPr>
        <p:spPr>
          <a:xfrm>
            <a:off x="540000" y="900000"/>
            <a:ext cx="628697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8796CC-7F00-4CE6-F782-46E5C3D06F76}"/>
              </a:ext>
            </a:extLst>
          </p:cNvPr>
          <p:cNvSpPr txBox="1"/>
          <p:nvPr/>
        </p:nvSpPr>
        <p:spPr>
          <a:xfrm>
            <a:off x="4372702" y="1300935"/>
            <a:ext cx="2026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A6C894B-6B1E-CBB4-6966-54FF69F35FD5}"/>
              </a:ext>
            </a:extLst>
          </p:cNvPr>
          <p:cNvSpPr txBox="1"/>
          <p:nvPr/>
        </p:nvSpPr>
        <p:spPr>
          <a:xfrm>
            <a:off x="4220302" y="1776423"/>
            <a:ext cx="23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ABB087-FF97-2033-019B-421537D5EA2C}"/>
              </a:ext>
            </a:extLst>
          </p:cNvPr>
          <p:cNvSpPr txBox="1"/>
          <p:nvPr/>
        </p:nvSpPr>
        <p:spPr>
          <a:xfrm>
            <a:off x="4020277" y="2251911"/>
            <a:ext cx="222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0" name="yt_shape_12990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去括号法则在整式化简中的应用</a:t>
            </a:r>
          </a:p>
        </p:txBody>
      </p:sp>
      <p:sp>
        <p:nvSpPr>
          <p:cNvPr id="12991" name="yt_shape_12991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992" name="yt_shape_12992"/>
          <p:cNvSpPr txBox="1"/>
          <p:nvPr/>
        </p:nvSpPr>
        <p:spPr>
          <a:xfrm>
            <a:off x="540000" y="1878868"/>
            <a:ext cx="49148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993" name="yt_shape_12993"/>
          <p:cNvSpPr txBox="1"/>
          <p:nvPr/>
        </p:nvSpPr>
        <p:spPr>
          <a:xfrm>
            <a:off x="540000" y="2358171"/>
            <a:ext cx="6939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994" name="yt_shape_12994"/>
          <p:cNvSpPr txBox="1"/>
          <p:nvPr/>
        </p:nvSpPr>
        <p:spPr>
          <a:xfrm>
            <a:off x="540000" y="2837474"/>
            <a:ext cx="108184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995" name="yt_image_129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3551" y="3469141"/>
            <a:ext cx="3064897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880941">
            <a:extLst>
              <a:ext uri="{FF2B5EF4-FFF2-40B4-BE49-F238E27FC236}">
                <a16:creationId xmlns:a16="http://schemas.microsoft.com/office/drawing/2014/main" id="{6A74FC7F-866E-31DE-7848-4430F7631B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11C970-B690-0B46-B838-15FB9E754D84}"/>
              </a:ext>
            </a:extLst>
          </p:cNvPr>
          <p:cNvSpPr txBox="1"/>
          <p:nvPr/>
        </p:nvSpPr>
        <p:spPr>
          <a:xfrm>
            <a:off x="3996464" y="1832062"/>
            <a:ext cx="119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026583-735F-7E1E-82F7-698A1F50090A}"/>
              </a:ext>
            </a:extLst>
          </p:cNvPr>
          <p:cNvSpPr txBox="1"/>
          <p:nvPr/>
        </p:nvSpPr>
        <p:spPr>
          <a:xfrm>
            <a:off x="5844314" y="2311365"/>
            <a:ext cx="1505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7D97BA-6B6B-CE78-C549-82FAC7F52298}"/>
              </a:ext>
            </a:extLst>
          </p:cNvPr>
          <p:cNvSpPr txBox="1"/>
          <p:nvPr/>
        </p:nvSpPr>
        <p:spPr>
          <a:xfrm>
            <a:off x="10554236" y="279066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7" name="yt_shape_12997"/>
          <p:cNvSpPr txBox="1"/>
          <p:nvPr/>
        </p:nvSpPr>
        <p:spPr>
          <a:xfrm>
            <a:off x="540000" y="900000"/>
            <a:ext cx="516327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D030AE-8FB8-A410-DB8E-11B723D17BDD}"/>
              </a:ext>
            </a:extLst>
          </p:cNvPr>
          <p:cNvSpPr txBox="1"/>
          <p:nvPr/>
        </p:nvSpPr>
        <p:spPr>
          <a:xfrm>
            <a:off x="449989" y="1804170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909705-EB0D-A93A-6B55-06F5A564268E}"/>
              </a:ext>
            </a:extLst>
          </p:cNvPr>
          <p:cNvSpPr txBox="1"/>
          <p:nvPr/>
        </p:nvSpPr>
        <p:spPr>
          <a:xfrm>
            <a:off x="1669189" y="2279658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7823DD-B9AA-76EE-3131-1BDAD6E5FA3C}"/>
              </a:ext>
            </a:extLst>
          </p:cNvPr>
          <p:cNvSpPr txBox="1"/>
          <p:nvPr/>
        </p:nvSpPr>
        <p:spPr>
          <a:xfrm>
            <a:off x="449989" y="3230634"/>
            <a:ext cx="437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6D9308-DE8F-FB6A-FE35-0A3A5C21AF3A}"/>
              </a:ext>
            </a:extLst>
          </p:cNvPr>
          <p:cNvSpPr txBox="1"/>
          <p:nvPr/>
        </p:nvSpPr>
        <p:spPr>
          <a:xfrm>
            <a:off x="1669189" y="3706122"/>
            <a:ext cx="1554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2" name="yt_shape_13002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去括号法则在实际问题中的应用</a:t>
            </a:r>
          </a:p>
        </p:txBody>
      </p:sp>
      <p:sp>
        <p:nvSpPr>
          <p:cNvPr id="13003" name="yt_shape_1300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用一段铁丝围成一个长方形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另一边比它长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e468"/>
              </a:rPr>
              <a:t>则长方形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4" name="yt_table_130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999475"/>
              </p:ext>
            </p:extLst>
          </p:nvPr>
        </p:nvGraphicFramePr>
        <p:xfrm>
          <a:off x="540056" y="2359000"/>
          <a:ext cx="5439093" cy="950976"/>
        </p:xfrm>
        <a:graphic>
          <a:graphicData uri="http://schemas.openxmlformats.org/drawingml/2006/table">
            <a:tbl>
              <a:tblPr/>
              <a:tblGrid>
                <a:gridCol w="3176905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2262188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3"/>
                  </a:ext>
                </a:extLst>
              </a:tr>
            </a:tbl>
          </a:graphicData>
        </a:graphic>
      </p:graphicFrame>
      <p:sp>
        <p:nvSpPr>
          <p:cNvPr id="13006" name="yt_shape_13006"/>
          <p:cNvSpPr txBox="1"/>
          <p:nvPr/>
        </p:nvSpPr>
        <p:spPr>
          <a:xfrm>
            <a:off x="540119" y="33605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已知甲数比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乙数比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乙两数的差为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81014">
            <a:extLst>
              <a:ext uri="{FF2B5EF4-FFF2-40B4-BE49-F238E27FC236}">
                <a16:creationId xmlns:a16="http://schemas.microsoft.com/office/drawing/2014/main" id="{AF6EFD6F-3529-0546-0A05-6B4068160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E5196C-03C2-44AE-21DC-C53DE247D637}"/>
              </a:ext>
            </a:extLst>
          </p:cNvPr>
          <p:cNvSpPr txBox="1"/>
          <p:nvPr/>
        </p:nvSpPr>
        <p:spPr>
          <a:xfrm>
            <a:off x="2278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A69C68-A16D-342F-45A2-4AB026172C94}"/>
              </a:ext>
            </a:extLst>
          </p:cNvPr>
          <p:cNvSpPr txBox="1"/>
          <p:nvPr/>
        </p:nvSpPr>
        <p:spPr>
          <a:xfrm>
            <a:off x="10130682" y="3313749"/>
            <a:ext cx="143792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7a7f7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11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" name="yt_shape_1300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007" name="yt_image_13007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0" name="yt_shape_13010"/>
          <p:cNvSpPr txBox="1"/>
          <p:nvPr/>
        </p:nvSpPr>
        <p:spPr>
          <a:xfrm>
            <a:off x="540000" y="1591869"/>
            <a:ext cx="9940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洛阳伊川县期末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的值不相等的是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11" name="yt_table_130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802402"/>
              </p:ext>
            </p:extLst>
          </p:nvPr>
        </p:nvGraphicFramePr>
        <p:xfrm>
          <a:off x="540056" y="2071172"/>
          <a:ext cx="7879080" cy="950976"/>
        </p:xfrm>
        <a:graphic>
          <a:graphicData uri="http://schemas.openxmlformats.org/drawingml/2006/table">
            <a:tbl>
              <a:tblPr/>
              <a:tblGrid>
                <a:gridCol w="3910330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3968750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783814C-C1E0-BB90-706B-49F81EE1D4AB}"/>
              </a:ext>
            </a:extLst>
          </p:cNvPr>
          <p:cNvSpPr txBox="1"/>
          <p:nvPr/>
        </p:nvSpPr>
        <p:spPr>
          <a:xfrm>
            <a:off x="9481276" y="154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3" name="yt_shape_13013"/>
          <p:cNvSpPr txBox="1"/>
          <p:nvPr/>
        </p:nvSpPr>
        <p:spPr>
          <a:xfrm>
            <a:off x="540119" y="90000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耒阳市期末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在化简多项式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feb6"/>
              </a:rPr>
              <a:t>小丽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和小华的做法如下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f68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17" name="yt_table_130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483731"/>
              </p:ext>
            </p:extLst>
          </p:nvPr>
        </p:nvGraphicFramePr>
        <p:xfrm>
          <a:off x="540056" y="3760996"/>
          <a:ext cx="73856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两人都正确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只有小华正确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只有小丽正确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两人都不正确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7"/>
                  </a:ext>
                </a:extLst>
              </a:tr>
            </a:tbl>
          </a:graphicData>
        </a:graphic>
      </p:graphicFrame>
      <p:sp>
        <p:nvSpPr>
          <p:cNvPr id="13019" name="yt_shape_13019"/>
          <p:cNvSpPr txBox="1"/>
          <p:nvPr/>
        </p:nvSpPr>
        <p:spPr>
          <a:xfrm>
            <a:off x="540119" y="476255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化简的结果不含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e8bd"/>
              </a:rPr>
              <a:t>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20" name="yt_table_130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831989"/>
              </p:ext>
            </p:extLst>
          </p:nvPr>
        </p:nvGraphicFramePr>
        <p:xfrm>
          <a:off x="540056" y="5721985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5AC4EB1-0FBD-CECA-FC83-CE1938F41087}"/>
              </a:ext>
            </a:extLst>
          </p:cNvPr>
          <p:cNvSpPr txBox="1"/>
          <p:nvPr/>
        </p:nvSpPr>
        <p:spPr>
          <a:xfrm>
            <a:off x="4412508" y="32306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1E4642-1592-9E0F-228E-85D4E9827623}"/>
              </a:ext>
            </a:extLst>
          </p:cNvPr>
          <p:cNvSpPr txBox="1"/>
          <p:nvPr/>
        </p:nvSpPr>
        <p:spPr>
          <a:xfrm>
            <a:off x="1059708" y="51912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2" name="yt_shape_1302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某地居民生活用水收费标准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每月用水量不超过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每立方米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d86"/>
              </a:rPr>
              <a:t>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过部分每立方米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该地区某用户上月用水量为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立方米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b80a"/>
              </a:rPr>
              <a:t>则应缴水费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23" name="yt_table_130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173702"/>
              </p:ext>
            </p:extLst>
          </p:nvPr>
        </p:nvGraphicFramePr>
        <p:xfrm>
          <a:off x="540056" y="2339566"/>
          <a:ext cx="7439343" cy="950976"/>
        </p:xfrm>
        <a:graphic>
          <a:graphicData uri="http://schemas.openxmlformats.org/drawingml/2006/table">
            <a:tbl>
              <a:tblPr/>
              <a:tblGrid>
                <a:gridCol w="417703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326231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ACCDFDB-F014-B93B-2081-97261770FD63}"/>
              </a:ext>
            </a:extLst>
          </p:cNvPr>
          <p:cNvSpPr txBox="1"/>
          <p:nvPr/>
        </p:nvSpPr>
        <p:spPr>
          <a:xfrm>
            <a:off x="13645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1822</Words>
  <Application>Microsoft Office PowerPoint</Application>
  <PresentationFormat>宽屏</PresentationFormat>
  <Paragraphs>134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